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7"/>
  </p:notesMasterIdLst>
  <p:handoutMasterIdLst>
    <p:handoutMasterId r:id="rId248"/>
  </p:handoutMasterIdLst>
  <p:sldIdLst>
    <p:sldId id="1413" r:id="rId2"/>
    <p:sldId id="1317" r:id="rId3"/>
    <p:sldId id="1073" r:id="rId4"/>
    <p:sldId id="1069" r:id="rId5"/>
    <p:sldId id="1068" r:id="rId6"/>
    <p:sldId id="1074" r:id="rId7"/>
    <p:sldId id="1231" r:id="rId8"/>
    <p:sldId id="1088" r:id="rId9"/>
    <p:sldId id="996" r:id="rId10"/>
    <p:sldId id="997" r:id="rId11"/>
    <p:sldId id="1070" r:id="rId12"/>
    <p:sldId id="1089" r:id="rId13"/>
    <p:sldId id="1382" r:id="rId14"/>
    <p:sldId id="1383" r:id="rId15"/>
    <p:sldId id="1384" r:id="rId16"/>
    <p:sldId id="1071" r:id="rId17"/>
    <p:sldId id="1072" r:id="rId18"/>
    <p:sldId id="1094" r:id="rId19"/>
    <p:sldId id="1093" r:id="rId20"/>
    <p:sldId id="1238" r:id="rId21"/>
    <p:sldId id="1096" r:id="rId22"/>
    <p:sldId id="998" r:id="rId23"/>
    <p:sldId id="1318" r:id="rId24"/>
    <p:sldId id="1239" r:id="rId25"/>
    <p:sldId id="1240" r:id="rId26"/>
    <p:sldId id="1385" r:id="rId27"/>
    <p:sldId id="1241" r:id="rId28"/>
    <p:sldId id="1077" r:id="rId29"/>
    <p:sldId id="1097" r:id="rId30"/>
    <p:sldId id="1387" r:id="rId31"/>
    <p:sldId id="1386" r:id="rId32"/>
    <p:sldId id="1389" r:id="rId33"/>
    <p:sldId id="1002" r:id="rId34"/>
    <p:sldId id="1242" r:id="rId35"/>
    <p:sldId id="1104" r:id="rId36"/>
    <p:sldId id="1106" r:id="rId37"/>
    <p:sldId id="1105" r:id="rId38"/>
    <p:sldId id="1108" r:id="rId39"/>
    <p:sldId id="1109" r:id="rId40"/>
    <p:sldId id="1110" r:id="rId41"/>
    <p:sldId id="1111" r:id="rId42"/>
    <p:sldId id="1112" r:id="rId43"/>
    <p:sldId id="1244" r:id="rId44"/>
    <p:sldId id="1245" r:id="rId45"/>
    <p:sldId id="1119" r:id="rId46"/>
    <p:sldId id="1247" r:id="rId47"/>
    <p:sldId id="1120" r:id="rId48"/>
    <p:sldId id="1121" r:id="rId49"/>
    <p:sldId id="1122" r:id="rId50"/>
    <p:sldId id="1123" r:id="rId51"/>
    <p:sldId id="1124" r:id="rId52"/>
    <p:sldId id="1248" r:id="rId53"/>
    <p:sldId id="1125" r:id="rId54"/>
    <p:sldId id="1319" r:id="rId55"/>
    <p:sldId id="1128" r:id="rId56"/>
    <p:sldId id="1127" r:id="rId57"/>
    <p:sldId id="1274" r:id="rId58"/>
    <p:sldId id="1275" r:id="rId59"/>
    <p:sldId id="1276" r:id="rId60"/>
    <p:sldId id="1279" r:id="rId61"/>
    <p:sldId id="1390" r:id="rId62"/>
    <p:sldId id="1391" r:id="rId63"/>
    <p:sldId id="1278" r:id="rId64"/>
    <p:sldId id="1277" r:id="rId65"/>
    <p:sldId id="1392" r:id="rId66"/>
    <p:sldId id="1393" r:id="rId67"/>
    <p:sldId id="1280" r:id="rId68"/>
    <p:sldId id="1394" r:id="rId69"/>
    <p:sldId id="1395" r:id="rId70"/>
    <p:sldId id="1396" r:id="rId71"/>
    <p:sldId id="1397" r:id="rId72"/>
    <p:sldId id="1398" r:id="rId73"/>
    <p:sldId id="1399" r:id="rId74"/>
    <p:sldId id="1400" r:id="rId75"/>
    <p:sldId id="1401" r:id="rId76"/>
    <p:sldId id="1402" r:id="rId77"/>
    <p:sldId id="1403" r:id="rId78"/>
    <p:sldId id="1404" r:id="rId79"/>
    <p:sldId id="1405" r:id="rId80"/>
    <p:sldId id="1406" r:id="rId81"/>
    <p:sldId id="1407" r:id="rId82"/>
    <p:sldId id="1408" r:id="rId83"/>
    <p:sldId id="1409" r:id="rId84"/>
    <p:sldId id="1410" r:id="rId85"/>
    <p:sldId id="1411" r:id="rId86"/>
    <p:sldId id="1412" r:id="rId87"/>
    <p:sldId id="1130" r:id="rId88"/>
    <p:sldId id="1320" r:id="rId89"/>
    <p:sldId id="1135" r:id="rId90"/>
    <p:sldId id="1414" r:id="rId91"/>
    <p:sldId id="1137" r:id="rId92"/>
    <p:sldId id="1136" r:id="rId93"/>
    <p:sldId id="1132" r:id="rId94"/>
    <p:sldId id="1417" r:id="rId95"/>
    <p:sldId id="1418" r:id="rId96"/>
    <p:sldId id="1294" r:id="rId97"/>
    <p:sldId id="1419" r:id="rId98"/>
    <p:sldId id="1343" r:id="rId99"/>
    <p:sldId id="1447" r:id="rId100"/>
    <p:sldId id="1441" r:id="rId101"/>
    <p:sldId id="1440" r:id="rId102"/>
    <p:sldId id="1442" r:id="rId103"/>
    <p:sldId id="1443" r:id="rId104"/>
    <p:sldId id="1301" r:id="rId105"/>
    <p:sldId id="1302" r:id="rId106"/>
    <p:sldId id="1304" r:id="rId107"/>
    <p:sldId id="1303" r:id="rId108"/>
    <p:sldId id="1307" r:id="rId109"/>
    <p:sldId id="1329" r:id="rId110"/>
    <p:sldId id="1313" r:id="rId111"/>
    <p:sldId id="1314" r:id="rId112"/>
    <p:sldId id="1352" r:id="rId113"/>
    <p:sldId id="1446" r:id="rId114"/>
    <p:sldId id="1339" r:id="rId115"/>
    <p:sldId id="1336" r:id="rId116"/>
    <p:sldId id="1448" r:id="rId117"/>
    <p:sldId id="1337" r:id="rId118"/>
    <p:sldId id="1351" r:id="rId119"/>
    <p:sldId id="1013" r:id="rId120"/>
    <p:sldId id="1141" r:id="rId121"/>
    <p:sldId id="1249" r:id="rId122"/>
    <p:sldId id="1156" r:id="rId123"/>
    <p:sldId id="1014" r:id="rId124"/>
    <p:sldId id="1144" r:id="rId125"/>
    <p:sldId id="1142" r:id="rId126"/>
    <p:sldId id="1143" r:id="rId127"/>
    <p:sldId id="1145" r:id="rId128"/>
    <p:sldId id="1321" r:id="rId129"/>
    <p:sldId id="1152" r:id="rId130"/>
    <p:sldId id="1422" r:id="rId131"/>
    <p:sldId id="1423" r:id="rId132"/>
    <p:sldId id="1147" r:id="rId133"/>
    <p:sldId id="1153" r:id="rId134"/>
    <p:sldId id="1424" r:id="rId135"/>
    <p:sldId id="1150" r:id="rId136"/>
    <p:sldId id="1421" r:id="rId137"/>
    <p:sldId id="1322" r:id="rId138"/>
    <p:sldId id="1159" r:id="rId139"/>
    <p:sldId id="1158" r:id="rId140"/>
    <p:sldId id="1016" r:id="rId141"/>
    <p:sldId id="1160" r:id="rId142"/>
    <p:sldId id="1161" r:id="rId143"/>
    <p:sldId id="1162" r:id="rId144"/>
    <p:sldId id="1266" r:id="rId145"/>
    <p:sldId id="1426" r:id="rId146"/>
    <p:sldId id="1427" r:id="rId147"/>
    <p:sldId id="1428" r:id="rId148"/>
    <p:sldId id="1269" r:id="rId149"/>
    <p:sldId id="1270" r:id="rId150"/>
    <p:sldId id="1271" r:id="rId151"/>
    <p:sldId id="1272" r:id="rId152"/>
    <p:sldId id="1273" r:id="rId153"/>
    <p:sldId id="1425" r:id="rId154"/>
    <p:sldId id="1019" r:id="rId155"/>
    <p:sldId id="1166" r:id="rId156"/>
    <p:sldId id="1167" r:id="rId157"/>
    <p:sldId id="1168" r:id="rId158"/>
    <p:sldId id="1169" r:id="rId159"/>
    <p:sldId id="1260" r:id="rId160"/>
    <p:sldId id="1259" r:id="rId161"/>
    <p:sldId id="1257" r:id="rId162"/>
    <p:sldId id="1256" r:id="rId163"/>
    <p:sldId id="1255" r:id="rId164"/>
    <p:sldId id="1323" r:id="rId165"/>
    <p:sldId id="1345" r:id="rId166"/>
    <p:sldId id="1432" r:id="rId167"/>
    <p:sldId id="1431" r:id="rId168"/>
    <p:sldId id="1430" r:id="rId169"/>
    <p:sldId id="1433" r:id="rId170"/>
    <p:sldId id="1434" r:id="rId171"/>
    <p:sldId id="1365" r:id="rId172"/>
    <p:sldId id="1366" r:id="rId173"/>
    <p:sldId id="1367" r:id="rId174"/>
    <p:sldId id="1368" r:id="rId175"/>
    <p:sldId id="1369" r:id="rId176"/>
    <p:sldId id="1370" r:id="rId177"/>
    <p:sldId id="1435" r:id="rId178"/>
    <p:sldId id="1371" r:id="rId179"/>
    <p:sldId id="1372" r:id="rId180"/>
    <p:sldId id="1373" r:id="rId181"/>
    <p:sldId id="1346" r:id="rId182"/>
    <p:sldId id="1436" r:id="rId183"/>
    <p:sldId id="1177" r:id="rId184"/>
    <p:sldId id="1178" r:id="rId185"/>
    <p:sldId id="1182" r:id="rId186"/>
    <p:sldId id="1437" r:id="rId187"/>
    <p:sldId id="1324" r:id="rId188"/>
    <p:sldId id="1184" r:id="rId189"/>
    <p:sldId id="1183" r:id="rId190"/>
    <p:sldId id="1185" r:id="rId191"/>
    <p:sldId id="1196" r:id="rId192"/>
    <p:sldId id="1198" r:id="rId193"/>
    <p:sldId id="1197" r:id="rId194"/>
    <p:sldId id="1187" r:id="rId195"/>
    <p:sldId id="1261" r:id="rId196"/>
    <p:sldId id="1200" r:id="rId197"/>
    <p:sldId id="1201" r:id="rId198"/>
    <p:sldId id="1325" r:id="rId199"/>
    <p:sldId id="1031" r:id="rId200"/>
    <p:sldId id="1207" r:id="rId201"/>
    <p:sldId id="1208" r:id="rId202"/>
    <p:sldId id="1209" r:id="rId203"/>
    <p:sldId id="1374" r:id="rId204"/>
    <p:sldId id="1189" r:id="rId205"/>
    <p:sldId id="1212" r:id="rId206"/>
    <p:sldId id="1213" r:id="rId207"/>
    <p:sldId id="1449" r:id="rId208"/>
    <p:sldId id="1451" r:id="rId209"/>
    <p:sldId id="1453" r:id="rId210"/>
    <p:sldId id="1452" r:id="rId211"/>
    <p:sldId id="1450" r:id="rId212"/>
    <p:sldId id="1211" r:id="rId213"/>
    <p:sldId id="1215" r:id="rId214"/>
    <p:sldId id="1216" r:id="rId215"/>
    <p:sldId id="1217" r:id="rId216"/>
    <p:sldId id="1376" r:id="rId217"/>
    <p:sldId id="1381" r:id="rId218"/>
    <p:sldId id="1219" r:id="rId219"/>
    <p:sldId id="1191" r:id="rId220"/>
    <p:sldId id="1326" r:id="rId221"/>
    <p:sldId id="1223" r:id="rId222"/>
    <p:sldId id="1224" r:id="rId223"/>
    <p:sldId id="1225" r:id="rId224"/>
    <p:sldId id="1193" r:id="rId225"/>
    <p:sldId id="1375" r:id="rId226"/>
    <p:sldId id="1226" r:id="rId227"/>
    <p:sldId id="1228" r:id="rId228"/>
    <p:sldId id="1229" r:id="rId229"/>
    <p:sldId id="1227" r:id="rId230"/>
    <p:sldId id="1194" r:id="rId231"/>
    <p:sldId id="1195" r:id="rId232"/>
    <p:sldId id="1361" r:id="rId233"/>
    <p:sldId id="1360" r:id="rId234"/>
    <p:sldId id="1358" r:id="rId235"/>
    <p:sldId id="1439" r:id="rId236"/>
    <p:sldId id="1327" r:id="rId237"/>
    <p:sldId id="1438" r:id="rId238"/>
    <p:sldId id="1388" r:id="rId239"/>
    <p:sldId id="1233" r:id="rId240"/>
    <p:sldId id="1234" r:id="rId241"/>
    <p:sldId id="1263" r:id="rId242"/>
    <p:sldId id="1235" r:id="rId243"/>
    <p:sldId id="1236" r:id="rId244"/>
    <p:sldId id="1237" r:id="rId245"/>
    <p:sldId id="1264" r:id="rId246"/>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20DF29"/>
    <a:srgbClr val="E8E990"/>
    <a:srgbClr val="FF99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16" autoAdjust="0"/>
    <p:restoredTop sz="84271" autoAdjust="0"/>
  </p:normalViewPr>
  <p:slideViewPr>
    <p:cSldViewPr>
      <p:cViewPr>
        <p:scale>
          <a:sx n="108" d="100"/>
          <a:sy n="108" d="100"/>
        </p:scale>
        <p:origin x="-232" y="-304"/>
      </p:cViewPr>
      <p:guideLst>
        <p:guide orient="horz" pos="2160"/>
        <p:guide pos="2880"/>
      </p:guideLst>
    </p:cSldViewPr>
  </p:slideViewPr>
  <p:outlineViewPr>
    <p:cViewPr>
      <p:scale>
        <a:sx n="33" d="100"/>
        <a:sy n="33" d="100"/>
      </p:scale>
      <p:origin x="0" y="55696"/>
    </p:cViewPr>
  </p:outlineViewPr>
  <p:notesTextViewPr>
    <p:cViewPr>
      <p:scale>
        <a:sx n="100" d="100"/>
        <a:sy n="100" d="100"/>
      </p:scale>
      <p:origin x="0" y="0"/>
    </p:cViewPr>
  </p:notesTextViewPr>
  <p:sorterViewPr>
    <p:cViewPr>
      <p:scale>
        <a:sx n="100" d="100"/>
        <a:sy n="100" d="100"/>
      </p:scale>
      <p:origin x="0" y="6210"/>
    </p:cViewPr>
  </p:sorterViewPr>
  <p:notesViewPr>
    <p:cSldViewPr snapToGrid="0" snapToObjects="1">
      <p:cViewPr varScale="1">
        <p:scale>
          <a:sx n="42" d="100"/>
          <a:sy n="42" d="100"/>
        </p:scale>
        <p:origin x="-2232"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notesMaster" Target="notesMasters/notesMaster1.xml"/><Relationship Id="rId248" Type="http://schemas.openxmlformats.org/officeDocument/2006/relationships/handoutMaster" Target="handoutMasters/handoutMaster1.xml"/><Relationship Id="rId24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presProps" Target="presProps.xml"/><Relationship Id="rId251" Type="http://schemas.openxmlformats.org/officeDocument/2006/relationships/viewProps" Target="viewProps.xml"/><Relationship Id="rId252" Type="http://schemas.openxmlformats.org/officeDocument/2006/relationships/theme" Target="theme/theme1.xml"/><Relationship Id="rId253" Type="http://schemas.openxmlformats.org/officeDocument/2006/relationships/tableStyles" Target="tableStyles.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F15E2060-F184-4021-99D0-835A7FCC6F25}" type="datetimeFigureOut">
              <a:rPr lang="en-US" smtClean="0"/>
              <a:t>3/12/15</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3F80224-0279-41B8-A61C-781D298DC0EE}" type="slidenum">
              <a:rPr lang="en-US" smtClean="0"/>
              <a:t>‹#›</a:t>
            </a:fld>
            <a:endParaRPr lang="en-US"/>
          </a:p>
        </p:txBody>
      </p:sp>
    </p:spTree>
    <p:extLst>
      <p:ext uri="{BB962C8B-B14F-4D97-AF65-F5344CB8AC3E}">
        <p14:creationId xmlns:p14="http://schemas.microsoft.com/office/powerpoint/2010/main" val="375685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0365F8E4-B9E6-2B4F-BFC1-EA81C899571B}" type="datetimeFigureOut">
              <a:rPr lang="en-US" smtClean="0"/>
              <a:t>3/12/15</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C25E5663-0004-3649-B9EC-01B1CEAF3D3F}" type="slidenum">
              <a:rPr lang="en-US" smtClean="0"/>
              <a:t>‹#›</a:t>
            </a:fld>
            <a:endParaRPr lang="en-US"/>
          </a:p>
        </p:txBody>
      </p:sp>
    </p:spTree>
    <p:extLst>
      <p:ext uri="{BB962C8B-B14F-4D97-AF65-F5344CB8AC3E}">
        <p14:creationId xmlns:p14="http://schemas.microsoft.com/office/powerpoint/2010/main" val="38578111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Anyone know where this building is?  It’s the</a:t>
            </a:r>
            <a:r>
              <a:rPr lang="en-US" baseline="0" dirty="0" smtClean="0"/>
              <a:t> site of a major point in 21</a:t>
            </a:r>
            <a:r>
              <a:rPr lang="en-US" baseline="30000" dirty="0" smtClean="0"/>
              <a:t>st</a:t>
            </a:r>
            <a:r>
              <a:rPr lang="en-US" baseline="0" dirty="0" smtClean="0"/>
              <a:t> Century bioinformatics history.</a:t>
            </a:r>
          </a:p>
          <a:p>
            <a:endParaRPr lang="en-US" baseline="0" dirty="0" smtClean="0"/>
          </a:p>
          <a:p>
            <a:r>
              <a:rPr lang="en-US" baseline="0" dirty="0" smtClean="0"/>
              <a:t>It used to be called the Hotel </a:t>
            </a:r>
            <a:r>
              <a:rPr lang="en-US" baseline="0" dirty="0" err="1" smtClean="0"/>
              <a:t>Metropole</a:t>
            </a:r>
            <a:r>
              <a:rPr lang="en-US" baseline="0" dirty="0" smtClean="0"/>
              <a:t>, in Hong Kong.  A Chinese doctor named Liu </a:t>
            </a:r>
            <a:r>
              <a:rPr lang="en-US" baseline="0" dirty="0" err="1" smtClean="0"/>
              <a:t>Jianlun</a:t>
            </a:r>
            <a:r>
              <a:rPr lang="en-US" baseline="0" dirty="0" smtClean="0"/>
              <a:t> checked in there February 21, 2003.  He had been treating patients in a rural area of mainland China who were suffering from a deadly respiratory illness and had come to Hong Kong for a wedding the next day.  But the next day came and he was too sick to attend, and he checked himself into a hospital down the street.  Two weeks later, Dr. </a:t>
            </a:r>
            <a:r>
              <a:rPr lang="en-US" baseline="0" dirty="0" err="1" smtClean="0"/>
              <a:t>Jianlun</a:t>
            </a:r>
            <a:r>
              <a:rPr lang="en-US" baseline="0" dirty="0" smtClean="0"/>
              <a:t> was dead.</a:t>
            </a:r>
          </a:p>
        </p:txBody>
      </p:sp>
      <p:sp>
        <p:nvSpPr>
          <p:cNvPr id="4" name="Slide Number Placeholder 3"/>
          <p:cNvSpPr>
            <a:spLocks noGrp="1"/>
          </p:cNvSpPr>
          <p:nvPr>
            <p:ph type="sldNum" sz="quarter" idx="10"/>
          </p:nvPr>
        </p:nvSpPr>
        <p:spPr/>
        <p:txBody>
          <a:bodyPr/>
          <a:lstStyle/>
          <a:p>
            <a:fld id="{C25E5663-0004-3649-B9EC-01B1CEAF3D3F}" type="slidenum">
              <a:rPr lang="en-US" smtClean="0"/>
              <a:t>3</a:t>
            </a:fld>
            <a:endParaRPr lang="en-US"/>
          </a:p>
        </p:txBody>
      </p:sp>
    </p:spTree>
    <p:extLst>
      <p:ext uri="{BB962C8B-B14F-4D97-AF65-F5344CB8AC3E}">
        <p14:creationId xmlns:p14="http://schemas.microsoft.com/office/powerpoint/2010/main" val="3588401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RNA</a:t>
            </a:r>
            <a:r>
              <a:rPr lang="en-US" baseline="0" dirty="0" smtClean="0"/>
              <a:t> replication has a higher error rate than DNA, which means that RNA viruses mutate fast.</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12</a:t>
            </a:fld>
            <a:endParaRPr lang="en-US"/>
          </a:p>
        </p:txBody>
      </p:sp>
    </p:spTree>
    <p:extLst>
      <p:ext uri="{BB962C8B-B14F-4D97-AF65-F5344CB8AC3E}">
        <p14:creationId xmlns:p14="http://schemas.microsoft.com/office/powerpoint/2010/main" val="69734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This is why the</a:t>
            </a:r>
            <a:r>
              <a:rPr lang="en-US" baseline="0" dirty="0" smtClean="0"/>
              <a:t> flu shot changes from year to year,</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13</a:t>
            </a:fld>
            <a:endParaRPr lang="en-US"/>
          </a:p>
        </p:txBody>
      </p:sp>
    </p:spTree>
    <p:extLst>
      <p:ext uri="{BB962C8B-B14F-4D97-AF65-F5344CB8AC3E}">
        <p14:creationId xmlns:p14="http://schemas.microsoft.com/office/powerpoint/2010/main" val="69734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as well as why there are many</a:t>
            </a:r>
            <a:r>
              <a:rPr lang="en-US" baseline="0" dirty="0" smtClean="0"/>
              <a:t> different subtypes of HIV (and why we don’t have a vaccine for HIV either).</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14</a:t>
            </a:fld>
            <a:endParaRPr lang="en-US"/>
          </a:p>
        </p:txBody>
      </p:sp>
    </p:spTree>
    <p:extLst>
      <p:ext uri="{BB962C8B-B14F-4D97-AF65-F5344CB8AC3E}">
        <p14:creationId xmlns:p14="http://schemas.microsoft.com/office/powerpoint/2010/main" val="69734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It’s very difficult to vaccinate something that can mutate so quickly.</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15</a:t>
            </a:fld>
            <a:endParaRPr lang="en-US"/>
          </a:p>
        </p:txBody>
      </p:sp>
    </p:spTree>
    <p:extLst>
      <p:ext uri="{BB962C8B-B14F-4D97-AF65-F5344CB8AC3E}">
        <p14:creationId xmlns:p14="http://schemas.microsoft.com/office/powerpoint/2010/main" val="69734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Researchers thought that like HIV and influenza, SARS had jumped from animals to humans.</a:t>
            </a:r>
            <a:r>
              <a:rPr lang="en-US" baseline="0" dirty="0" smtClean="0"/>
              <a:t>  They first blamed birds because of the similarity of SARS with bird flu, which originated in chickens and first infected humans in 1997.</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16</a:t>
            </a:fld>
            <a:endParaRPr lang="en-US"/>
          </a:p>
        </p:txBody>
      </p:sp>
    </p:spTree>
    <p:extLst>
      <p:ext uri="{BB962C8B-B14F-4D97-AF65-F5344CB8AC3E}">
        <p14:creationId xmlns:p14="http://schemas.microsoft.com/office/powerpoint/2010/main" val="302267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Now that researchers</a:t>
            </a:r>
            <a:r>
              <a:rPr lang="en-US" baseline="0" dirty="0" smtClean="0"/>
              <a:t> had sequenced the SARS coronavirus genome, many questions remained unanswered.  For example...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17</a:t>
            </a:fld>
            <a:endParaRPr lang="en-US"/>
          </a:p>
        </p:txBody>
      </p:sp>
    </p:spTree>
    <p:extLst>
      <p:ext uri="{BB962C8B-B14F-4D97-AF65-F5344CB8AC3E}">
        <p14:creationId xmlns:p14="http://schemas.microsoft.com/office/powerpoint/2010/main" val="511933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All of these questions relate to constructing evolutionary trees</a:t>
            </a:r>
            <a:r>
              <a:rPr lang="en-US" baseline="0" dirty="0" smtClean="0"/>
              <a:t>, also called phylogenies. </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20</a:t>
            </a:fld>
            <a:endParaRPr lang="en-US"/>
          </a:p>
        </p:txBody>
      </p:sp>
    </p:spTree>
    <p:extLst>
      <p:ext uri="{BB962C8B-B14F-4D97-AF65-F5344CB8AC3E}">
        <p14:creationId xmlns:p14="http://schemas.microsoft.com/office/powerpoint/2010/main" val="2070067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 “tree</a:t>
            </a:r>
            <a:r>
              <a:rPr lang="en-US" baseline="0" dirty="0" smtClean="0"/>
              <a:t> of life”, from Darwin’s notebooks in 1837.</a:t>
            </a:r>
            <a:endParaRPr lang="en-US" dirty="0" smtClean="0"/>
          </a:p>
        </p:txBody>
      </p:sp>
      <p:sp>
        <p:nvSpPr>
          <p:cNvPr id="4" name="Slide Number Placeholder 3"/>
          <p:cNvSpPr>
            <a:spLocks noGrp="1"/>
          </p:cNvSpPr>
          <p:nvPr>
            <p:ph type="sldNum" sz="quarter" idx="10"/>
          </p:nvPr>
        </p:nvSpPr>
        <p:spPr/>
        <p:txBody>
          <a:bodyPr/>
          <a:lstStyle/>
          <a:p>
            <a:fld id="{C25E5663-0004-3649-B9EC-01B1CEAF3D3F}" type="slidenum">
              <a:rPr lang="en-US" smtClean="0"/>
              <a:t>21</a:t>
            </a:fld>
            <a:endParaRPr lang="en-US"/>
          </a:p>
        </p:txBody>
      </p:sp>
    </p:spTree>
    <p:extLst>
      <p:ext uri="{BB962C8B-B14F-4D97-AF65-F5344CB8AC3E}">
        <p14:creationId xmlns:p14="http://schemas.microsoft.com/office/powerpoint/2010/main" val="28167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baseline="0" dirty="0" smtClean="0"/>
              <a:t>Here’s one constructed for different types of HIV.  According to this diagram, you can infer that HIV crossed the species barriers from other primates to humans at five different times (marked by stars).  So it should be clear that we can construct a phylogeny for coronaviruses in order to determine where the SARS coronavirus falls in coronavirus evolution.  But how do we construct evolutionary trees?</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22</a:t>
            </a:fld>
            <a:endParaRPr lang="en-US" dirty="0"/>
          </a:p>
        </p:txBody>
      </p:sp>
    </p:spTree>
    <p:extLst>
      <p:ext uri="{BB962C8B-B14F-4D97-AF65-F5344CB8AC3E}">
        <p14:creationId xmlns:p14="http://schemas.microsoft.com/office/powerpoint/2010/main" val="158458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four_species_alignment_distance_matrix</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24</a:t>
            </a:fld>
            <a:endParaRPr lang="en-US"/>
          </a:p>
        </p:txBody>
      </p:sp>
    </p:spTree>
    <p:extLst>
      <p:ext uri="{BB962C8B-B14F-4D97-AF65-F5344CB8AC3E}">
        <p14:creationId xmlns:p14="http://schemas.microsoft.com/office/powerpoint/2010/main" val="300123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Now, you’re probably</a:t>
            </a:r>
            <a:r>
              <a:rPr lang="en-US" baseline="0" dirty="0" smtClean="0"/>
              <a:t> wondering: why am I telling this story?  So let me go back in time to the 14</a:t>
            </a:r>
            <a:r>
              <a:rPr lang="en-US" baseline="30000" dirty="0" smtClean="0"/>
              <a:t>th</a:t>
            </a:r>
            <a:r>
              <a:rPr lang="en-US" baseline="0" dirty="0" smtClean="0"/>
              <a:t> Century, when the Black Death killed a third of all Europeans.</a:t>
            </a:r>
            <a:br>
              <a:rPr lang="en-US" baseline="0" dirty="0" smtClean="0"/>
            </a:br>
            <a:endParaRPr lang="en-US" baseline="0" dirty="0" smtClean="0"/>
          </a:p>
          <a:p>
            <a:r>
              <a:rPr lang="en-US" baseline="0" dirty="0" smtClean="0"/>
              <a:t>It was lethal, but it was also very slow.  It took four years for the Black Death to travel from Constantinople (modern day Istanbul) to Kiev.</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4</a:t>
            </a:fld>
            <a:endParaRPr lang="en-US"/>
          </a:p>
        </p:txBody>
      </p:sp>
    </p:spTree>
    <p:extLst>
      <p:ext uri="{BB962C8B-B14F-4D97-AF65-F5344CB8AC3E}">
        <p14:creationId xmlns:p14="http://schemas.microsoft.com/office/powerpoint/2010/main" val="1569422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25</a:t>
            </a:fld>
            <a:endParaRPr lang="en-US"/>
          </a:p>
        </p:txBody>
      </p:sp>
    </p:spTree>
    <p:extLst>
      <p:ext uri="{BB962C8B-B14F-4D97-AF65-F5344CB8AC3E}">
        <p14:creationId xmlns:p14="http://schemas.microsoft.com/office/powerpoint/2010/main" val="3001235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26</a:t>
            </a:fld>
            <a:endParaRPr lang="en-US"/>
          </a:p>
        </p:txBody>
      </p:sp>
    </p:spTree>
    <p:extLst>
      <p:ext uri="{BB962C8B-B14F-4D97-AF65-F5344CB8AC3E}">
        <p14:creationId xmlns:p14="http://schemas.microsoft.com/office/powerpoint/2010/main" val="3001235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four_species_alignment_distance_matrix</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27</a:t>
            </a:fld>
            <a:endParaRPr lang="en-US"/>
          </a:p>
        </p:txBody>
      </p:sp>
    </p:spTree>
    <p:extLst>
      <p:ext uri="{BB962C8B-B14F-4D97-AF65-F5344CB8AC3E}">
        <p14:creationId xmlns:p14="http://schemas.microsoft.com/office/powerpoint/2010/main" val="3001235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There are six</a:t>
            </a:r>
            <a:r>
              <a:rPr lang="en-US" baseline="0" dirty="0" smtClean="0"/>
              <a:t> genes in the SARS genome, and researchers chose the Spike protein, which identifies and binds to receptor sites on the host’s cell membrane.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28</a:t>
            </a:fld>
            <a:endParaRPr lang="en-US"/>
          </a:p>
        </p:txBody>
      </p:sp>
    </p:spTree>
    <p:extLst>
      <p:ext uri="{BB962C8B-B14F-4D97-AF65-F5344CB8AC3E}">
        <p14:creationId xmlns:p14="http://schemas.microsoft.com/office/powerpoint/2010/main" val="1200999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rooted_tree_time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33</a:t>
            </a:fld>
            <a:endParaRPr lang="en-US" dirty="0"/>
          </a:p>
        </p:txBody>
      </p:sp>
    </p:spTree>
    <p:extLst>
      <p:ext uri="{BB962C8B-B14F-4D97-AF65-F5344CB8AC3E}">
        <p14:creationId xmlns:p14="http://schemas.microsoft.com/office/powerpoint/2010/main" val="3997084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60</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61</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62</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63</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64</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You could do that same trip in a car in less than a day, or just two hours by plane.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5</a:t>
            </a:fld>
            <a:endParaRPr lang="en-US"/>
          </a:p>
        </p:txBody>
      </p:sp>
    </p:spTree>
    <p:extLst>
      <p:ext uri="{BB962C8B-B14F-4D97-AF65-F5344CB8AC3E}">
        <p14:creationId xmlns:p14="http://schemas.microsoft.com/office/powerpoint/2010/main" val="335165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65</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66</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94</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95</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smtClean="0"/>
              <a:t>Spike_protein_distance_matrix</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119</a:t>
            </a:fld>
            <a:endParaRPr lang="en-US" dirty="0"/>
          </a:p>
        </p:txBody>
      </p:sp>
    </p:spTree>
    <p:extLst>
      <p:ext uri="{BB962C8B-B14F-4D97-AF65-F5344CB8AC3E}">
        <p14:creationId xmlns:p14="http://schemas.microsoft.com/office/powerpoint/2010/main" val="164154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coronavirus_ultrametric_tree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122</a:t>
            </a:fld>
            <a:endParaRPr lang="en-US" dirty="0"/>
          </a:p>
        </p:txBody>
      </p:sp>
    </p:spTree>
    <p:extLst>
      <p:ext uri="{BB962C8B-B14F-4D97-AF65-F5344CB8AC3E}">
        <p14:creationId xmlns:p14="http://schemas.microsoft.com/office/powerpoint/2010/main" val="511113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palm_civet</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123</a:t>
            </a:fld>
            <a:endParaRPr lang="en-US" dirty="0"/>
          </a:p>
        </p:txBody>
      </p:sp>
    </p:spTree>
    <p:extLst>
      <p:ext uri="{BB962C8B-B14F-4D97-AF65-F5344CB8AC3E}">
        <p14:creationId xmlns:p14="http://schemas.microsoft.com/office/powerpoint/2010/main" val="3841081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Courtesy Magnus </a:t>
            </a:r>
            <a:r>
              <a:rPr lang="en-US" dirty="0" err="1" smtClean="0"/>
              <a:t>Manske</a:t>
            </a:r>
            <a:r>
              <a:rPr lang="en-US" dirty="0" smtClean="0"/>
              <a:t>, Flickr</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124</a:t>
            </a:fld>
            <a:endParaRPr lang="en-US"/>
          </a:p>
        </p:txBody>
      </p:sp>
    </p:spTree>
    <p:extLst>
      <p:ext uri="{BB962C8B-B14F-4D97-AF65-F5344CB8AC3E}">
        <p14:creationId xmlns:p14="http://schemas.microsoft.com/office/powerpoint/2010/main" val="272825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Courtesy </a:t>
            </a:r>
            <a:r>
              <a:rPr lang="en-US" dirty="0" err="1" smtClean="0"/>
              <a:t>Leendertz</a:t>
            </a:r>
            <a:r>
              <a:rPr lang="en-US" dirty="0" smtClean="0"/>
              <a:t>, Wikimedia commons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125</a:t>
            </a:fld>
            <a:endParaRPr lang="en-US"/>
          </a:p>
        </p:txBody>
      </p:sp>
    </p:spTree>
    <p:extLst>
      <p:ext uri="{BB962C8B-B14F-4D97-AF65-F5344CB8AC3E}">
        <p14:creationId xmlns:p14="http://schemas.microsoft.com/office/powerpoint/2010/main" val="3413004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Courtesy </a:t>
            </a:r>
            <a:r>
              <a:rPr lang="en-US" dirty="0" err="1" smtClean="0"/>
              <a:t>mckaysavage</a:t>
            </a:r>
            <a:r>
              <a:rPr lang="en-US" dirty="0" smtClean="0"/>
              <a:t>, Flickr user</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126</a:t>
            </a:fld>
            <a:endParaRPr lang="en-US"/>
          </a:p>
        </p:txBody>
      </p:sp>
    </p:spTree>
    <p:extLst>
      <p:ext uri="{BB962C8B-B14F-4D97-AF65-F5344CB8AC3E}">
        <p14:creationId xmlns:p14="http://schemas.microsoft.com/office/powerpoint/2010/main" val="394344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 21</a:t>
            </a:r>
            <a:r>
              <a:rPr lang="en-US" baseline="30000" dirty="0" smtClean="0"/>
              <a:t>st</a:t>
            </a:r>
            <a:r>
              <a:rPr lang="en-US" baseline="0" dirty="0" smtClean="0"/>
              <a:t> Century, </a:t>
            </a:r>
            <a:r>
              <a:rPr lang="en-US" dirty="0" smtClean="0"/>
              <a:t>all it takes for a </a:t>
            </a:r>
            <a:r>
              <a:rPr lang="en-US" baseline="0" dirty="0" smtClean="0"/>
              <a:t>disease to become a global crisis is for one person</a:t>
            </a:r>
            <a:r>
              <a:rPr lang="en-US" dirty="0" smtClean="0"/>
              <a:t> to</a:t>
            </a:r>
            <a:r>
              <a:rPr lang="en-US" baseline="0" dirty="0" smtClean="0"/>
              <a:t> travel </a:t>
            </a:r>
            <a:r>
              <a:rPr lang="en-US" dirty="0" smtClean="0"/>
              <a:t>from a</a:t>
            </a:r>
            <a:r>
              <a:rPr lang="en-US" baseline="0" dirty="0" smtClean="0"/>
              <a:t>n isolated village in rural China to a business hotel in densely populated Hong Kong.  Just on the ninth floor of the </a:t>
            </a:r>
            <a:r>
              <a:rPr lang="en-US" baseline="0" dirty="0" err="1" smtClean="0"/>
              <a:t>Metropole</a:t>
            </a:r>
            <a:r>
              <a:rPr lang="en-US" baseline="0" dirty="0" smtClean="0"/>
              <a:t> Hotel, Dr. </a:t>
            </a:r>
            <a:r>
              <a:rPr lang="en-US" baseline="0" dirty="0" err="1" smtClean="0"/>
              <a:t>Jianlun</a:t>
            </a:r>
            <a:r>
              <a:rPr lang="en-US" baseline="0" dirty="0" smtClean="0"/>
              <a:t> infected </a:t>
            </a:r>
            <a:r>
              <a:rPr lang="en-US" i="1" baseline="0" dirty="0" smtClean="0"/>
              <a:t>thirteen</a:t>
            </a:r>
            <a:r>
              <a:rPr lang="en-US" baseline="0" dirty="0" smtClean="0"/>
              <a:t> other people from around the world.  Two days after he checked in, the disease was in Hanoi.  Three days after that, Toronto.  Two days after that, Singapore. (Color countries)  In other words, the disease was a global epidemic before anybody even realized that it was a new disease.</a:t>
            </a:r>
            <a:endParaRPr lang="en-US" dirty="0" smtClean="0"/>
          </a:p>
        </p:txBody>
      </p:sp>
      <p:sp>
        <p:nvSpPr>
          <p:cNvPr id="4" name="Slide Number Placeholder 3"/>
          <p:cNvSpPr>
            <a:spLocks noGrp="1"/>
          </p:cNvSpPr>
          <p:nvPr>
            <p:ph type="sldNum" sz="quarter" idx="10"/>
          </p:nvPr>
        </p:nvSpPr>
        <p:spPr/>
        <p:txBody>
          <a:bodyPr/>
          <a:lstStyle/>
          <a:p>
            <a:fld id="{C25E5663-0004-3649-B9EC-01B1CEAF3D3F}" type="slidenum">
              <a:rPr lang="en-US" smtClean="0"/>
              <a:t>6</a:t>
            </a:fld>
            <a:endParaRPr lang="en-US"/>
          </a:p>
        </p:txBody>
      </p:sp>
    </p:spTree>
    <p:extLst>
      <p:ext uri="{BB962C8B-B14F-4D97-AF65-F5344CB8AC3E}">
        <p14:creationId xmlns:p14="http://schemas.microsoft.com/office/powerpoint/2010/main" val="3791794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smtClean="0"/>
              <a:t>Spike_protein_distance_matrix</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127</a:t>
            </a:fld>
            <a:endParaRPr lang="en-US" dirty="0"/>
          </a:p>
        </p:txBody>
      </p:sp>
    </p:spTree>
    <p:extLst>
      <p:ext uri="{BB962C8B-B14F-4D97-AF65-F5344CB8AC3E}">
        <p14:creationId xmlns:p14="http://schemas.microsoft.com/office/powerpoint/2010/main" val="164154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NP-</a:t>
            </a:r>
            <a:r>
              <a:rPr lang="en-US" baseline="0" dirty="0" smtClean="0"/>
              <a:t>Complete!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135</a:t>
            </a:fld>
            <a:endParaRPr lang="en-US"/>
          </a:p>
        </p:txBody>
      </p:sp>
    </p:spTree>
    <p:extLst>
      <p:ext uri="{BB962C8B-B14F-4D97-AF65-F5344CB8AC3E}">
        <p14:creationId xmlns:p14="http://schemas.microsoft.com/office/powerpoint/2010/main" val="3040212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NP-</a:t>
            </a:r>
            <a:r>
              <a:rPr lang="en-US" baseline="0" dirty="0" smtClean="0"/>
              <a:t>Complete!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136</a:t>
            </a:fld>
            <a:endParaRPr lang="en-US"/>
          </a:p>
        </p:txBody>
      </p:sp>
    </p:spTree>
    <p:extLst>
      <p:ext uri="{BB962C8B-B14F-4D97-AF65-F5344CB8AC3E}">
        <p14:creationId xmlns:p14="http://schemas.microsoft.com/office/powerpoint/2010/main" val="3040212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Until now we have placed no</a:t>
            </a:r>
            <a:r>
              <a:rPr lang="en-US" baseline="0" dirty="0" smtClean="0"/>
              <a:t> restriction on the trees that </a:t>
            </a:r>
            <a:r>
              <a:rPr lang="en-US" dirty="0" smtClean="0"/>
              <a:t>Additive</a:t>
            </a:r>
            <a:r>
              <a:rPr lang="en-US" baseline="0" dirty="0" smtClean="0"/>
              <a:t> Phylogeny constructs, as long as there are no nodes of degree 2.</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138</a:t>
            </a:fld>
            <a:endParaRPr lang="en-US"/>
          </a:p>
        </p:txBody>
      </p:sp>
    </p:spTree>
    <p:extLst>
      <p:ext uri="{BB962C8B-B14F-4D97-AF65-F5344CB8AC3E}">
        <p14:creationId xmlns:p14="http://schemas.microsoft.com/office/powerpoint/2010/main" val="1787640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139</a:t>
            </a:fld>
            <a:endParaRPr lang="en-US"/>
          </a:p>
        </p:txBody>
      </p:sp>
    </p:spTree>
    <p:extLst>
      <p:ext uri="{BB962C8B-B14F-4D97-AF65-F5344CB8AC3E}">
        <p14:creationId xmlns:p14="http://schemas.microsoft.com/office/powerpoint/2010/main" val="3781752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primate_phylogeny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140</a:t>
            </a:fld>
            <a:endParaRPr lang="en-US"/>
          </a:p>
        </p:txBody>
      </p:sp>
    </p:spTree>
    <p:extLst>
      <p:ext uri="{BB962C8B-B14F-4D97-AF65-F5344CB8AC3E}">
        <p14:creationId xmlns:p14="http://schemas.microsoft.com/office/powerpoint/2010/main" val="631992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primate_phylogeny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141</a:t>
            </a:fld>
            <a:endParaRPr lang="en-US"/>
          </a:p>
        </p:txBody>
      </p:sp>
    </p:spTree>
    <p:extLst>
      <p:ext uri="{BB962C8B-B14F-4D97-AF65-F5344CB8AC3E}">
        <p14:creationId xmlns:p14="http://schemas.microsoft.com/office/powerpoint/2010/main" val="631992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primate_phylogeny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142</a:t>
            </a:fld>
            <a:endParaRPr lang="en-US"/>
          </a:p>
        </p:txBody>
      </p:sp>
    </p:spTree>
    <p:extLst>
      <p:ext uri="{BB962C8B-B14F-4D97-AF65-F5344CB8AC3E}">
        <p14:creationId xmlns:p14="http://schemas.microsoft.com/office/powerpoint/2010/main" val="631992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primate_phylogeny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143</a:t>
            </a:fld>
            <a:endParaRPr lang="en-US"/>
          </a:p>
        </p:txBody>
      </p:sp>
    </p:spTree>
    <p:extLst>
      <p:ext uri="{BB962C8B-B14F-4D97-AF65-F5344CB8AC3E}">
        <p14:creationId xmlns:p14="http://schemas.microsoft.com/office/powerpoint/2010/main" val="631992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UPGMA</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144</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 21</a:t>
            </a:r>
            <a:r>
              <a:rPr lang="en-US" baseline="30000" dirty="0" smtClean="0"/>
              <a:t>st</a:t>
            </a:r>
            <a:r>
              <a:rPr lang="en-US" baseline="0" dirty="0" smtClean="0"/>
              <a:t> Century, </a:t>
            </a:r>
            <a:r>
              <a:rPr lang="en-US" dirty="0" smtClean="0"/>
              <a:t>all it takes for a </a:t>
            </a:r>
            <a:r>
              <a:rPr lang="en-US" baseline="0" dirty="0" smtClean="0"/>
              <a:t>disease to become a global crisis is for one person</a:t>
            </a:r>
            <a:r>
              <a:rPr lang="en-US" dirty="0" smtClean="0"/>
              <a:t> to</a:t>
            </a:r>
            <a:r>
              <a:rPr lang="en-US" baseline="0" dirty="0" smtClean="0"/>
              <a:t> travel </a:t>
            </a:r>
            <a:r>
              <a:rPr lang="en-US" dirty="0" smtClean="0"/>
              <a:t>from a</a:t>
            </a:r>
            <a:r>
              <a:rPr lang="en-US" baseline="0" dirty="0" smtClean="0"/>
              <a:t>n isolated village in rural China to a business hotel in densely populated Hong Kong.  Just on the ninth floor of the </a:t>
            </a:r>
            <a:r>
              <a:rPr lang="en-US" baseline="0" dirty="0" err="1" smtClean="0"/>
              <a:t>Metropole</a:t>
            </a:r>
            <a:r>
              <a:rPr lang="en-US" baseline="0" dirty="0" smtClean="0"/>
              <a:t> Hotel, Dr. </a:t>
            </a:r>
            <a:r>
              <a:rPr lang="en-US" baseline="0" dirty="0" err="1" smtClean="0"/>
              <a:t>Jianlun</a:t>
            </a:r>
            <a:r>
              <a:rPr lang="en-US" baseline="0" dirty="0" smtClean="0"/>
              <a:t> infected </a:t>
            </a:r>
            <a:r>
              <a:rPr lang="en-US" i="1" baseline="0" dirty="0" smtClean="0"/>
              <a:t>thirteen</a:t>
            </a:r>
            <a:r>
              <a:rPr lang="en-US" baseline="0" dirty="0" smtClean="0"/>
              <a:t> other people from around the world.  Two days after he checked in, the disease was in Hanoi.  Three days after that, Toronto.  Two days after that, Singapore. (Color countries)  In other words, the disease was a global epidemic before anybody even realized that it was a new disease.</a:t>
            </a:r>
            <a:endParaRPr lang="en-US" dirty="0" smtClean="0"/>
          </a:p>
        </p:txBody>
      </p:sp>
      <p:sp>
        <p:nvSpPr>
          <p:cNvPr id="4" name="Slide Number Placeholder 3"/>
          <p:cNvSpPr>
            <a:spLocks noGrp="1"/>
          </p:cNvSpPr>
          <p:nvPr>
            <p:ph type="sldNum" sz="quarter" idx="10"/>
          </p:nvPr>
        </p:nvSpPr>
        <p:spPr/>
        <p:txBody>
          <a:bodyPr/>
          <a:lstStyle/>
          <a:p>
            <a:fld id="{C25E5663-0004-3649-B9EC-01B1CEAF3D3F}" type="slidenum">
              <a:rPr lang="en-US" smtClean="0"/>
              <a:t>7</a:t>
            </a:fld>
            <a:endParaRPr lang="en-US"/>
          </a:p>
        </p:txBody>
      </p:sp>
    </p:spTree>
    <p:extLst>
      <p:ext uri="{BB962C8B-B14F-4D97-AF65-F5344CB8AC3E}">
        <p14:creationId xmlns:p14="http://schemas.microsoft.com/office/powerpoint/2010/main" val="3791794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UPGMA</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145</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UPGMA</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146</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UPGMA</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147</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UPGMA</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148</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UPGMA</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149</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UPGMA</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150</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UPGMA</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151</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UPGMA</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152</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153</a:t>
            </a:fld>
            <a:endParaRPr lang="en-US"/>
          </a:p>
        </p:txBody>
      </p:sp>
    </p:spTree>
    <p:extLst>
      <p:ext uri="{BB962C8B-B14F-4D97-AF65-F5344CB8AC3E}">
        <p14:creationId xmlns:p14="http://schemas.microsoft.com/office/powerpoint/2010/main" val="1360369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coronavirus_ultrametric_tree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154</a:t>
            </a:fld>
            <a:endParaRPr lang="en-US" dirty="0"/>
          </a:p>
        </p:txBody>
      </p:sp>
    </p:spTree>
    <p:extLst>
      <p:ext uri="{BB962C8B-B14F-4D97-AF65-F5344CB8AC3E}">
        <p14:creationId xmlns:p14="http://schemas.microsoft.com/office/powerpoint/2010/main" val="511113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So the bad news is that diseases</a:t>
            </a:r>
            <a:r>
              <a:rPr lang="en-US" baseline="0" dirty="0" smtClean="0"/>
              <a:t> travel fast in the 21</a:t>
            </a:r>
            <a:r>
              <a:rPr lang="en-US" baseline="30000" dirty="0" smtClean="0"/>
              <a:t>st</a:t>
            </a:r>
            <a:r>
              <a:rPr lang="en-US" baseline="0" dirty="0" smtClean="0"/>
              <a:t> Century, but there are so many zombie movies out there on such widely varying topics as Abraham Lincoln killing zombies or zombie beavers that I hope you already know that.  There was even a SARS zombie movie based on Star Wars and called “SARS wars” (I think they could have chosen a better title)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8</a:t>
            </a:fld>
            <a:endParaRPr lang="en-US"/>
          </a:p>
        </p:txBody>
      </p:sp>
    </p:spTree>
    <p:extLst>
      <p:ext uri="{BB962C8B-B14F-4D97-AF65-F5344CB8AC3E}">
        <p14:creationId xmlns:p14="http://schemas.microsoft.com/office/powerpoint/2010/main" val="41276200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Indeed, the tree we produced doesn’t “fit” the distance</a:t>
            </a:r>
            <a:r>
              <a:rPr lang="en-US" baseline="0" dirty="0" smtClean="0"/>
              <a:t> matrix in any reasonable way.</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156</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Indeed, the tree we produced doesn’t “fit” the distance</a:t>
            </a:r>
            <a:r>
              <a:rPr lang="en-US" baseline="0" dirty="0" smtClean="0"/>
              <a:t> matrix in any reasonable way.</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157</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Summing Up</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158</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Summing Up</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159</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Summing Up</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160</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Summing Up</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161</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Summing Up</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162</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Summing Up</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163</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177</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Imagine trying to do</a:t>
            </a:r>
            <a:r>
              <a:rPr lang="en-US" baseline="0" dirty="0" smtClean="0"/>
              <a:t> this for coronaviruses!</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190</a:t>
            </a:fld>
            <a:endParaRPr lang="en-US" dirty="0"/>
          </a:p>
        </p:txBody>
      </p:sp>
    </p:spTree>
    <p:extLst>
      <p:ext uri="{BB962C8B-B14F-4D97-AF65-F5344CB8AC3E}">
        <p14:creationId xmlns:p14="http://schemas.microsoft.com/office/powerpoint/2010/main" val="503854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The good news is that we have a</a:t>
            </a:r>
            <a:r>
              <a:rPr lang="en-US" baseline="0" dirty="0" smtClean="0"/>
              <a:t> lot more weapons against epidemics in the 21</a:t>
            </a:r>
            <a:r>
              <a:rPr lang="en-US" baseline="30000" dirty="0" smtClean="0"/>
              <a:t>st</a:t>
            </a:r>
            <a:r>
              <a:rPr lang="en-US" baseline="0" dirty="0" smtClean="0"/>
              <a:t> Century as well.  Researchers quickly realized that they were dealing with a special type of virus called a coronavirus.  Why?  Because when you look at it under the microscope, it looks like...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9</a:t>
            </a:fld>
            <a:endParaRPr lang="en-US" dirty="0"/>
          </a:p>
        </p:txBody>
      </p:sp>
    </p:spTree>
    <p:extLst>
      <p:ext uri="{BB962C8B-B14F-4D97-AF65-F5344CB8AC3E}">
        <p14:creationId xmlns:p14="http://schemas.microsoft.com/office/powerpoint/2010/main" val="503854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194</a:t>
            </a:fld>
            <a:endParaRPr lang="en-US"/>
          </a:p>
        </p:txBody>
      </p:sp>
    </p:spTree>
    <p:extLst>
      <p:ext uri="{BB962C8B-B14F-4D97-AF65-F5344CB8AC3E}">
        <p14:creationId xmlns:p14="http://schemas.microsoft.com/office/powerpoint/2010/main" val="22417446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195</a:t>
            </a:fld>
            <a:endParaRPr lang="en-US"/>
          </a:p>
        </p:txBody>
      </p:sp>
    </p:spTree>
    <p:extLst>
      <p:ext uri="{BB962C8B-B14F-4D97-AF65-F5344CB8AC3E}">
        <p14:creationId xmlns:p14="http://schemas.microsoft.com/office/powerpoint/2010/main" val="22417446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We just view an </a:t>
            </a:r>
            <a:r>
              <a:rPr lang="en-US" dirty="0" err="1" smtClean="0"/>
              <a:t>nxm</a:t>
            </a:r>
            <a:r>
              <a:rPr lang="en-US" dirty="0" smtClean="0"/>
              <a:t> alignment as an n x m character</a:t>
            </a:r>
            <a:r>
              <a:rPr lang="en-US" baseline="0" dirty="0" smtClean="0"/>
              <a:t> table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196</a:t>
            </a:fld>
            <a:endParaRPr lang="en-US"/>
          </a:p>
        </p:txBody>
      </p:sp>
    </p:spTree>
    <p:extLst>
      <p:ext uri="{BB962C8B-B14F-4D97-AF65-F5344CB8AC3E}">
        <p14:creationId xmlns:p14="http://schemas.microsoft.com/office/powerpoint/2010/main" val="19483606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smtClean="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199</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smtClean="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200</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smtClean="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201</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smtClean="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202</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smtClean="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203</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smtClean="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207</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rooted_binary_subtree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208</a:t>
            </a:fld>
            <a:endParaRPr lang="en-US" dirty="0"/>
          </a:p>
        </p:txBody>
      </p:sp>
    </p:spTree>
    <p:extLst>
      <p:ext uri="{BB962C8B-B14F-4D97-AF65-F5344CB8AC3E}">
        <p14:creationId xmlns:p14="http://schemas.microsoft.com/office/powerpoint/2010/main" val="81848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...the</a:t>
            </a:r>
            <a:r>
              <a:rPr lang="en-US" baseline="0" dirty="0" smtClean="0"/>
              <a:t> sun’s corona during a solar eclipse.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10</a:t>
            </a:fld>
            <a:endParaRPr lang="en-US" dirty="0"/>
          </a:p>
        </p:txBody>
      </p:sp>
    </p:spTree>
    <p:extLst>
      <p:ext uri="{BB962C8B-B14F-4D97-AF65-F5344CB8AC3E}">
        <p14:creationId xmlns:p14="http://schemas.microsoft.com/office/powerpoint/2010/main" val="26434953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rooted_binary_subtree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209</a:t>
            </a:fld>
            <a:endParaRPr lang="en-US" dirty="0"/>
          </a:p>
        </p:txBody>
      </p:sp>
    </p:spTree>
    <p:extLst>
      <p:ext uri="{BB962C8B-B14F-4D97-AF65-F5344CB8AC3E}">
        <p14:creationId xmlns:p14="http://schemas.microsoft.com/office/powerpoint/2010/main" val="8184880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rooted_binary_subtree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210</a:t>
            </a:fld>
            <a:endParaRPr lang="en-US" dirty="0"/>
          </a:p>
        </p:txBody>
      </p:sp>
    </p:spTree>
    <p:extLst>
      <p:ext uri="{BB962C8B-B14F-4D97-AF65-F5344CB8AC3E}">
        <p14:creationId xmlns:p14="http://schemas.microsoft.com/office/powerpoint/2010/main" val="8184880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smtClean="0"/>
              <a:t>rooted_binary_subtree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211</a:t>
            </a:fld>
            <a:endParaRPr lang="en-US" dirty="0"/>
          </a:p>
        </p:txBody>
      </p:sp>
    </p:spTree>
    <p:extLst>
      <p:ext uri="{BB962C8B-B14F-4D97-AF65-F5344CB8AC3E}">
        <p14:creationId xmlns:p14="http://schemas.microsoft.com/office/powerpoint/2010/main" val="8184880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For the four</a:t>
            </a:r>
            <a:r>
              <a:rPr lang="en-US" baseline="0" dirty="0" smtClean="0"/>
              <a:t> mammal alignment, this is a solution to the Small Parsimony Problem encountered in the previous section.  But it assumes that chimp is a neighbor to human.</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221</a:t>
            </a:fld>
            <a:endParaRPr lang="en-US"/>
          </a:p>
        </p:txBody>
      </p:sp>
    </p:spTree>
    <p:extLst>
      <p:ext uri="{BB962C8B-B14F-4D97-AF65-F5344CB8AC3E}">
        <p14:creationId xmlns:p14="http://schemas.microsoft.com/office/powerpoint/2010/main" val="16722786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We could just as easily have had chimp and seal as</a:t>
            </a:r>
            <a:r>
              <a:rPr lang="en-US" baseline="0" dirty="0" smtClean="0"/>
              <a:t> neighbors (though unlikely)</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222</a:t>
            </a:fld>
            <a:endParaRPr lang="en-US"/>
          </a:p>
        </p:txBody>
      </p:sp>
    </p:spTree>
    <p:extLst>
      <p:ext uri="{BB962C8B-B14F-4D97-AF65-F5344CB8AC3E}">
        <p14:creationId xmlns:p14="http://schemas.microsoft.com/office/powerpoint/2010/main" val="8788951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Or chimp and Whale.  But neither of these improves upon the score when chimp and human</a:t>
            </a:r>
            <a:r>
              <a:rPr lang="en-US" baseline="0" dirty="0" smtClean="0"/>
              <a:t> are neighbors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223</a:t>
            </a:fld>
            <a:endParaRPr lang="en-US"/>
          </a:p>
        </p:txBody>
      </p:sp>
    </p:spTree>
    <p:extLst>
      <p:ext uri="{BB962C8B-B14F-4D97-AF65-F5344CB8AC3E}">
        <p14:creationId xmlns:p14="http://schemas.microsoft.com/office/powerpoint/2010/main" val="30455903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So the construction of evolutionary</a:t>
            </a:r>
            <a:r>
              <a:rPr lang="en-US" baseline="0" dirty="0" smtClean="0"/>
              <a:t> trees have basically left anatomical characters behind, meaning a lot has happened in fifty years.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237</a:t>
            </a:fld>
            <a:endParaRPr lang="en-US"/>
          </a:p>
        </p:txBody>
      </p:sp>
    </p:spTree>
    <p:extLst>
      <p:ext uri="{BB962C8B-B14F-4D97-AF65-F5344CB8AC3E}">
        <p14:creationId xmlns:p14="http://schemas.microsoft.com/office/powerpoint/2010/main" val="2785491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So the construction of evolutionary</a:t>
            </a:r>
            <a:r>
              <a:rPr lang="en-US" baseline="0" dirty="0" smtClean="0"/>
              <a:t> trees have basically left anatomical characters behind, meaning a lot has happened in fifty years.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238</a:t>
            </a:fld>
            <a:endParaRPr lang="en-US"/>
          </a:p>
        </p:txBody>
      </p:sp>
    </p:spTree>
    <p:extLst>
      <p:ext uri="{BB962C8B-B14F-4D97-AF65-F5344CB8AC3E}">
        <p14:creationId xmlns:p14="http://schemas.microsoft.com/office/powerpoint/2010/main" val="2785491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1985</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239</a:t>
            </a:fld>
            <a:endParaRPr lang="en-US" dirty="0"/>
          </a:p>
        </p:txBody>
      </p:sp>
    </p:spTree>
    <p:extLst>
      <p:ext uri="{BB962C8B-B14F-4D97-AF65-F5344CB8AC3E}">
        <p14:creationId xmlns:p14="http://schemas.microsoft.com/office/powerpoint/2010/main" val="5687701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1987: Out of Africa</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240</a:t>
            </a:fld>
            <a:endParaRPr lang="en-US"/>
          </a:p>
        </p:txBody>
      </p:sp>
    </p:spTree>
    <p:extLst>
      <p:ext uri="{BB962C8B-B14F-4D97-AF65-F5344CB8AC3E}">
        <p14:creationId xmlns:p14="http://schemas.microsoft.com/office/powerpoint/2010/main" val="65895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Coronaviruses,</a:t>
            </a:r>
            <a:r>
              <a:rPr lang="en-US" baseline="0" dirty="0" smtClean="0"/>
              <a:t> like HIV and influenza, are RNA viruses, meaning that they possess RNA, not DNA. In 2003, researchers quickly sequenced this RNA, making up a genome with 29,751 nucleotides.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11</a:t>
            </a:fld>
            <a:endParaRPr lang="en-US"/>
          </a:p>
        </p:txBody>
      </p:sp>
    </p:spTree>
    <p:extLst>
      <p:ext uri="{BB962C8B-B14F-4D97-AF65-F5344CB8AC3E}">
        <p14:creationId xmlns:p14="http://schemas.microsoft.com/office/powerpoint/2010/main" val="697346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1987: Out of Africa</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241</a:t>
            </a:fld>
            <a:endParaRPr lang="en-US"/>
          </a:p>
        </p:txBody>
      </p:sp>
    </p:spTree>
    <p:extLst>
      <p:ext uri="{BB962C8B-B14F-4D97-AF65-F5344CB8AC3E}">
        <p14:creationId xmlns:p14="http://schemas.microsoft.com/office/powerpoint/2010/main" val="6589528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mid-1990s: chimps closer to humans than chimps</a:t>
            </a:r>
            <a:r>
              <a:rPr lang="en-US" baseline="0" dirty="0" smtClean="0"/>
              <a:t> are to gorillas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242</a:t>
            </a:fld>
            <a:endParaRPr lang="en-US"/>
          </a:p>
        </p:txBody>
      </p:sp>
    </p:spTree>
    <p:extLst>
      <p:ext uri="{BB962C8B-B14F-4D97-AF65-F5344CB8AC3E}">
        <p14:creationId xmlns:p14="http://schemas.microsoft.com/office/powerpoint/2010/main" val="6589528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Recent research: humans are closer to mice than humans are to dogs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243</a:t>
            </a:fld>
            <a:endParaRPr lang="en-US"/>
          </a:p>
        </p:txBody>
      </p:sp>
    </p:spTree>
    <p:extLst>
      <p:ext uri="{BB962C8B-B14F-4D97-AF65-F5344CB8AC3E}">
        <p14:creationId xmlns:p14="http://schemas.microsoft.com/office/powerpoint/2010/main" val="6589528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smtClean="0"/>
              <a:t>Description of evolutionary</a:t>
            </a:r>
            <a:r>
              <a:rPr lang="en-US" baseline="0" dirty="0" smtClean="0"/>
              <a:t> trees used to solve crime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244</a:t>
            </a:fld>
            <a:endParaRPr lang="en-US"/>
          </a:p>
        </p:txBody>
      </p:sp>
    </p:spTree>
    <p:extLst>
      <p:ext uri="{BB962C8B-B14F-4D97-AF65-F5344CB8AC3E}">
        <p14:creationId xmlns:p14="http://schemas.microsoft.com/office/powerpoint/2010/main" val="65895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1E6C807-6457-4BEB-82A4-E1CA54613503}" type="datetimeFigureOut">
              <a:rPr lang="en-US" smtClean="0"/>
              <a:pPr/>
              <a:t>3/12/15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E6C807-6457-4BEB-82A4-E1CA54613503}" type="datetimeFigureOut">
              <a:rPr lang="en-US" smtClean="0"/>
              <a:pPr/>
              <a:t>3/12/15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E6C807-6457-4BEB-82A4-E1CA54613503}" type="datetimeFigureOut">
              <a:rPr lang="en-US" smtClean="0"/>
              <a:pPr/>
              <a:t>3/12/15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E6C807-6457-4BEB-82A4-E1CA54613503}" type="datetimeFigureOut">
              <a:rPr lang="en-US" smtClean="0"/>
              <a:pPr/>
              <a:t>3/12/15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E6C807-6457-4BEB-82A4-E1CA54613503}" type="datetimeFigureOut">
              <a:rPr lang="en-US" smtClean="0"/>
              <a:pPr/>
              <a:t>3/12/15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E6C807-6457-4BEB-82A4-E1CA54613503}" type="datetimeFigureOut">
              <a:rPr lang="en-US" smtClean="0"/>
              <a:pPr/>
              <a:t>3/12/15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1E6C807-6457-4BEB-82A4-E1CA54613503}" type="datetimeFigureOut">
              <a:rPr lang="en-US" smtClean="0"/>
              <a:pPr/>
              <a:t>3/12/15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E6C807-6457-4BEB-82A4-E1CA54613503}" type="datetimeFigureOut">
              <a:rPr lang="en-US" smtClean="0"/>
              <a:pPr/>
              <a:t>3/12/15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6C807-6457-4BEB-82A4-E1CA54613503}" type="datetimeFigureOut">
              <a:rPr lang="en-US" smtClean="0"/>
              <a:pPr/>
              <a:t>3/12/15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E6C807-6457-4BEB-82A4-E1CA54613503}" type="datetimeFigureOut">
              <a:rPr lang="en-US" smtClean="0"/>
              <a:pPr/>
              <a:t>3/12/15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E6C807-6457-4BEB-82A4-E1CA54613503}" type="datetimeFigureOut">
              <a:rPr lang="en-US" smtClean="0"/>
              <a:pPr/>
              <a:t>3/12/15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alphaModFix amt="50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6C807-6457-4BEB-82A4-E1CA54613503}" type="datetimeFigureOut">
              <a:rPr lang="en-US" smtClean="0"/>
              <a:pPr/>
              <a:t>3/12/15</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29CBFC-069A-41FB-B401-5CDE7832723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6" r:id="rId16"/>
    <p:sldLayoutId id="2147483667" r:id="rId17"/>
    <p:sldLayoutId id="2147483670" r:id="rId18"/>
    <p:sldLayoutId id="2147483677" r:id="rId19"/>
    <p:sldLayoutId id="2147483678" r:id="rId20"/>
    <p:sldLayoutId id="2147483679" r:id="rId21"/>
    <p:sldLayoutId id="2147483680" r:id="rId22"/>
    <p:sldLayoutId id="2147483682" r:id="rId23"/>
    <p:sldLayoutId id="2147483683" r:id="rId24"/>
    <p:sldLayoutId id="2147483694" r:id="rId25"/>
    <p:sldLayoutId id="2147483695" r:id="rId26"/>
    <p:sldLayoutId id="2147483696" r:id="rId27"/>
    <p:sldLayoutId id="2147483727" r:id="rId28"/>
  </p:sldLayoutIdLst>
  <p:txStyles>
    <p:titleStyle>
      <a:lvl1pPr algn="ctr"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13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29.png"/><Relationship Id="rId9" Type="http://schemas.openxmlformats.org/officeDocument/2006/relationships/image" Target="../media/image31.png"/><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14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29.png"/><Relationship Id="rId9" Type="http://schemas.openxmlformats.org/officeDocument/2006/relationships/image" Target="../media/image31.png"/><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14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29.png"/><Relationship Id="rId9" Type="http://schemas.openxmlformats.org/officeDocument/2006/relationships/image" Target="../media/image31.png"/><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14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29.png"/><Relationship Id="rId9" Type="http://schemas.openxmlformats.org/officeDocument/2006/relationships/image" Target="../media/image31.png"/><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18.xml"/><Relationship Id="rId2" Type="http://schemas.openxmlformats.org/officeDocument/2006/relationships/notesSlide" Target="../notesSlides/notesSlide6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4.xml"/><Relationship Id="rId2" Type="http://schemas.openxmlformats.org/officeDocument/2006/relationships/image" Target="../media/image3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9.emf"/></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3.xml"/><Relationship Id="rId3" Type="http://schemas.openxmlformats.org/officeDocument/2006/relationships/image" Target="../media/image3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9.xml"/><Relationship Id="rId3" Type="http://schemas.openxmlformats.org/officeDocument/2006/relationships/image" Target="../media/image40.emf"/></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0.xml"/><Relationship Id="rId3" Type="http://schemas.openxmlformats.org/officeDocument/2006/relationships/image" Target="../media/image4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1.xml"/><Relationship Id="rId3" Type="http://schemas.openxmlformats.org/officeDocument/2006/relationships/image" Target="../media/image40.emf"/></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2.xml"/><Relationship Id="rId3" Type="http://schemas.openxmlformats.org/officeDocument/2006/relationships/image" Target="../media/image40.emf"/></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1.emf"/></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2.emf"/></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3.emf"/></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4.em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4.emf"/></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5.emf"/></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4.xml"/><Relationship Id="rId2" Type="http://schemas.openxmlformats.org/officeDocument/2006/relationships/notesSlide" Target="../notesSlides/notesSlide83.xml"/></Relationships>
</file>

<file path=ppt/slides/_rels/slide2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6.png"/><Relationship Id="rId5" Type="http://schemas.openxmlformats.org/officeDocument/2006/relationships/image" Target="../media/image33.png"/><Relationship Id="rId6" Type="http://schemas.openxmlformats.org/officeDocument/2006/relationships/image" Target="../media/image47.png"/><Relationship Id="rId1" Type="http://schemas.openxmlformats.org/officeDocument/2006/relationships/slideLayout" Target="../slideLayouts/slideLayout24.xml"/><Relationship Id="rId2" Type="http://schemas.openxmlformats.org/officeDocument/2006/relationships/notesSlide" Target="../notesSlides/notesSlide84.xml"/></Relationships>
</file>

<file path=ppt/slides/_rels/slide22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7.png"/><Relationship Id="rId5" Type="http://schemas.openxmlformats.org/officeDocument/2006/relationships/image" Target="../media/image33.png"/><Relationship Id="rId6" Type="http://schemas.openxmlformats.org/officeDocument/2006/relationships/image" Target="../media/image46.png"/><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5.xml"/><Relationship Id="rId2" Type="http://schemas.openxmlformats.org/officeDocument/2006/relationships/notesSlide" Target="../notesSlides/notesSlide86.xml"/></Relationships>
</file>

<file path=ppt/slides/_rels/slide23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0.png"/><Relationship Id="rId1" Type="http://schemas.openxmlformats.org/officeDocument/2006/relationships/slideLayout" Target="../slideLayouts/slideLayout25.xml"/><Relationship Id="rId2" Type="http://schemas.openxmlformats.org/officeDocument/2006/relationships/notesSlide" Target="../notesSlides/notesSlide8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8.xml"/><Relationship Id="rId3" Type="http://schemas.openxmlformats.org/officeDocument/2006/relationships/image" Target="../media/image5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 Id="rId3" Type="http://schemas.openxmlformats.org/officeDocument/2006/relationships/image" Target="../media/image53.emf"/></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 Id="rId3" Type="http://schemas.openxmlformats.org/officeDocument/2006/relationships/image" Target="../media/image54.png"/></Relationships>
</file>

<file path=ppt/slides/_rels/slide24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4.xml"/><Relationship Id="rId2" Type="http://schemas.openxmlformats.org/officeDocument/2006/relationships/notesSlide" Target="../notesSlides/notesSlide9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61.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62.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6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64.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65.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66.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95.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5"/>
            <a:ext cx="8610600" cy="1470025"/>
          </a:xfrm>
        </p:spPr>
        <p:txBody>
          <a:bodyPr>
            <a:normAutofit/>
          </a:bodyPr>
          <a:lstStyle/>
          <a:p>
            <a:r>
              <a:rPr lang="en-US" b="1" dirty="0" smtClean="0">
                <a:latin typeface="Optima"/>
                <a:cs typeface="Optima"/>
              </a:rPr>
              <a:t>Which Animal Gave Us SARS?</a:t>
            </a:r>
            <a:r>
              <a:rPr lang="en-US" b="1" dirty="0" smtClean="0">
                <a:latin typeface="Optima"/>
                <a:cs typeface="Optima"/>
              </a:rPr>
              <a:t/>
            </a:r>
            <a:br>
              <a:rPr lang="en-US" b="1" dirty="0" smtClean="0">
                <a:latin typeface="Optima"/>
                <a:cs typeface="Optima"/>
              </a:rPr>
            </a:br>
            <a:r>
              <a:rPr lang="en-US" sz="3200" i="1" dirty="0" smtClean="0">
                <a:solidFill>
                  <a:srgbClr val="0000FF"/>
                </a:solidFill>
                <a:latin typeface="Optima"/>
                <a:cs typeface="Optima"/>
              </a:rPr>
              <a:t>Evolutionary Tree Reconstruction</a:t>
            </a:r>
            <a:endParaRPr lang="en-US" sz="3200" i="1" dirty="0">
              <a:solidFill>
                <a:srgbClr val="0000FF"/>
              </a:solidFill>
              <a:latin typeface="Optima"/>
              <a:cs typeface="Optima"/>
            </a:endParaRPr>
          </a:p>
        </p:txBody>
      </p:sp>
      <p:sp>
        <p:nvSpPr>
          <p:cNvPr id="3" name="Subtitle 2"/>
          <p:cNvSpPr>
            <a:spLocks noGrp="1"/>
          </p:cNvSpPr>
          <p:nvPr>
            <p:ph type="subTitle" idx="1"/>
          </p:nvPr>
        </p:nvSpPr>
        <p:spPr>
          <a:xfrm>
            <a:off x="0" y="5257800"/>
            <a:ext cx="9144000" cy="1752600"/>
          </a:xfrm>
          <a:noFill/>
        </p:spPr>
        <p:txBody>
          <a:bodyPr>
            <a:normAutofit/>
          </a:bodyPr>
          <a:lstStyle/>
          <a:p>
            <a:r>
              <a:rPr lang="en-US" sz="2800" dirty="0" smtClean="0">
                <a:solidFill>
                  <a:schemeClr val="tx1"/>
                </a:solidFill>
                <a:latin typeface="Optima"/>
                <a:cs typeface="Optima"/>
              </a:rPr>
              <a:t>Phillip Compeau and </a:t>
            </a:r>
            <a:r>
              <a:rPr lang="en-US" sz="2800" dirty="0" err="1" smtClean="0">
                <a:solidFill>
                  <a:schemeClr val="tx1"/>
                </a:solidFill>
                <a:latin typeface="Optima"/>
                <a:cs typeface="Optima"/>
              </a:rPr>
              <a:t>Pavel</a:t>
            </a:r>
            <a:r>
              <a:rPr lang="en-US" sz="2800" dirty="0" smtClean="0">
                <a:solidFill>
                  <a:schemeClr val="tx1"/>
                </a:solidFill>
                <a:latin typeface="Optima"/>
                <a:cs typeface="Optima"/>
              </a:rPr>
              <a:t> </a:t>
            </a:r>
            <a:r>
              <a:rPr lang="en-US" sz="2800" dirty="0" err="1" smtClean="0">
                <a:solidFill>
                  <a:schemeClr val="tx1"/>
                </a:solidFill>
                <a:latin typeface="Optima"/>
                <a:cs typeface="Optima"/>
              </a:rPr>
              <a:t>Pevzner</a:t>
            </a:r>
            <a:r>
              <a:rPr lang="en-US" sz="2800" dirty="0" smtClean="0">
                <a:solidFill>
                  <a:schemeClr val="tx1"/>
                </a:solidFill>
                <a:latin typeface="Optima"/>
                <a:cs typeface="Optima"/>
              </a:rPr>
              <a:t> </a:t>
            </a:r>
            <a:endParaRPr lang="en-US" sz="2800" dirty="0" smtClean="0">
              <a:solidFill>
                <a:schemeClr val="tx1"/>
              </a:solidFill>
              <a:latin typeface="Optima"/>
              <a:cs typeface="Optima"/>
            </a:endParaRPr>
          </a:p>
          <a:p>
            <a:r>
              <a:rPr lang="en-US" sz="2800" i="1" dirty="0" smtClean="0">
                <a:solidFill>
                  <a:schemeClr val="tx1"/>
                </a:solidFill>
                <a:latin typeface="Optima"/>
                <a:cs typeface="Optima"/>
              </a:rPr>
              <a:t>Bioinformatics Algorithms: </a:t>
            </a:r>
            <a:r>
              <a:rPr lang="en-US" sz="2800" i="1" dirty="0" smtClean="0">
                <a:solidFill>
                  <a:schemeClr val="tx1"/>
                </a:solidFill>
                <a:latin typeface="Optima"/>
                <a:cs typeface="Optima"/>
              </a:rPr>
              <a:t>An </a:t>
            </a:r>
            <a:r>
              <a:rPr lang="en-US" sz="2800" i="1" dirty="0" smtClean="0">
                <a:solidFill>
                  <a:schemeClr val="tx1"/>
                </a:solidFill>
                <a:latin typeface="Optima"/>
                <a:cs typeface="Optima"/>
              </a:rPr>
              <a:t>Active Learning Approach</a:t>
            </a:r>
          </a:p>
          <a:p>
            <a:endParaRPr lang="en-US" sz="800" dirty="0" smtClean="0">
              <a:solidFill>
                <a:schemeClr val="tx1"/>
              </a:solidFill>
              <a:latin typeface="Optima"/>
              <a:cs typeface="Optima"/>
            </a:endParaRPr>
          </a:p>
          <a:p>
            <a:r>
              <a:rPr lang="en-US" sz="2000" dirty="0" smtClean="0">
                <a:solidFill>
                  <a:schemeClr val="tx1"/>
                </a:solidFill>
                <a:latin typeface="Optima"/>
                <a:cs typeface="Optima"/>
              </a:rPr>
              <a:t>©2013 </a:t>
            </a:r>
            <a:r>
              <a:rPr lang="en-US" sz="2000" dirty="0">
                <a:solidFill>
                  <a:schemeClr val="tx1"/>
                </a:solidFill>
                <a:latin typeface="Optima"/>
                <a:cs typeface="Optima"/>
              </a:rPr>
              <a:t>by Compeau and Pevzner. All rights </a:t>
            </a:r>
            <a:r>
              <a:rPr lang="en-US" sz="2000" dirty="0" smtClean="0">
                <a:solidFill>
                  <a:schemeClr val="tx1"/>
                </a:solidFill>
                <a:latin typeface="Optima"/>
                <a:cs typeface="Optima"/>
              </a:rPr>
              <a:t>reserved.</a:t>
            </a:r>
            <a:endParaRPr lang="en-US" sz="2800" dirty="0">
              <a:solidFill>
                <a:schemeClr val="tx1"/>
              </a:solidFill>
              <a:latin typeface="Optima"/>
              <a:cs typeface="Optima"/>
            </a:endParaRPr>
          </a:p>
        </p:txBody>
      </p:sp>
      <p:sp>
        <p:nvSpPr>
          <p:cNvPr id="4" name="Subtitle 2"/>
          <p:cNvSpPr txBox="1">
            <a:spLocks/>
          </p:cNvSpPr>
          <p:nvPr/>
        </p:nvSpPr>
        <p:spPr>
          <a:xfrm>
            <a:off x="2515" y="6324600"/>
            <a:ext cx="91440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2000" dirty="0" smtClean="0">
              <a:solidFill>
                <a:schemeClr val="tx1"/>
              </a:solidFill>
              <a:latin typeface="Optima"/>
              <a:cs typeface="Optima"/>
            </a:endParaRPr>
          </a:p>
        </p:txBody>
      </p:sp>
    </p:spTree>
    <p:extLst>
      <p:ext uri="{BB962C8B-B14F-4D97-AF65-F5344CB8AC3E}">
        <p14:creationId xmlns:p14="http://schemas.microsoft.com/office/powerpoint/2010/main" val="29139862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2579" b="11730"/>
          <a:stretch/>
        </p:blipFill>
        <p:spPr>
          <a:xfrm>
            <a:off x="0" y="1"/>
            <a:ext cx="9200898" cy="6858000"/>
          </a:xfrm>
          <a:prstGeom prst="rect">
            <a:avLst/>
          </a:prstGeom>
        </p:spPr>
      </p:pic>
    </p:spTree>
    <p:extLst>
      <p:ext uri="{BB962C8B-B14F-4D97-AF65-F5344CB8AC3E}">
        <p14:creationId xmlns:p14="http://schemas.microsoft.com/office/powerpoint/2010/main" val="98056147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37453030"/>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p>
          <a:p>
            <a:endParaRPr lang="en-US" b="1" dirty="0">
              <a:latin typeface="Optima"/>
              <a:cs typeface="Optima"/>
            </a:endParaRPr>
          </a:p>
        </p:txBody>
      </p:sp>
      <p:sp>
        <p:nvSpPr>
          <p:cNvPr id="6" name="Rectangle 5"/>
          <p:cNvSpPr/>
          <p:nvPr/>
        </p:nvSpPr>
        <p:spPr>
          <a:xfrm>
            <a:off x="117630" y="5038939"/>
            <a:ext cx="8915400" cy="1034129"/>
          </a:xfrm>
          <a:prstGeom prst="rect">
            <a:avLst/>
          </a:prstGeom>
        </p:spPr>
        <p:txBody>
          <a:bodyPr wrap="square">
            <a:spAutoFit/>
          </a:bodyPr>
          <a:lstStyle/>
          <a:p>
            <a:pPr>
              <a:lnSpc>
                <a:spcPct val="130000"/>
              </a:lnSpc>
            </a:pPr>
            <a:r>
              <a:rPr lang="en-US" sz="2400" dirty="0" smtClean="0">
                <a:latin typeface="Optima"/>
                <a:cs typeface="Optima"/>
              </a:rPr>
              <a:t>(</a:t>
            </a:r>
            <a:r>
              <a:rPr lang="en-US" sz="2400" i="1" dirty="0" err="1" smtClean="0">
                <a:latin typeface="Optima"/>
                <a:cs typeface="Optima"/>
              </a:rPr>
              <a:t>D</a:t>
            </a:r>
            <a:r>
              <a:rPr lang="en-US" sz="2400" baseline="-25000" dirty="0" err="1" smtClean="0">
                <a:latin typeface="Optima"/>
                <a:cs typeface="Optima"/>
              </a:rPr>
              <a:t>chimp</a:t>
            </a:r>
            <a:r>
              <a:rPr lang="en-US" sz="2400" baseline="-25000" dirty="0" smtClean="0">
                <a:latin typeface="Optima"/>
                <a:cs typeface="Optima"/>
              </a:rPr>
              <a:t>, human</a:t>
            </a:r>
            <a:r>
              <a:rPr lang="en-US" sz="2400" dirty="0" smtClean="0">
                <a:latin typeface="Optima"/>
                <a:cs typeface="Optima"/>
              </a:rPr>
              <a:t> </a:t>
            </a:r>
            <a:r>
              <a:rPr lang="en-US" sz="2400" dirty="0" smtClean="0">
                <a:latin typeface="Optima"/>
                <a:cs typeface="Optima"/>
              </a:rPr>
              <a:t>+ </a:t>
            </a:r>
            <a:r>
              <a:rPr lang="en-US" sz="2400" i="1" dirty="0" err="1" smtClean="0">
                <a:latin typeface="Optima"/>
                <a:cs typeface="Optima"/>
              </a:rPr>
              <a:t>D</a:t>
            </a:r>
            <a:r>
              <a:rPr lang="en-US" sz="2400" baseline="-25000" dirty="0" err="1" smtClean="0">
                <a:latin typeface="Optima"/>
                <a:cs typeface="Optima"/>
              </a:rPr>
              <a:t>chimp</a:t>
            </a:r>
            <a:r>
              <a:rPr lang="en-US" sz="2400" baseline="-25000" dirty="0" smtClean="0">
                <a:latin typeface="Optima"/>
                <a:cs typeface="Optima"/>
              </a:rPr>
              <a:t>, seal</a:t>
            </a:r>
            <a:r>
              <a:rPr lang="en-US" sz="2400" i="1" dirty="0" smtClean="0">
                <a:latin typeface="Optima"/>
                <a:cs typeface="Optima"/>
              </a:rPr>
              <a:t> –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a:t>
            </a:r>
            <a:r>
              <a:rPr lang="en-US" sz="2400" baseline="-25000" dirty="0" smtClean="0">
                <a:latin typeface="Optima"/>
                <a:cs typeface="Optima"/>
              </a:rPr>
              <a:t>seal</a:t>
            </a:r>
            <a:r>
              <a:rPr lang="en-US" sz="2400" dirty="0" smtClean="0">
                <a:latin typeface="Optima"/>
                <a:cs typeface="Optima"/>
              </a:rPr>
              <a:t>) / 2          =</a:t>
            </a:r>
            <a:r>
              <a:rPr lang="en-US" sz="2400" i="1" dirty="0" smtClean="0">
                <a:latin typeface="Optima"/>
                <a:cs typeface="Optima"/>
              </a:rPr>
              <a:t> </a:t>
            </a:r>
            <a:r>
              <a:rPr lang="en-US" sz="2400" dirty="0" smtClean="0">
                <a:latin typeface="Optima"/>
                <a:cs typeface="Optima"/>
              </a:rPr>
              <a:t>(3 + 6 – 7) / 2 = 1</a:t>
            </a:r>
          </a:p>
          <a:p>
            <a:pPr>
              <a:lnSpc>
                <a:spcPct val="130000"/>
              </a:lnSpc>
            </a:pPr>
            <a:r>
              <a:rPr lang="en-US" sz="2400" dirty="0" smtClean="0">
                <a:latin typeface="Optima"/>
                <a:cs typeface="Optima"/>
              </a:rPr>
              <a:t>(</a:t>
            </a:r>
            <a:r>
              <a:rPr lang="en-US" sz="2400" i="1" dirty="0" err="1" smtClean="0">
                <a:latin typeface="Optima"/>
                <a:cs typeface="Optima"/>
              </a:rPr>
              <a:t>D</a:t>
            </a:r>
            <a:r>
              <a:rPr lang="en-US" sz="2400" baseline="-25000" dirty="0" err="1" smtClean="0">
                <a:latin typeface="Optima"/>
                <a:cs typeface="Optima"/>
              </a:rPr>
              <a:t>chimp</a:t>
            </a:r>
            <a:r>
              <a:rPr lang="en-US" sz="2400" baseline="-25000" dirty="0" smtClean="0">
                <a:latin typeface="Optima"/>
                <a:cs typeface="Optima"/>
              </a:rPr>
              <a:t>, human</a:t>
            </a:r>
            <a:r>
              <a:rPr lang="en-US" sz="2400" dirty="0" smtClean="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a:t>
            </a:r>
            <a:r>
              <a:rPr lang="en-US" sz="2400" baseline="-25000" dirty="0">
                <a:latin typeface="Optima"/>
                <a:cs typeface="Optima"/>
              </a:rPr>
              <a:t>w</a:t>
            </a:r>
            <a:r>
              <a:rPr lang="en-US" sz="2400" baseline="-25000" dirty="0" smtClean="0">
                <a:latin typeface="Optima"/>
                <a:cs typeface="Optima"/>
              </a:rPr>
              <a:t>hale</a:t>
            </a:r>
            <a:r>
              <a:rPr lang="en-US" sz="2400" i="1" dirty="0" smtClean="0">
                <a:latin typeface="Optima"/>
                <a:cs typeface="Optima"/>
              </a:rPr>
              <a:t> </a:t>
            </a:r>
            <a:r>
              <a:rPr lang="en-US" sz="2400" i="1" dirty="0">
                <a:latin typeface="Optima"/>
                <a:cs typeface="Optima"/>
              </a:rPr>
              <a:t>–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a:t>
            </a:r>
            <a:r>
              <a:rPr lang="en-US" sz="2400" baseline="-25000" dirty="0">
                <a:latin typeface="Optima"/>
                <a:cs typeface="Optima"/>
              </a:rPr>
              <a:t>w</a:t>
            </a:r>
            <a:r>
              <a:rPr lang="en-US" sz="2400" baseline="-25000" dirty="0" smtClean="0">
                <a:latin typeface="Optima"/>
                <a:cs typeface="Optima"/>
              </a:rPr>
              <a:t>hale</a:t>
            </a:r>
            <a:r>
              <a:rPr lang="en-US" sz="2400" dirty="0" smtClean="0">
                <a:latin typeface="Optima"/>
                <a:cs typeface="Optima"/>
              </a:rPr>
              <a:t>) / 2  </a:t>
            </a:r>
            <a:r>
              <a:rPr lang="en-US" sz="2400" dirty="0">
                <a:latin typeface="Optima"/>
                <a:cs typeface="Optima"/>
              </a:rPr>
              <a:t>=</a:t>
            </a:r>
            <a:r>
              <a:rPr lang="en-US" sz="2400" i="1" dirty="0">
                <a:latin typeface="Optima"/>
                <a:cs typeface="Optima"/>
              </a:rPr>
              <a:t> </a:t>
            </a:r>
            <a:r>
              <a:rPr lang="en-US" sz="2400" dirty="0">
                <a:latin typeface="Optima"/>
                <a:cs typeface="Optima"/>
              </a:rPr>
              <a:t>(3 + </a:t>
            </a:r>
            <a:r>
              <a:rPr lang="en-US" sz="2400" dirty="0" smtClean="0">
                <a:latin typeface="Optima"/>
                <a:cs typeface="Optima"/>
              </a:rPr>
              <a:t>4 </a:t>
            </a:r>
            <a:r>
              <a:rPr lang="en-US" sz="2400" dirty="0">
                <a:latin typeface="Optima"/>
                <a:cs typeface="Optima"/>
              </a:rPr>
              <a:t>– </a:t>
            </a:r>
            <a:r>
              <a:rPr lang="en-US" sz="2400" dirty="0" smtClean="0">
                <a:latin typeface="Optima"/>
                <a:cs typeface="Optima"/>
              </a:rPr>
              <a:t>5) / 2 </a:t>
            </a:r>
            <a:r>
              <a:rPr lang="en-US" sz="2400" dirty="0">
                <a:latin typeface="Optima"/>
                <a:cs typeface="Optima"/>
              </a:rPr>
              <a:t>= </a:t>
            </a:r>
            <a:r>
              <a:rPr lang="en-US" sz="2400" dirty="0" smtClean="0">
                <a:latin typeface="Optima"/>
                <a:cs typeface="Optima"/>
              </a:rPr>
              <a:t>1</a:t>
            </a:r>
            <a:endParaRPr lang="en-US" sz="2400" dirty="0"/>
          </a:p>
        </p:txBody>
      </p:sp>
      <p:sp>
        <p:nvSpPr>
          <p:cNvPr id="8"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Limb Length Theorem: </a:t>
            </a:r>
            <a:r>
              <a:rPr lang="en-US" sz="2800" i="1" dirty="0" err="1" smtClean="0">
                <a:latin typeface="Optima"/>
                <a:cs typeface="Optima"/>
              </a:rPr>
              <a:t>LimbLength</a:t>
            </a:r>
            <a:r>
              <a:rPr lang="en-US" sz="2800" dirty="0" smtClean="0">
                <a:latin typeface="Optima"/>
                <a:cs typeface="Optima"/>
              </a:rPr>
              <a:t>(chimp)</a:t>
            </a:r>
            <a:r>
              <a:rPr lang="en-US" sz="2800" i="1" dirty="0" smtClean="0">
                <a:latin typeface="Optima"/>
                <a:cs typeface="Optima"/>
              </a:rPr>
              <a:t> </a:t>
            </a:r>
            <a:r>
              <a:rPr lang="en-US" sz="2800" dirty="0" smtClean="0">
                <a:latin typeface="Optima"/>
                <a:cs typeface="Optima"/>
              </a:rPr>
              <a:t>is equal to the minimum value of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a:t>
            </a:r>
            <a:r>
              <a:rPr lang="en-US" sz="2800" i="1" baseline="-25000" dirty="0" err="1">
                <a:latin typeface="Optima"/>
                <a:cs typeface="Optima"/>
              </a:rPr>
              <a:t>j</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a:t>
            </a:r>
            <a:r>
              <a:rPr lang="en-US" sz="2800" dirty="0">
                <a:latin typeface="Optima"/>
                <a:cs typeface="Optima"/>
              </a:rPr>
              <a:t>/</a:t>
            </a:r>
            <a:r>
              <a:rPr lang="en-US" sz="2800" dirty="0" smtClean="0">
                <a:latin typeface="Optima"/>
                <a:cs typeface="Optima"/>
              </a:rPr>
              <a:t>2 over all leaves </a:t>
            </a:r>
            <a:r>
              <a:rPr lang="en-US" sz="2800" i="1" dirty="0">
                <a:latin typeface="Optima"/>
                <a:cs typeface="Optima"/>
              </a:rPr>
              <a:t>j</a:t>
            </a:r>
            <a:r>
              <a:rPr lang="en-US" sz="2800" dirty="0" smtClean="0">
                <a:latin typeface="Optima"/>
                <a:cs typeface="Optima"/>
              </a:rPr>
              <a:t> </a:t>
            </a:r>
            <a:r>
              <a:rPr lang="en-US" sz="2800" dirty="0" smtClean="0">
                <a:latin typeface="Optima"/>
                <a:cs typeface="Optima"/>
              </a:rPr>
              <a:t>and </a:t>
            </a:r>
            <a:r>
              <a:rPr lang="en-US" sz="2800" i="1" dirty="0" smtClean="0">
                <a:latin typeface="Optima"/>
                <a:cs typeface="Optima"/>
              </a:rPr>
              <a:t>k</a:t>
            </a:r>
            <a:r>
              <a:rPr lang="en-US" sz="2800" dirty="0" smtClean="0">
                <a:latin typeface="Optima"/>
                <a:cs typeface="Optima"/>
              </a:rPr>
              <a:t>.</a:t>
            </a:r>
            <a:endParaRPr lang="en-US" sz="2800" b="1" dirty="0" smtClean="0">
              <a:latin typeface="Optima"/>
              <a:cs typeface="Optima"/>
            </a:endParaRPr>
          </a:p>
        </p:txBody>
      </p:sp>
    </p:spTree>
    <p:extLst>
      <p:ext uri="{BB962C8B-B14F-4D97-AF65-F5344CB8AC3E}">
        <p14:creationId xmlns:p14="http://schemas.microsoft.com/office/powerpoint/2010/main" val="382012256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32091852"/>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endParaRPr lang="en-US" b="1" dirty="0">
              <a:latin typeface="Optima"/>
              <a:cs typeface="Optima"/>
            </a:endParaRPr>
          </a:p>
        </p:txBody>
      </p:sp>
      <p:sp>
        <p:nvSpPr>
          <p:cNvPr id="30" name="Rectangle 29"/>
          <p:cNvSpPr/>
          <p:nvPr/>
        </p:nvSpPr>
        <p:spPr>
          <a:xfrm>
            <a:off x="117630" y="5038939"/>
            <a:ext cx="8915400" cy="1514261"/>
          </a:xfrm>
          <a:prstGeom prst="rect">
            <a:avLst/>
          </a:prstGeom>
        </p:spPr>
        <p:txBody>
          <a:bodyPr wrap="square">
            <a:spAutoFit/>
          </a:bodyPr>
          <a:lstStyle/>
          <a:p>
            <a:pPr>
              <a:lnSpc>
                <a:spcPct val="130000"/>
              </a:lnSpc>
            </a:pPr>
            <a:r>
              <a:rPr lang="en-US" sz="2400" dirty="0" smtClean="0">
                <a:latin typeface="Optima"/>
                <a:cs typeface="Optima"/>
              </a:rPr>
              <a:t>(</a:t>
            </a:r>
            <a:r>
              <a:rPr lang="en-US" sz="2400" i="1" dirty="0" err="1" smtClean="0">
                <a:latin typeface="Optima"/>
                <a:cs typeface="Optima"/>
              </a:rPr>
              <a:t>D</a:t>
            </a:r>
            <a:r>
              <a:rPr lang="en-US" sz="2400" baseline="-25000" dirty="0" err="1" smtClean="0">
                <a:latin typeface="Optima"/>
                <a:cs typeface="Optima"/>
              </a:rPr>
              <a:t>chimp</a:t>
            </a:r>
            <a:r>
              <a:rPr lang="en-US" sz="2400" baseline="-25000" dirty="0" smtClean="0">
                <a:latin typeface="Optima"/>
                <a:cs typeface="Optima"/>
              </a:rPr>
              <a:t>, human</a:t>
            </a:r>
            <a:r>
              <a:rPr lang="en-US" sz="2400" dirty="0" smtClean="0">
                <a:latin typeface="Optima"/>
                <a:cs typeface="Optima"/>
              </a:rPr>
              <a:t> </a:t>
            </a:r>
            <a:r>
              <a:rPr lang="en-US" sz="2400" dirty="0" smtClean="0">
                <a:latin typeface="Optima"/>
                <a:cs typeface="Optima"/>
              </a:rPr>
              <a:t>+ </a:t>
            </a:r>
            <a:r>
              <a:rPr lang="en-US" sz="2400" i="1" dirty="0" err="1" smtClean="0">
                <a:latin typeface="Optima"/>
                <a:cs typeface="Optima"/>
              </a:rPr>
              <a:t>D</a:t>
            </a:r>
            <a:r>
              <a:rPr lang="en-US" sz="2400" baseline="-25000" dirty="0" err="1" smtClean="0">
                <a:latin typeface="Optima"/>
                <a:cs typeface="Optima"/>
              </a:rPr>
              <a:t>chimp</a:t>
            </a:r>
            <a:r>
              <a:rPr lang="en-US" sz="2400" baseline="-25000" dirty="0" smtClean="0">
                <a:latin typeface="Optima"/>
                <a:cs typeface="Optima"/>
              </a:rPr>
              <a:t>, seal</a:t>
            </a:r>
            <a:r>
              <a:rPr lang="en-US" sz="2400" i="1" dirty="0" smtClean="0">
                <a:latin typeface="Optima"/>
                <a:cs typeface="Optima"/>
              </a:rPr>
              <a:t> –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a:t>
            </a:r>
            <a:r>
              <a:rPr lang="en-US" sz="2400" baseline="-25000" dirty="0" smtClean="0">
                <a:latin typeface="Optima"/>
                <a:cs typeface="Optima"/>
              </a:rPr>
              <a:t>seal</a:t>
            </a:r>
            <a:r>
              <a:rPr lang="en-US" sz="2400" dirty="0" smtClean="0">
                <a:latin typeface="Optima"/>
                <a:cs typeface="Optima"/>
              </a:rPr>
              <a:t>) / 2          =</a:t>
            </a:r>
            <a:r>
              <a:rPr lang="en-US" sz="2400" i="1" dirty="0" smtClean="0">
                <a:latin typeface="Optima"/>
                <a:cs typeface="Optima"/>
              </a:rPr>
              <a:t> </a:t>
            </a:r>
            <a:r>
              <a:rPr lang="en-US" sz="2400" dirty="0" smtClean="0">
                <a:latin typeface="Optima"/>
                <a:cs typeface="Optima"/>
              </a:rPr>
              <a:t>(3 + 6 – 7) / 2 = 1</a:t>
            </a:r>
          </a:p>
          <a:p>
            <a:pPr>
              <a:lnSpc>
                <a:spcPct val="130000"/>
              </a:lnSpc>
            </a:pPr>
            <a:r>
              <a:rPr lang="en-US" sz="2400" dirty="0" smtClean="0">
                <a:latin typeface="Optima"/>
                <a:cs typeface="Optima"/>
              </a:rPr>
              <a:t>(</a:t>
            </a:r>
            <a:r>
              <a:rPr lang="en-US" sz="2400" i="1" dirty="0" err="1" smtClean="0">
                <a:latin typeface="Optima"/>
                <a:cs typeface="Optima"/>
              </a:rPr>
              <a:t>D</a:t>
            </a:r>
            <a:r>
              <a:rPr lang="en-US" sz="2400" baseline="-25000" dirty="0" err="1" smtClean="0">
                <a:latin typeface="Optima"/>
                <a:cs typeface="Optima"/>
              </a:rPr>
              <a:t>chimp</a:t>
            </a:r>
            <a:r>
              <a:rPr lang="en-US" sz="2400" baseline="-25000" dirty="0" smtClean="0">
                <a:latin typeface="Optima"/>
                <a:cs typeface="Optima"/>
              </a:rPr>
              <a:t>, human</a:t>
            </a:r>
            <a:r>
              <a:rPr lang="en-US" sz="2400" dirty="0" smtClean="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a:t>
            </a:r>
            <a:r>
              <a:rPr lang="en-US" sz="2400" baseline="-25000" dirty="0">
                <a:latin typeface="Optima"/>
                <a:cs typeface="Optima"/>
              </a:rPr>
              <a:t>w</a:t>
            </a:r>
            <a:r>
              <a:rPr lang="en-US" sz="2400" baseline="-25000" dirty="0" smtClean="0">
                <a:latin typeface="Optima"/>
                <a:cs typeface="Optima"/>
              </a:rPr>
              <a:t>hale</a:t>
            </a:r>
            <a:r>
              <a:rPr lang="en-US" sz="2400" i="1" dirty="0" smtClean="0">
                <a:latin typeface="Optima"/>
                <a:cs typeface="Optima"/>
              </a:rPr>
              <a:t> </a:t>
            </a:r>
            <a:r>
              <a:rPr lang="en-US" sz="2400" i="1" dirty="0">
                <a:latin typeface="Optima"/>
                <a:cs typeface="Optima"/>
              </a:rPr>
              <a:t>–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a:t>
            </a:r>
            <a:r>
              <a:rPr lang="en-US" sz="2400" baseline="-25000" dirty="0">
                <a:latin typeface="Optima"/>
                <a:cs typeface="Optima"/>
              </a:rPr>
              <a:t>w</a:t>
            </a:r>
            <a:r>
              <a:rPr lang="en-US" sz="2400" baseline="-25000" dirty="0" smtClean="0">
                <a:latin typeface="Optima"/>
                <a:cs typeface="Optima"/>
              </a:rPr>
              <a:t>hale</a:t>
            </a:r>
            <a:r>
              <a:rPr lang="en-US" sz="2400" dirty="0" smtClean="0">
                <a:latin typeface="Optima"/>
                <a:cs typeface="Optima"/>
              </a:rPr>
              <a:t>) / 2  </a:t>
            </a:r>
            <a:r>
              <a:rPr lang="en-US" sz="2400" dirty="0">
                <a:latin typeface="Optima"/>
                <a:cs typeface="Optima"/>
              </a:rPr>
              <a:t>=</a:t>
            </a:r>
            <a:r>
              <a:rPr lang="en-US" sz="2400" i="1" dirty="0">
                <a:latin typeface="Optima"/>
                <a:cs typeface="Optima"/>
              </a:rPr>
              <a:t> </a:t>
            </a:r>
            <a:r>
              <a:rPr lang="en-US" sz="2400" dirty="0">
                <a:latin typeface="Optima"/>
                <a:cs typeface="Optima"/>
              </a:rPr>
              <a:t>(3 + </a:t>
            </a:r>
            <a:r>
              <a:rPr lang="en-US" sz="2400" dirty="0" smtClean="0">
                <a:latin typeface="Optima"/>
                <a:cs typeface="Optima"/>
              </a:rPr>
              <a:t>4 </a:t>
            </a:r>
            <a:r>
              <a:rPr lang="en-US" sz="2400" dirty="0">
                <a:latin typeface="Optima"/>
                <a:cs typeface="Optima"/>
              </a:rPr>
              <a:t>– </a:t>
            </a:r>
            <a:r>
              <a:rPr lang="en-US" sz="2400" dirty="0" smtClean="0">
                <a:latin typeface="Optima"/>
                <a:cs typeface="Optima"/>
              </a:rPr>
              <a:t>5) / 2 </a:t>
            </a:r>
            <a:r>
              <a:rPr lang="en-US" sz="2400" dirty="0">
                <a:latin typeface="Optima"/>
                <a:cs typeface="Optima"/>
              </a:rPr>
              <a:t>= 1</a:t>
            </a:r>
            <a:endParaRPr lang="en-US" sz="2400" dirty="0"/>
          </a:p>
          <a:p>
            <a:pPr>
              <a:lnSpc>
                <a:spcPct val="130000"/>
              </a:lnSpc>
            </a:pPr>
            <a:r>
              <a:rPr lang="en-US" sz="2400" dirty="0" smtClean="0">
                <a:latin typeface="Optima"/>
                <a:cs typeface="Optima"/>
              </a:rPr>
              <a:t>(</a:t>
            </a:r>
            <a:r>
              <a:rPr lang="en-US" sz="2400" i="1" dirty="0" err="1" smtClean="0">
                <a:latin typeface="Optima"/>
                <a:cs typeface="Optima"/>
              </a:rPr>
              <a:t>D</a:t>
            </a:r>
            <a:r>
              <a:rPr lang="en-US" sz="2400" baseline="-25000" dirty="0" err="1" smtClean="0">
                <a:latin typeface="Optima"/>
                <a:cs typeface="Optima"/>
              </a:rPr>
              <a:t>chimp</a:t>
            </a:r>
            <a:r>
              <a:rPr lang="en-US" sz="2400" baseline="-25000" dirty="0" smtClean="0">
                <a:latin typeface="Optima"/>
                <a:cs typeface="Optima"/>
              </a:rPr>
              <a:t>, whale</a:t>
            </a:r>
            <a:r>
              <a:rPr lang="en-US" sz="2400" dirty="0" smtClean="0">
                <a:latin typeface="Optima"/>
                <a:cs typeface="Optima"/>
              </a:rPr>
              <a:t> </a:t>
            </a:r>
            <a:r>
              <a:rPr lang="en-US" sz="2400" dirty="0" smtClean="0">
                <a:latin typeface="Optima"/>
                <a:cs typeface="Optima"/>
              </a:rPr>
              <a:t>+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seal</a:t>
            </a:r>
            <a:r>
              <a:rPr lang="en-US" sz="2400" i="1" dirty="0">
                <a:latin typeface="Optima"/>
                <a:cs typeface="Optima"/>
              </a:rPr>
              <a:t> – </a:t>
            </a:r>
            <a:r>
              <a:rPr lang="en-US" sz="2400" i="1" dirty="0" err="1" smtClean="0">
                <a:latin typeface="Optima"/>
                <a:cs typeface="Optima"/>
              </a:rPr>
              <a:t>D</a:t>
            </a:r>
            <a:r>
              <a:rPr lang="en-US" sz="2400" baseline="-25000" dirty="0" err="1">
                <a:latin typeface="Optima"/>
                <a:cs typeface="Optima"/>
              </a:rPr>
              <a:t>w</a:t>
            </a:r>
            <a:r>
              <a:rPr lang="en-US" sz="2400" baseline="-25000" dirty="0" err="1" smtClean="0">
                <a:latin typeface="Optima"/>
                <a:cs typeface="Optima"/>
              </a:rPr>
              <a:t>hale</a:t>
            </a:r>
            <a:r>
              <a:rPr lang="en-US" sz="2400" baseline="-25000" dirty="0" smtClean="0">
                <a:latin typeface="Optima"/>
                <a:cs typeface="Optima"/>
              </a:rPr>
              <a:t>, seal</a:t>
            </a:r>
            <a:r>
              <a:rPr lang="en-US" sz="2400" dirty="0" smtClean="0">
                <a:latin typeface="Optima"/>
                <a:cs typeface="Optima"/>
              </a:rPr>
              <a:t>) / 2        =</a:t>
            </a:r>
            <a:r>
              <a:rPr lang="en-US" sz="2400" i="1" dirty="0" smtClean="0">
                <a:latin typeface="Optima"/>
                <a:cs typeface="Optima"/>
              </a:rPr>
              <a:t> </a:t>
            </a:r>
            <a:r>
              <a:rPr lang="en-US" sz="2400" dirty="0" smtClean="0">
                <a:latin typeface="Optima"/>
                <a:cs typeface="Optima"/>
              </a:rPr>
              <a:t>(6 </a:t>
            </a:r>
            <a:r>
              <a:rPr lang="en-US" sz="2400" dirty="0">
                <a:latin typeface="Optima"/>
                <a:cs typeface="Optima"/>
              </a:rPr>
              <a:t>+ </a:t>
            </a:r>
            <a:r>
              <a:rPr lang="en-US" sz="2400" dirty="0" smtClean="0">
                <a:latin typeface="Optima"/>
                <a:cs typeface="Optima"/>
              </a:rPr>
              <a:t>4 </a:t>
            </a:r>
            <a:r>
              <a:rPr lang="en-US" sz="2400" dirty="0">
                <a:latin typeface="Optima"/>
                <a:cs typeface="Optima"/>
              </a:rPr>
              <a:t>– </a:t>
            </a:r>
            <a:r>
              <a:rPr lang="en-US" sz="2400" dirty="0" smtClean="0">
                <a:latin typeface="Optima"/>
                <a:cs typeface="Optima"/>
              </a:rPr>
              <a:t>2) / 2 </a:t>
            </a:r>
            <a:r>
              <a:rPr lang="en-US" sz="2400" dirty="0">
                <a:latin typeface="Optima"/>
                <a:cs typeface="Optima"/>
              </a:rPr>
              <a:t>= 4</a:t>
            </a:r>
            <a:endParaRPr lang="en-US" sz="2400" dirty="0"/>
          </a:p>
        </p:txBody>
      </p:sp>
      <p:sp>
        <p:nvSpPr>
          <p:cNvPr id="6"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Limb Length Theorem: </a:t>
            </a:r>
            <a:r>
              <a:rPr lang="en-US" sz="2800" i="1" dirty="0" err="1" smtClean="0">
                <a:latin typeface="Optima"/>
                <a:cs typeface="Optima"/>
              </a:rPr>
              <a:t>LimbLength</a:t>
            </a:r>
            <a:r>
              <a:rPr lang="en-US" sz="2800" dirty="0" smtClean="0">
                <a:latin typeface="Optima"/>
                <a:cs typeface="Optima"/>
              </a:rPr>
              <a:t>(chimp)</a:t>
            </a:r>
            <a:r>
              <a:rPr lang="en-US" sz="2800" i="1" dirty="0" smtClean="0">
                <a:latin typeface="Optima"/>
                <a:cs typeface="Optima"/>
              </a:rPr>
              <a:t> </a:t>
            </a:r>
            <a:r>
              <a:rPr lang="en-US" sz="2800" dirty="0" smtClean="0">
                <a:latin typeface="Optima"/>
                <a:cs typeface="Optima"/>
              </a:rPr>
              <a:t>is equal to the minimum value of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a:t>
            </a:r>
            <a:r>
              <a:rPr lang="en-US" sz="2800" i="1" baseline="-25000" dirty="0" err="1">
                <a:latin typeface="Optima"/>
                <a:cs typeface="Optima"/>
              </a:rPr>
              <a:t>j</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a:t>
            </a:r>
            <a:r>
              <a:rPr lang="en-US" sz="2800" dirty="0">
                <a:latin typeface="Optima"/>
                <a:cs typeface="Optima"/>
              </a:rPr>
              <a:t>/</a:t>
            </a:r>
            <a:r>
              <a:rPr lang="en-US" sz="2800" dirty="0" smtClean="0">
                <a:latin typeface="Optima"/>
                <a:cs typeface="Optima"/>
              </a:rPr>
              <a:t>2 over all leaves </a:t>
            </a:r>
            <a:r>
              <a:rPr lang="en-US" sz="2800" i="1" dirty="0">
                <a:latin typeface="Optima"/>
                <a:cs typeface="Optima"/>
              </a:rPr>
              <a:t>j</a:t>
            </a:r>
            <a:r>
              <a:rPr lang="en-US" sz="2800" dirty="0" smtClean="0">
                <a:latin typeface="Optima"/>
                <a:cs typeface="Optima"/>
              </a:rPr>
              <a:t> </a:t>
            </a:r>
            <a:r>
              <a:rPr lang="en-US" sz="2800" dirty="0" smtClean="0">
                <a:latin typeface="Optima"/>
                <a:cs typeface="Optima"/>
              </a:rPr>
              <a:t>and </a:t>
            </a:r>
            <a:r>
              <a:rPr lang="en-US" sz="2800" i="1" dirty="0" smtClean="0">
                <a:latin typeface="Optima"/>
                <a:cs typeface="Optima"/>
              </a:rPr>
              <a:t>k</a:t>
            </a:r>
            <a:r>
              <a:rPr lang="en-US" sz="2800" dirty="0" smtClean="0">
                <a:latin typeface="Optima"/>
                <a:cs typeface="Optima"/>
              </a:rPr>
              <a:t>.</a:t>
            </a:r>
            <a:endParaRPr lang="en-US" sz="2800" b="1" dirty="0" smtClean="0">
              <a:latin typeface="Optima"/>
              <a:cs typeface="Optima"/>
            </a:endParaRPr>
          </a:p>
        </p:txBody>
      </p:sp>
    </p:spTree>
    <p:extLst>
      <p:ext uri="{BB962C8B-B14F-4D97-AF65-F5344CB8AC3E}">
        <p14:creationId xmlns:p14="http://schemas.microsoft.com/office/powerpoint/2010/main" val="313422805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28729456"/>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endParaRPr lang="en-US" b="1" dirty="0">
              <a:latin typeface="Optima"/>
              <a:cs typeface="Optima"/>
            </a:endParaRPr>
          </a:p>
        </p:txBody>
      </p:sp>
      <p:sp>
        <p:nvSpPr>
          <p:cNvPr id="30" name="Rectangle 29"/>
          <p:cNvSpPr/>
          <p:nvPr/>
        </p:nvSpPr>
        <p:spPr>
          <a:xfrm>
            <a:off x="117630" y="5038939"/>
            <a:ext cx="8915400" cy="1514261"/>
          </a:xfrm>
          <a:prstGeom prst="rect">
            <a:avLst/>
          </a:prstGeom>
        </p:spPr>
        <p:txBody>
          <a:bodyPr wrap="square">
            <a:spAutoFit/>
          </a:bodyPr>
          <a:lstStyle/>
          <a:p>
            <a:pPr>
              <a:lnSpc>
                <a:spcPct val="130000"/>
              </a:lnSpc>
            </a:pPr>
            <a:r>
              <a:rPr lang="en-US" sz="2400" dirty="0" smtClean="0">
                <a:latin typeface="Optima"/>
                <a:cs typeface="Optima"/>
              </a:rPr>
              <a:t>(</a:t>
            </a:r>
            <a:r>
              <a:rPr lang="en-US" sz="2400" i="1" dirty="0" err="1" smtClean="0">
                <a:latin typeface="Optima"/>
                <a:cs typeface="Optima"/>
              </a:rPr>
              <a:t>D</a:t>
            </a:r>
            <a:r>
              <a:rPr lang="en-US" sz="2400" baseline="-25000" dirty="0" err="1" smtClean="0">
                <a:latin typeface="Optima"/>
                <a:cs typeface="Optima"/>
              </a:rPr>
              <a:t>human</a:t>
            </a:r>
            <a:r>
              <a:rPr lang="en-US" sz="2400" baseline="-25000" dirty="0" smtClean="0">
                <a:latin typeface="Optima"/>
                <a:cs typeface="Optima"/>
              </a:rPr>
              <a:t>, chimp</a:t>
            </a:r>
            <a:r>
              <a:rPr lang="en-US" sz="2400" dirty="0" smtClean="0">
                <a:latin typeface="Optima"/>
                <a:cs typeface="Optima"/>
              </a:rPr>
              <a:t> + </a:t>
            </a:r>
            <a:r>
              <a:rPr lang="en-US" sz="2400" i="1" dirty="0" err="1" smtClean="0">
                <a:latin typeface="Optima"/>
                <a:cs typeface="Optima"/>
              </a:rPr>
              <a:t>D</a:t>
            </a:r>
            <a:r>
              <a:rPr lang="en-US" sz="2400" baseline="-25000" dirty="0" err="1" smtClean="0">
                <a:latin typeface="Optima"/>
                <a:cs typeface="Optima"/>
              </a:rPr>
              <a:t>chimp</a:t>
            </a:r>
            <a:r>
              <a:rPr lang="en-US" sz="2400" baseline="-25000" dirty="0" smtClean="0">
                <a:latin typeface="Optima"/>
                <a:cs typeface="Optima"/>
              </a:rPr>
              <a:t>, seal</a:t>
            </a:r>
            <a:r>
              <a:rPr lang="en-US" sz="2400" i="1" dirty="0" smtClean="0">
                <a:latin typeface="Optima"/>
                <a:cs typeface="Optima"/>
              </a:rPr>
              <a:t> –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a:t>
            </a:r>
            <a:r>
              <a:rPr lang="en-US" sz="2400" baseline="-25000" dirty="0" smtClean="0">
                <a:latin typeface="Optima"/>
                <a:cs typeface="Optima"/>
              </a:rPr>
              <a:t>seal</a:t>
            </a:r>
            <a:r>
              <a:rPr lang="en-US" sz="2400" dirty="0" smtClean="0">
                <a:latin typeface="Optima"/>
                <a:cs typeface="Optima"/>
              </a:rPr>
              <a:t>) / 2          =</a:t>
            </a:r>
            <a:r>
              <a:rPr lang="en-US" sz="2400" i="1" dirty="0" smtClean="0">
                <a:latin typeface="Optima"/>
                <a:cs typeface="Optima"/>
              </a:rPr>
              <a:t> </a:t>
            </a:r>
            <a:r>
              <a:rPr lang="en-US" sz="2400" dirty="0" smtClean="0">
                <a:latin typeface="Optima"/>
                <a:cs typeface="Optima"/>
              </a:rPr>
              <a:t>(3 + 6 – 7) / 2 = </a:t>
            </a:r>
            <a:r>
              <a:rPr lang="en-US" sz="2400" b="1" dirty="0" smtClean="0">
                <a:solidFill>
                  <a:schemeClr val="tx2"/>
                </a:solidFill>
                <a:latin typeface="Optima"/>
                <a:cs typeface="Optima"/>
              </a:rPr>
              <a:t>1</a:t>
            </a:r>
          </a:p>
          <a:p>
            <a:pPr>
              <a:lnSpc>
                <a:spcPct val="130000"/>
              </a:lnSpc>
            </a:pPr>
            <a:r>
              <a:rPr lang="en-US" sz="2400" dirty="0" smtClean="0">
                <a:latin typeface="Optima"/>
                <a:cs typeface="Optima"/>
              </a:rPr>
              <a:t>(</a:t>
            </a:r>
            <a:r>
              <a:rPr lang="en-US" sz="2400" i="1" dirty="0" err="1" smtClean="0">
                <a:latin typeface="Optima"/>
                <a:cs typeface="Optima"/>
              </a:rPr>
              <a:t>D</a:t>
            </a:r>
            <a:r>
              <a:rPr lang="en-US" sz="2400" baseline="-25000" dirty="0" err="1" smtClean="0">
                <a:latin typeface="Optima"/>
                <a:cs typeface="Optima"/>
              </a:rPr>
              <a:t>human</a:t>
            </a:r>
            <a:r>
              <a:rPr lang="en-US" sz="2400" baseline="-25000" dirty="0">
                <a:latin typeface="Optima"/>
                <a:cs typeface="Optima"/>
              </a:rPr>
              <a:t>, chimp</a:t>
            </a:r>
            <a:r>
              <a:rPr lang="en-US" sz="2400" dirty="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a:t>
            </a:r>
            <a:r>
              <a:rPr lang="en-US" sz="2400" baseline="-25000" dirty="0">
                <a:latin typeface="Optima"/>
                <a:cs typeface="Optima"/>
              </a:rPr>
              <a:t>w</a:t>
            </a:r>
            <a:r>
              <a:rPr lang="en-US" sz="2400" baseline="-25000" dirty="0" smtClean="0">
                <a:latin typeface="Optima"/>
                <a:cs typeface="Optima"/>
              </a:rPr>
              <a:t>hale</a:t>
            </a:r>
            <a:r>
              <a:rPr lang="en-US" sz="2400" i="1" dirty="0" smtClean="0">
                <a:latin typeface="Optima"/>
                <a:cs typeface="Optima"/>
              </a:rPr>
              <a:t> </a:t>
            </a:r>
            <a:r>
              <a:rPr lang="en-US" sz="2400" i="1" dirty="0">
                <a:latin typeface="Optima"/>
                <a:cs typeface="Optima"/>
              </a:rPr>
              <a:t>–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a:t>
            </a:r>
            <a:r>
              <a:rPr lang="en-US" sz="2400" baseline="-25000" dirty="0">
                <a:latin typeface="Optima"/>
                <a:cs typeface="Optima"/>
              </a:rPr>
              <a:t>w</a:t>
            </a:r>
            <a:r>
              <a:rPr lang="en-US" sz="2400" baseline="-25000" dirty="0" smtClean="0">
                <a:latin typeface="Optima"/>
                <a:cs typeface="Optima"/>
              </a:rPr>
              <a:t>hale</a:t>
            </a:r>
            <a:r>
              <a:rPr lang="en-US" sz="2400" dirty="0" smtClean="0">
                <a:latin typeface="Optima"/>
                <a:cs typeface="Optima"/>
              </a:rPr>
              <a:t>) / 2  </a:t>
            </a:r>
            <a:r>
              <a:rPr lang="en-US" sz="2400" dirty="0">
                <a:latin typeface="Optima"/>
                <a:cs typeface="Optima"/>
              </a:rPr>
              <a:t>=</a:t>
            </a:r>
            <a:r>
              <a:rPr lang="en-US" sz="2400" i="1" dirty="0">
                <a:latin typeface="Optima"/>
                <a:cs typeface="Optima"/>
              </a:rPr>
              <a:t> </a:t>
            </a:r>
            <a:r>
              <a:rPr lang="en-US" sz="2400" dirty="0">
                <a:latin typeface="Optima"/>
                <a:cs typeface="Optima"/>
              </a:rPr>
              <a:t>(3 + </a:t>
            </a:r>
            <a:r>
              <a:rPr lang="en-US" sz="2400" dirty="0" smtClean="0">
                <a:latin typeface="Optima"/>
                <a:cs typeface="Optima"/>
              </a:rPr>
              <a:t>4 </a:t>
            </a:r>
            <a:r>
              <a:rPr lang="en-US" sz="2400" dirty="0">
                <a:latin typeface="Optima"/>
                <a:cs typeface="Optima"/>
              </a:rPr>
              <a:t>– </a:t>
            </a:r>
            <a:r>
              <a:rPr lang="en-US" sz="2400" dirty="0" smtClean="0">
                <a:latin typeface="Optima"/>
                <a:cs typeface="Optima"/>
              </a:rPr>
              <a:t>5) / 2 </a:t>
            </a:r>
            <a:r>
              <a:rPr lang="en-US" sz="2400" dirty="0">
                <a:latin typeface="Optima"/>
                <a:cs typeface="Optima"/>
              </a:rPr>
              <a:t>= </a:t>
            </a:r>
            <a:r>
              <a:rPr lang="en-US" sz="2400" b="1" dirty="0">
                <a:solidFill>
                  <a:srgbClr val="ED1C24"/>
                </a:solidFill>
                <a:latin typeface="Optima"/>
                <a:cs typeface="Optima"/>
              </a:rPr>
              <a:t>1</a:t>
            </a:r>
            <a:endParaRPr lang="en-US" sz="2400" b="1" dirty="0">
              <a:solidFill>
                <a:srgbClr val="ED1C24"/>
              </a:solidFill>
            </a:endParaRPr>
          </a:p>
          <a:p>
            <a:pPr>
              <a:lnSpc>
                <a:spcPct val="130000"/>
              </a:lnSpc>
            </a:pPr>
            <a:r>
              <a:rPr lang="en-US" sz="2400" dirty="0" smtClean="0">
                <a:latin typeface="Optima"/>
                <a:cs typeface="Optima"/>
              </a:rPr>
              <a:t>(</a:t>
            </a:r>
            <a:r>
              <a:rPr lang="en-US" sz="2400" i="1" dirty="0" err="1" smtClean="0">
                <a:latin typeface="Optima"/>
                <a:cs typeface="Optima"/>
              </a:rPr>
              <a:t>D</a:t>
            </a:r>
            <a:r>
              <a:rPr lang="en-US" sz="2400" baseline="-25000" dirty="0" err="1">
                <a:latin typeface="Optima"/>
                <a:cs typeface="Optima"/>
              </a:rPr>
              <a:t>w</a:t>
            </a:r>
            <a:r>
              <a:rPr lang="en-US" sz="2400" baseline="-25000" dirty="0" err="1" smtClean="0">
                <a:latin typeface="Optima"/>
                <a:cs typeface="Optima"/>
              </a:rPr>
              <a:t>hale</a:t>
            </a:r>
            <a:r>
              <a:rPr lang="en-US" sz="2400" baseline="-25000" dirty="0" smtClean="0">
                <a:latin typeface="Optima"/>
                <a:cs typeface="Optima"/>
              </a:rPr>
              <a:t>, </a:t>
            </a:r>
            <a:r>
              <a:rPr lang="en-US" sz="2400" baseline="-25000" dirty="0">
                <a:latin typeface="Optima"/>
                <a:cs typeface="Optima"/>
              </a:rPr>
              <a:t>chimp</a:t>
            </a:r>
            <a:r>
              <a:rPr lang="en-US" sz="2400" dirty="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seal</a:t>
            </a:r>
            <a:r>
              <a:rPr lang="en-US" sz="2400" i="1" dirty="0">
                <a:latin typeface="Optima"/>
                <a:cs typeface="Optima"/>
              </a:rPr>
              <a:t> – </a:t>
            </a:r>
            <a:r>
              <a:rPr lang="en-US" sz="2400" i="1" dirty="0" err="1" smtClean="0">
                <a:latin typeface="Optima"/>
                <a:cs typeface="Optima"/>
              </a:rPr>
              <a:t>D</a:t>
            </a:r>
            <a:r>
              <a:rPr lang="en-US" sz="2400" baseline="-25000" dirty="0" err="1">
                <a:latin typeface="Optima"/>
                <a:cs typeface="Optima"/>
              </a:rPr>
              <a:t>w</a:t>
            </a:r>
            <a:r>
              <a:rPr lang="en-US" sz="2400" baseline="-25000" dirty="0" err="1" smtClean="0">
                <a:latin typeface="Optima"/>
                <a:cs typeface="Optima"/>
              </a:rPr>
              <a:t>hale</a:t>
            </a:r>
            <a:r>
              <a:rPr lang="en-US" sz="2400" baseline="-25000" dirty="0" smtClean="0">
                <a:latin typeface="Optima"/>
                <a:cs typeface="Optima"/>
              </a:rPr>
              <a:t>, seal</a:t>
            </a:r>
            <a:r>
              <a:rPr lang="en-US" sz="2400" dirty="0" smtClean="0">
                <a:latin typeface="Optima"/>
                <a:cs typeface="Optima"/>
              </a:rPr>
              <a:t>) / 2        =</a:t>
            </a:r>
            <a:r>
              <a:rPr lang="en-US" sz="2400" i="1" dirty="0" smtClean="0">
                <a:latin typeface="Optima"/>
                <a:cs typeface="Optima"/>
              </a:rPr>
              <a:t> </a:t>
            </a:r>
            <a:r>
              <a:rPr lang="en-US" sz="2400" dirty="0" smtClean="0">
                <a:latin typeface="Optima"/>
                <a:cs typeface="Optima"/>
              </a:rPr>
              <a:t>(6 </a:t>
            </a:r>
            <a:r>
              <a:rPr lang="en-US" sz="2400" dirty="0">
                <a:latin typeface="Optima"/>
                <a:cs typeface="Optima"/>
              </a:rPr>
              <a:t>+ </a:t>
            </a:r>
            <a:r>
              <a:rPr lang="en-US" sz="2400" dirty="0" smtClean="0">
                <a:latin typeface="Optima"/>
                <a:cs typeface="Optima"/>
              </a:rPr>
              <a:t>4 </a:t>
            </a:r>
            <a:r>
              <a:rPr lang="en-US" sz="2400" dirty="0">
                <a:latin typeface="Optima"/>
                <a:cs typeface="Optima"/>
              </a:rPr>
              <a:t>– </a:t>
            </a:r>
            <a:r>
              <a:rPr lang="en-US" sz="2400" dirty="0" smtClean="0">
                <a:latin typeface="Optima"/>
                <a:cs typeface="Optima"/>
              </a:rPr>
              <a:t>2) / 2 </a:t>
            </a:r>
            <a:r>
              <a:rPr lang="en-US" sz="2400" dirty="0">
                <a:latin typeface="Optima"/>
                <a:cs typeface="Optima"/>
              </a:rPr>
              <a:t>= 4</a:t>
            </a:r>
            <a:endParaRPr lang="en-US" sz="2400" dirty="0"/>
          </a:p>
        </p:txBody>
      </p:sp>
      <p:sp>
        <p:nvSpPr>
          <p:cNvPr id="6"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Limb Length Theorem: </a:t>
            </a:r>
            <a:r>
              <a:rPr lang="en-US" sz="2800" i="1" dirty="0" err="1" smtClean="0">
                <a:latin typeface="Optima"/>
                <a:cs typeface="Optima"/>
              </a:rPr>
              <a:t>LimbLength</a:t>
            </a:r>
            <a:r>
              <a:rPr lang="en-US" sz="2800" dirty="0" smtClean="0">
                <a:latin typeface="Optima"/>
                <a:cs typeface="Optima"/>
              </a:rPr>
              <a:t>(chimp)</a:t>
            </a:r>
            <a:r>
              <a:rPr lang="en-US" sz="2800" i="1" dirty="0" smtClean="0">
                <a:latin typeface="Optima"/>
                <a:cs typeface="Optima"/>
              </a:rPr>
              <a:t> </a:t>
            </a:r>
            <a:r>
              <a:rPr lang="en-US" sz="2800" dirty="0" smtClean="0">
                <a:latin typeface="Optima"/>
                <a:cs typeface="Optima"/>
              </a:rPr>
              <a:t>is equal to the minimum value of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a:t>
            </a:r>
            <a:r>
              <a:rPr lang="en-US" sz="2800" i="1" baseline="-25000" dirty="0" err="1">
                <a:latin typeface="Optima"/>
                <a:cs typeface="Optima"/>
              </a:rPr>
              <a:t>j</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a:t>
            </a:r>
            <a:r>
              <a:rPr lang="en-US" sz="2800" dirty="0">
                <a:latin typeface="Optima"/>
                <a:cs typeface="Optima"/>
              </a:rPr>
              <a:t>/</a:t>
            </a:r>
            <a:r>
              <a:rPr lang="en-US" sz="2800" dirty="0" smtClean="0">
                <a:latin typeface="Optima"/>
                <a:cs typeface="Optima"/>
              </a:rPr>
              <a:t>2 over all leaves </a:t>
            </a:r>
            <a:r>
              <a:rPr lang="en-US" sz="2800" i="1" dirty="0">
                <a:latin typeface="Optima"/>
                <a:cs typeface="Optima"/>
              </a:rPr>
              <a:t>j</a:t>
            </a:r>
            <a:r>
              <a:rPr lang="en-US" sz="2800" dirty="0" smtClean="0">
                <a:latin typeface="Optima"/>
                <a:cs typeface="Optima"/>
              </a:rPr>
              <a:t> </a:t>
            </a:r>
            <a:r>
              <a:rPr lang="en-US" sz="2800" dirty="0" smtClean="0">
                <a:latin typeface="Optima"/>
                <a:cs typeface="Optima"/>
              </a:rPr>
              <a:t>and </a:t>
            </a:r>
            <a:r>
              <a:rPr lang="en-US" sz="2800" i="1" dirty="0" smtClean="0">
                <a:latin typeface="Optima"/>
                <a:cs typeface="Optima"/>
              </a:rPr>
              <a:t>k</a:t>
            </a:r>
            <a:r>
              <a:rPr lang="en-US" sz="2800" dirty="0" smtClean="0">
                <a:latin typeface="Optima"/>
                <a:cs typeface="Optima"/>
              </a:rPr>
              <a:t>.</a:t>
            </a:r>
            <a:endParaRPr lang="en-US" sz="2800" b="1" dirty="0" smtClean="0">
              <a:latin typeface="Optima"/>
              <a:cs typeface="Optima"/>
            </a:endParaRPr>
          </a:p>
        </p:txBody>
      </p:sp>
    </p:spTree>
    <p:extLst>
      <p:ext uri="{BB962C8B-B14F-4D97-AF65-F5344CB8AC3E}">
        <p14:creationId xmlns:p14="http://schemas.microsoft.com/office/powerpoint/2010/main" val="314018053"/>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5091423"/>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endParaRPr lang="en-US" b="1" dirty="0">
              <a:latin typeface="Optima"/>
              <a:cs typeface="Optima"/>
            </a:endParaRPr>
          </a:p>
        </p:txBody>
      </p:sp>
      <p:cxnSp>
        <p:nvCxnSpPr>
          <p:cNvPr id="6" name="Straight Arrow Connector 5"/>
          <p:cNvCxnSpPr/>
          <p:nvPr/>
        </p:nvCxnSpPr>
        <p:spPr>
          <a:xfrm>
            <a:off x="3788881" y="589399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020830" y="588591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029202" y="520237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438930" y="589399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447302" y="521044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a:off x="3669408" y="5697105"/>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6178770" y="500689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6178770" y="635992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4765069" y="5697105"/>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Oval 15"/>
          <p:cNvSpPr>
            <a:spLocks noChangeAspect="1"/>
          </p:cNvSpPr>
          <p:nvPr/>
        </p:nvSpPr>
        <p:spPr>
          <a:xfrm>
            <a:off x="2261098" y="63599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7" name="Oval 16"/>
          <p:cNvSpPr>
            <a:spLocks noChangeAspect="1"/>
          </p:cNvSpPr>
          <p:nvPr/>
        </p:nvSpPr>
        <p:spPr>
          <a:xfrm>
            <a:off x="2261098" y="500689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8" name="Rectangle 17"/>
          <p:cNvSpPr/>
          <p:nvPr/>
        </p:nvSpPr>
        <p:spPr>
          <a:xfrm>
            <a:off x="6567214" y="634394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19" name="Rectangle 18"/>
          <p:cNvSpPr/>
          <p:nvPr/>
        </p:nvSpPr>
        <p:spPr>
          <a:xfrm>
            <a:off x="6567212" y="4987457"/>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20" name="Rectangle 19"/>
          <p:cNvSpPr/>
          <p:nvPr/>
        </p:nvSpPr>
        <p:spPr>
          <a:xfrm>
            <a:off x="1288608" y="634721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21" name="Rectangle 20"/>
          <p:cNvSpPr/>
          <p:nvPr/>
        </p:nvSpPr>
        <p:spPr>
          <a:xfrm>
            <a:off x="1365475" y="4971491"/>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2" name="TextBox 21"/>
          <p:cNvSpPr txBox="1"/>
          <p:nvPr/>
        </p:nvSpPr>
        <p:spPr>
          <a:xfrm>
            <a:off x="3033561" y="617386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3" name="TextBox 22"/>
          <p:cNvSpPr txBox="1"/>
          <p:nvPr/>
        </p:nvSpPr>
        <p:spPr>
          <a:xfrm>
            <a:off x="3044804" y="5144465"/>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1</a:t>
            </a:r>
            <a:endParaRPr lang="en-US" sz="2000" b="1" dirty="0">
              <a:solidFill>
                <a:srgbClr val="ED1C24"/>
              </a:solidFill>
              <a:latin typeface="Optima"/>
              <a:cs typeface="Optima"/>
            </a:endParaRPr>
          </a:p>
        </p:txBody>
      </p:sp>
      <p:sp>
        <p:nvSpPr>
          <p:cNvPr id="24" name="TextBox 23"/>
          <p:cNvSpPr txBox="1"/>
          <p:nvPr/>
        </p:nvSpPr>
        <p:spPr>
          <a:xfrm>
            <a:off x="4229111" y="5462371"/>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25" name="TextBox 24"/>
          <p:cNvSpPr txBox="1"/>
          <p:nvPr/>
        </p:nvSpPr>
        <p:spPr>
          <a:xfrm>
            <a:off x="5424757" y="514446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6" name="TextBox 25"/>
          <p:cNvSpPr txBox="1"/>
          <p:nvPr/>
        </p:nvSpPr>
        <p:spPr>
          <a:xfrm>
            <a:off x="5424757" y="617386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27"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Limb Length Theorem: </a:t>
            </a:r>
            <a:r>
              <a:rPr lang="en-US" sz="2800" i="1" dirty="0" err="1" smtClean="0">
                <a:latin typeface="Optima"/>
                <a:cs typeface="Optima"/>
              </a:rPr>
              <a:t>LimbLength</a:t>
            </a:r>
            <a:r>
              <a:rPr lang="en-US" sz="2800" dirty="0" smtClean="0">
                <a:latin typeface="Optima"/>
                <a:cs typeface="Optima"/>
              </a:rPr>
              <a:t>(chimp)</a:t>
            </a:r>
            <a:r>
              <a:rPr lang="en-US" sz="2800" i="1" dirty="0" smtClean="0">
                <a:latin typeface="Optima"/>
                <a:cs typeface="Optima"/>
              </a:rPr>
              <a:t> </a:t>
            </a:r>
            <a:r>
              <a:rPr lang="en-US" sz="2800" dirty="0" smtClean="0">
                <a:latin typeface="Optima"/>
                <a:cs typeface="Optima"/>
              </a:rPr>
              <a:t>is equal to the minimum value of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a:t>
            </a:r>
            <a:r>
              <a:rPr lang="en-US" sz="2800" i="1" baseline="-25000" dirty="0" err="1">
                <a:latin typeface="Optima"/>
                <a:cs typeface="Optima"/>
              </a:rPr>
              <a:t>j</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a:t>
            </a:r>
            <a:r>
              <a:rPr lang="en-US" sz="2800" dirty="0">
                <a:latin typeface="Optima"/>
                <a:cs typeface="Optima"/>
              </a:rPr>
              <a:t>/</a:t>
            </a:r>
            <a:r>
              <a:rPr lang="en-US" sz="2800" dirty="0" smtClean="0">
                <a:latin typeface="Optima"/>
                <a:cs typeface="Optima"/>
              </a:rPr>
              <a:t>2 over all leaves </a:t>
            </a:r>
            <a:r>
              <a:rPr lang="en-US" sz="2800" i="1" dirty="0">
                <a:latin typeface="Optima"/>
                <a:cs typeface="Optima"/>
              </a:rPr>
              <a:t>j</a:t>
            </a:r>
            <a:r>
              <a:rPr lang="en-US" sz="2800" dirty="0" smtClean="0">
                <a:latin typeface="Optima"/>
                <a:cs typeface="Optima"/>
              </a:rPr>
              <a:t> </a:t>
            </a:r>
            <a:r>
              <a:rPr lang="en-US" sz="2800" dirty="0" smtClean="0">
                <a:latin typeface="Optima"/>
                <a:cs typeface="Optima"/>
              </a:rPr>
              <a:t>and </a:t>
            </a:r>
            <a:r>
              <a:rPr lang="en-US" sz="2800" i="1" dirty="0" smtClean="0">
                <a:latin typeface="Optima"/>
                <a:cs typeface="Optima"/>
              </a:rPr>
              <a:t>k</a:t>
            </a:r>
            <a:r>
              <a:rPr lang="en-US" sz="2800" dirty="0" smtClean="0">
                <a:latin typeface="Optima"/>
                <a:cs typeface="Optima"/>
              </a:rPr>
              <a:t>.</a:t>
            </a:r>
            <a:endParaRPr lang="en-US" sz="2800" b="1" dirty="0" smtClean="0">
              <a:latin typeface="Optima"/>
              <a:cs typeface="Optima"/>
            </a:endParaRPr>
          </a:p>
        </p:txBody>
      </p:sp>
    </p:spTree>
    <p:extLst>
      <p:ext uri="{BB962C8B-B14F-4D97-AF65-F5344CB8AC3E}">
        <p14:creationId xmlns:p14="http://schemas.microsoft.com/office/powerpoint/2010/main" val="400017152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04870408"/>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13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21</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22</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Rectangle 2"/>
          <p:cNvSpPr/>
          <p:nvPr/>
        </p:nvSpPr>
        <p:spPr>
          <a:xfrm>
            <a:off x="174397" y="3112867"/>
            <a:ext cx="610461" cy="584776"/>
          </a:xfrm>
          <a:prstGeom prst="rect">
            <a:avLst/>
          </a:prstGeom>
        </p:spPr>
        <p:txBody>
          <a:bodyPr wrap="none">
            <a:spAutoFit/>
          </a:bodyPr>
          <a:lstStyle/>
          <a:p>
            <a:pPr algn="ctr"/>
            <a:r>
              <a:rPr lang="en-US" sz="3200" i="1" dirty="0" smtClean="0">
                <a:solidFill>
                  <a:srgbClr val="262626"/>
                </a:solidFill>
                <a:latin typeface="Optima"/>
                <a:cs typeface="Optima"/>
              </a:rPr>
              <a:t>D</a:t>
            </a:r>
            <a:endParaRPr lang="en-US" sz="3200" i="1" dirty="0">
              <a:solidFill>
                <a:srgbClr val="262626"/>
              </a:solidFill>
              <a:latin typeface="Optima"/>
              <a:cs typeface="Optima"/>
            </a:endParaRPr>
          </a:p>
        </p:txBody>
      </p:sp>
      <p:grpSp>
        <p:nvGrpSpPr>
          <p:cNvPr id="4" name="Group 3"/>
          <p:cNvGrpSpPr/>
          <p:nvPr/>
        </p:nvGrpSpPr>
        <p:grpSpPr>
          <a:xfrm>
            <a:off x="4645943" y="2514602"/>
            <a:ext cx="4313109" cy="1770187"/>
            <a:chOff x="2372950" y="50156"/>
            <a:chExt cx="4313109" cy="1770188"/>
          </a:xfrm>
        </p:grpSpPr>
        <p:cxnSp>
          <p:nvCxnSpPr>
            <p:cNvPr id="5" name="Straight Arrow Connector 4"/>
            <p:cNvCxnSpPr/>
            <p:nvPr/>
          </p:nvCxnSpPr>
          <p:spPr>
            <a:xfrm>
              <a:off x="3900731" y="97678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32680" y="96870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141052" y="28516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550780" y="97678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559152" y="29323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781260" y="77989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290622" y="8968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 name="Oval 11"/>
            <p:cNvSpPr>
              <a:spLocks noChangeAspect="1"/>
            </p:cNvSpPr>
            <p:nvPr/>
          </p:nvSpPr>
          <p:spPr>
            <a:xfrm>
              <a:off x="6290622" y="144271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4876921" y="77989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372950" y="14427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5" name="Oval 14"/>
            <p:cNvSpPr>
              <a:spLocks noChangeAspect="1"/>
            </p:cNvSpPr>
            <p:nvPr/>
          </p:nvSpPr>
          <p:spPr>
            <a:xfrm>
              <a:off x="2372950" y="8968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6" name="TextBox 15"/>
            <p:cNvSpPr txBox="1"/>
            <p:nvPr/>
          </p:nvSpPr>
          <p:spPr>
            <a:xfrm>
              <a:off x="2403964" y="1372967"/>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7" name="TextBox 16"/>
            <p:cNvSpPr txBox="1"/>
            <p:nvPr/>
          </p:nvSpPr>
          <p:spPr>
            <a:xfrm>
              <a:off x="2424088" y="50156"/>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8" name="TextBox 17"/>
            <p:cNvSpPr txBox="1"/>
            <p:nvPr/>
          </p:nvSpPr>
          <p:spPr>
            <a:xfrm>
              <a:off x="6307597" y="55855"/>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19" name="TextBox 18"/>
            <p:cNvSpPr txBox="1"/>
            <p:nvPr/>
          </p:nvSpPr>
          <p:spPr>
            <a:xfrm>
              <a:off x="6339489" y="142023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20" name="TextBox 19"/>
            <p:cNvSpPr txBox="1"/>
            <p:nvPr/>
          </p:nvSpPr>
          <p:spPr>
            <a:xfrm>
              <a:off x="3120722" y="232225"/>
              <a:ext cx="469872" cy="400110"/>
            </a:xfrm>
            <a:prstGeom prst="rect">
              <a:avLst/>
            </a:prstGeom>
            <a:noFill/>
          </p:spPr>
          <p:txBody>
            <a:bodyPr wrap="none" rtlCol="0">
              <a:spAutoFit/>
            </a:bodyPr>
            <a:lstStyle/>
            <a:p>
              <a:pPr algn="ctr"/>
              <a:r>
                <a:rPr lang="en-US" sz="2000" dirty="0" smtClean="0">
                  <a:latin typeface="Optima"/>
                  <a:cs typeface="Optima"/>
                </a:rPr>
                <a:t>11</a:t>
              </a:r>
              <a:endParaRPr lang="en-US" sz="2000" dirty="0">
                <a:latin typeface="Optima"/>
                <a:cs typeface="Optima"/>
              </a:endParaRPr>
            </a:p>
          </p:txBody>
        </p:sp>
        <p:sp>
          <p:nvSpPr>
            <p:cNvPr id="21" name="TextBox 20"/>
            <p:cNvSpPr txBox="1"/>
            <p:nvPr/>
          </p:nvSpPr>
          <p:spPr>
            <a:xfrm>
              <a:off x="3203893" y="1232046"/>
              <a:ext cx="327269" cy="400110"/>
            </a:xfrm>
            <a:prstGeom prst="rect">
              <a:avLst/>
            </a:prstGeom>
            <a:noFill/>
          </p:spPr>
          <p:txBody>
            <a:bodyPr wrap="none" rtlCol="0">
              <a:spAutoFit/>
            </a:bodyPr>
            <a:lstStyle/>
            <a:p>
              <a:pPr algn="ctr"/>
              <a:r>
                <a:rPr lang="en-US" sz="2000" dirty="0" smtClean="0">
                  <a:latin typeface="Optima"/>
                  <a:cs typeface="Optima"/>
                </a:rPr>
                <a:t>2</a:t>
              </a:r>
              <a:endParaRPr lang="en-US" sz="2000" dirty="0">
                <a:latin typeface="Optima"/>
                <a:cs typeface="Optima"/>
              </a:endParaRPr>
            </a:p>
          </p:txBody>
        </p:sp>
        <p:sp>
          <p:nvSpPr>
            <p:cNvPr id="22" name="TextBox 21"/>
            <p:cNvSpPr txBox="1"/>
            <p:nvPr/>
          </p:nvSpPr>
          <p:spPr>
            <a:xfrm>
              <a:off x="4335052" y="600947"/>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23" name="TextBox 22"/>
            <p:cNvSpPr txBox="1"/>
            <p:nvPr/>
          </p:nvSpPr>
          <p:spPr>
            <a:xfrm>
              <a:off x="5561169" y="250211"/>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24" name="TextBox 23"/>
            <p:cNvSpPr txBox="1"/>
            <p:nvPr/>
          </p:nvSpPr>
          <p:spPr>
            <a:xfrm>
              <a:off x="5561169" y="123204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25" name="Rectangle 24"/>
          <p:cNvSpPr/>
          <p:nvPr/>
        </p:nvSpPr>
        <p:spPr>
          <a:xfrm>
            <a:off x="6001802" y="2133600"/>
            <a:ext cx="1538033" cy="584776"/>
          </a:xfrm>
          <a:prstGeom prst="rect">
            <a:avLst/>
          </a:prstGeom>
        </p:spPr>
        <p:txBody>
          <a:bodyPr wrap="none">
            <a:spAutoFit/>
          </a:bodyPr>
          <a:lstStyle/>
          <a:p>
            <a:pPr algn="ctr"/>
            <a:r>
              <a:rPr lang="en-US" sz="3200" dirty="0" smtClean="0">
                <a:solidFill>
                  <a:srgbClr val="262626"/>
                </a:solidFill>
                <a:latin typeface="Optima"/>
                <a:cs typeface="Optima"/>
              </a:rPr>
              <a:t>T</a:t>
            </a:r>
            <a:r>
              <a:rPr lang="en-US" sz="2400" dirty="0" smtClean="0">
                <a:solidFill>
                  <a:srgbClr val="262626"/>
                </a:solidFill>
                <a:latin typeface="Optima"/>
                <a:cs typeface="Optima"/>
              </a:rPr>
              <a:t>REE</a:t>
            </a:r>
            <a:r>
              <a:rPr lang="en-US" sz="3200" dirty="0" smtClean="0">
                <a:solidFill>
                  <a:srgbClr val="262626"/>
                </a:solidFill>
                <a:latin typeface="Optima"/>
                <a:cs typeface="Optima"/>
              </a:rPr>
              <a:t>(</a:t>
            </a:r>
            <a:r>
              <a:rPr lang="en-US" sz="3200" i="1" dirty="0" smtClean="0">
                <a:solidFill>
                  <a:srgbClr val="262626"/>
                </a:solidFill>
                <a:latin typeface="Optima"/>
                <a:cs typeface="Optima"/>
              </a:rPr>
              <a:t>D</a:t>
            </a:r>
            <a:r>
              <a:rPr lang="en-US" sz="3200" dirty="0" smtClean="0">
                <a:solidFill>
                  <a:srgbClr val="262626"/>
                </a:solidFill>
                <a:latin typeface="Optima"/>
                <a:cs typeface="Optima"/>
              </a:rPr>
              <a:t>)</a:t>
            </a:r>
            <a:endParaRPr lang="en-US" sz="3200" i="1"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AdditivePhylogeny</a:t>
            </a:r>
            <a:r>
              <a:rPr lang="en-US" b="1" dirty="0" smtClean="0">
                <a:latin typeface="Optima"/>
                <a:cs typeface="Optima"/>
              </a:rPr>
              <a:t> In Action</a:t>
            </a:r>
            <a:endParaRPr lang="en-US" b="1" dirty="0">
              <a:latin typeface="Optima"/>
              <a:cs typeface="Optima"/>
            </a:endParaRPr>
          </a:p>
        </p:txBody>
      </p:sp>
    </p:spTree>
    <p:extLst>
      <p:ext uri="{BB962C8B-B14F-4D97-AF65-F5344CB8AC3E}">
        <p14:creationId xmlns:p14="http://schemas.microsoft.com/office/powerpoint/2010/main" val="3284277147"/>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07759117"/>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13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21</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22</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Rectangle 2"/>
          <p:cNvSpPr/>
          <p:nvPr/>
        </p:nvSpPr>
        <p:spPr>
          <a:xfrm>
            <a:off x="174397" y="3112867"/>
            <a:ext cx="610461" cy="584776"/>
          </a:xfrm>
          <a:prstGeom prst="rect">
            <a:avLst/>
          </a:prstGeom>
        </p:spPr>
        <p:txBody>
          <a:bodyPr wrap="none">
            <a:spAutoFit/>
          </a:bodyPr>
          <a:lstStyle/>
          <a:p>
            <a:pPr algn="ctr"/>
            <a:r>
              <a:rPr lang="en-US" sz="3200" i="1" dirty="0" smtClean="0">
                <a:solidFill>
                  <a:srgbClr val="262626"/>
                </a:solidFill>
                <a:latin typeface="Optima"/>
                <a:cs typeface="Optima"/>
              </a:rPr>
              <a:t>D</a:t>
            </a:r>
            <a:endParaRPr lang="en-US" sz="3200" i="1"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AdditivePhylogeny</a:t>
            </a:r>
            <a:r>
              <a:rPr lang="en-US" b="1" dirty="0" smtClean="0">
                <a:latin typeface="Optima"/>
                <a:cs typeface="Optima"/>
              </a:rPr>
              <a:t> In Action</a:t>
            </a:r>
            <a:endParaRPr lang="en-US" b="1" dirty="0">
              <a:latin typeface="Optima"/>
              <a:cs typeface="Optima"/>
            </a:endParaRPr>
          </a:p>
        </p:txBody>
      </p:sp>
      <p:sp>
        <p:nvSpPr>
          <p:cNvPr id="5" name="Rectangle 4"/>
          <p:cNvSpPr/>
          <p:nvPr/>
        </p:nvSpPr>
        <p:spPr>
          <a:xfrm>
            <a:off x="491220" y="5634460"/>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latin typeface="Optima"/>
                <a:cs typeface="Optima"/>
              </a:rPr>
              <a:t>1. Pick an arbitrary leaf </a:t>
            </a:r>
            <a:r>
              <a:rPr lang="en-US" sz="2800" i="1" dirty="0" smtClean="0">
                <a:latin typeface="Optima"/>
                <a:cs typeface="Optima"/>
              </a:rPr>
              <a:t>j</a:t>
            </a:r>
            <a:r>
              <a:rPr lang="en-US" sz="2800" dirty="0" smtClean="0">
                <a:latin typeface="Optima"/>
                <a:cs typeface="Optima"/>
              </a:rPr>
              <a:t>.</a:t>
            </a:r>
            <a:endParaRPr lang="en-US" sz="2800" dirty="0" smtClean="0">
              <a:latin typeface="Optima"/>
              <a:cs typeface="Optima"/>
            </a:endParaRPr>
          </a:p>
        </p:txBody>
      </p:sp>
    </p:spTree>
    <p:extLst>
      <p:ext uri="{BB962C8B-B14F-4D97-AF65-F5344CB8AC3E}">
        <p14:creationId xmlns:p14="http://schemas.microsoft.com/office/powerpoint/2010/main" val="167585346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86196315"/>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13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21</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22</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Rectangle 2"/>
          <p:cNvSpPr/>
          <p:nvPr/>
        </p:nvSpPr>
        <p:spPr>
          <a:xfrm>
            <a:off x="174397" y="3112867"/>
            <a:ext cx="610461" cy="584776"/>
          </a:xfrm>
          <a:prstGeom prst="rect">
            <a:avLst/>
          </a:prstGeom>
        </p:spPr>
        <p:txBody>
          <a:bodyPr wrap="none">
            <a:spAutoFit/>
          </a:bodyPr>
          <a:lstStyle/>
          <a:p>
            <a:pPr algn="ctr"/>
            <a:r>
              <a:rPr lang="en-US" sz="3200" i="1" dirty="0" smtClean="0">
                <a:solidFill>
                  <a:srgbClr val="262626"/>
                </a:solidFill>
                <a:latin typeface="Optima"/>
                <a:cs typeface="Optima"/>
              </a:rPr>
              <a:t>D</a:t>
            </a:r>
            <a:endParaRPr lang="en-US" sz="3200" i="1"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AdditivePhylogeny</a:t>
            </a:r>
            <a:r>
              <a:rPr lang="en-US" b="1" dirty="0" smtClean="0">
                <a:latin typeface="Optima"/>
                <a:cs typeface="Optima"/>
              </a:rPr>
              <a:t> In Action</a:t>
            </a:r>
            <a:endParaRPr lang="en-US" b="1" dirty="0">
              <a:latin typeface="Optima"/>
              <a:cs typeface="Optima"/>
            </a:endParaRPr>
          </a:p>
        </p:txBody>
      </p:sp>
      <p:sp>
        <p:nvSpPr>
          <p:cNvPr id="27" name="Rectangle 26"/>
          <p:cNvSpPr/>
          <p:nvPr/>
        </p:nvSpPr>
        <p:spPr>
          <a:xfrm>
            <a:off x="1066801" y="4800600"/>
            <a:ext cx="2360059" cy="430887"/>
          </a:xfrm>
          <a:prstGeom prst="rect">
            <a:avLst/>
          </a:prstGeom>
        </p:spPr>
        <p:txBody>
          <a:bodyPr wrap="none">
            <a:spAutoFit/>
          </a:bodyPr>
          <a:lstStyle/>
          <a:p>
            <a:pPr algn="ctr"/>
            <a:r>
              <a:rPr lang="en-US" sz="2200" i="1" dirty="0" err="1" smtClean="0">
                <a:solidFill>
                  <a:srgbClr val="262626"/>
                </a:solidFill>
                <a:latin typeface="Optima"/>
                <a:cs typeface="Optima"/>
              </a:rPr>
              <a:t>LimbLength</a:t>
            </a:r>
            <a:r>
              <a:rPr lang="en-US" sz="2200" dirty="0" smtClean="0">
                <a:solidFill>
                  <a:srgbClr val="262626"/>
                </a:solidFill>
                <a:latin typeface="Optima"/>
                <a:cs typeface="Optima"/>
              </a:rPr>
              <a:t>(</a:t>
            </a:r>
            <a:r>
              <a:rPr lang="en-US" sz="2200" i="1" dirty="0" smtClean="0">
                <a:solidFill>
                  <a:srgbClr val="262626"/>
                </a:solidFill>
                <a:latin typeface="Optima"/>
                <a:cs typeface="Optima"/>
              </a:rPr>
              <a:t>j</a:t>
            </a:r>
            <a:r>
              <a:rPr lang="en-US" sz="2200" dirty="0" smtClean="0">
                <a:solidFill>
                  <a:srgbClr val="262626"/>
                </a:solidFill>
                <a:latin typeface="Optima"/>
                <a:cs typeface="Optima"/>
              </a:rPr>
              <a:t>) = 2</a:t>
            </a:r>
            <a:endParaRPr lang="en-US" sz="2200" i="1" dirty="0">
              <a:solidFill>
                <a:srgbClr val="262626"/>
              </a:solidFill>
              <a:latin typeface="Optima"/>
              <a:cs typeface="Optima"/>
            </a:endParaRPr>
          </a:p>
        </p:txBody>
      </p:sp>
      <p:sp>
        <p:nvSpPr>
          <p:cNvPr id="6" name="Rectangle 5"/>
          <p:cNvSpPr/>
          <p:nvPr/>
        </p:nvSpPr>
        <p:spPr>
          <a:xfrm>
            <a:off x="491220" y="5634460"/>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latin typeface="Optima"/>
                <a:cs typeface="Optima"/>
              </a:rPr>
              <a:t>2. Compute </a:t>
            </a:r>
            <a:r>
              <a:rPr lang="en-US" sz="2800" dirty="0">
                <a:latin typeface="Optima"/>
                <a:cs typeface="Optima"/>
              </a:rPr>
              <a:t>its limb length, </a:t>
            </a:r>
            <a:r>
              <a:rPr lang="en-US" sz="2800" i="1" dirty="0" err="1">
                <a:latin typeface="Optima"/>
                <a:cs typeface="Optima"/>
              </a:rPr>
              <a:t>LimbLength</a:t>
            </a:r>
            <a:r>
              <a:rPr lang="en-US" sz="2800" dirty="0">
                <a:latin typeface="Optima"/>
                <a:cs typeface="Optima"/>
              </a:rPr>
              <a:t>(</a:t>
            </a:r>
            <a:r>
              <a:rPr lang="en-US" sz="2800" i="1" dirty="0">
                <a:latin typeface="Optima"/>
                <a:cs typeface="Optima"/>
              </a:rPr>
              <a:t>j</a:t>
            </a:r>
            <a:r>
              <a:rPr lang="en-US" sz="2800" dirty="0">
                <a:latin typeface="Optima"/>
                <a:cs typeface="Optima"/>
              </a:rPr>
              <a:t>).</a:t>
            </a:r>
          </a:p>
        </p:txBody>
      </p:sp>
    </p:spTree>
    <p:extLst>
      <p:ext uri="{BB962C8B-B14F-4D97-AF65-F5344CB8AC3E}">
        <p14:creationId xmlns:p14="http://schemas.microsoft.com/office/powerpoint/2010/main" val="273386779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36210791"/>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ED1C24"/>
                          </a:solidFill>
                          <a:latin typeface="Optima"/>
                          <a:cs typeface="Optima"/>
                        </a:rPr>
                        <a:t>11</a:t>
                      </a:r>
                      <a:endParaRPr lang="en-US" sz="2000" b="0"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21</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22</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2"/>
                          </a:solidFill>
                          <a:latin typeface="Optima"/>
                          <a:cs typeface="Optima"/>
                        </a:rPr>
                        <a:t>11</a:t>
                      </a:r>
                      <a:endParaRPr lang="en-US" sz="2000" dirty="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ED1C24"/>
                          </a:solidFill>
                          <a:latin typeface="Optima"/>
                          <a:cs typeface="Optima"/>
                        </a:rPr>
                        <a:t>0</a:t>
                      </a:r>
                      <a:endParaRPr lang="en-US" sz="2000"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2"/>
                          </a:solidFill>
                          <a:latin typeface="Optima"/>
                          <a:cs typeface="Optima"/>
                        </a:rPr>
                        <a:t>10</a:t>
                      </a:r>
                      <a:endParaRPr lang="en-US" sz="2000" dirty="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2"/>
                          </a:solidFill>
                          <a:latin typeface="Optima"/>
                          <a:cs typeface="Optima"/>
                        </a:rPr>
                        <a:t>11</a:t>
                      </a:r>
                      <a:endParaRPr lang="en-US" sz="2000" dirty="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ED1C24"/>
                          </a:solidFill>
                          <a:latin typeface="Optima"/>
                          <a:cs typeface="Optima"/>
                        </a:rPr>
                        <a:t>10</a:t>
                      </a:r>
                      <a:endParaRPr lang="en-US" sz="2000"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ED1C24"/>
                          </a:solidFill>
                          <a:latin typeface="Optima"/>
                          <a:cs typeface="Optima"/>
                        </a:rPr>
                        <a:t>11</a:t>
                      </a:r>
                      <a:endParaRPr lang="en-US" sz="2000"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Rectangle 2"/>
          <p:cNvSpPr/>
          <p:nvPr/>
        </p:nvSpPr>
        <p:spPr>
          <a:xfrm>
            <a:off x="-43164" y="3112867"/>
            <a:ext cx="1045580" cy="584776"/>
          </a:xfrm>
          <a:prstGeom prst="rect">
            <a:avLst/>
          </a:prstGeom>
        </p:spPr>
        <p:txBody>
          <a:bodyPr wrap="none">
            <a:spAutoFit/>
          </a:bodyPr>
          <a:lstStyle/>
          <a:p>
            <a:pPr algn="ct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bald</a:t>
            </a:r>
            <a:endParaRPr lang="en-US" sz="3200"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AdditivePhylogeny</a:t>
            </a:r>
            <a:r>
              <a:rPr lang="en-US" b="1" dirty="0" smtClean="0">
                <a:latin typeface="Optima"/>
                <a:cs typeface="Optima"/>
              </a:rPr>
              <a:t> In Action</a:t>
            </a:r>
            <a:endParaRPr lang="en-US" b="1" dirty="0">
              <a:latin typeface="Optima"/>
              <a:cs typeface="Optima"/>
            </a:endParaRPr>
          </a:p>
        </p:txBody>
      </p:sp>
      <p:grpSp>
        <p:nvGrpSpPr>
          <p:cNvPr id="50" name="Group 49"/>
          <p:cNvGrpSpPr/>
          <p:nvPr/>
        </p:nvGrpSpPr>
        <p:grpSpPr>
          <a:xfrm>
            <a:off x="4627610" y="2519006"/>
            <a:ext cx="4313109" cy="1770187"/>
            <a:chOff x="2367720" y="2233200"/>
            <a:chExt cx="4313109" cy="1770188"/>
          </a:xfrm>
        </p:grpSpPr>
        <p:cxnSp>
          <p:nvCxnSpPr>
            <p:cNvPr id="51" name="Straight Arrow Connector 50"/>
            <p:cNvCxnSpPr>
              <a:cxnSpLocks noChangeAspect="1"/>
            </p:cNvCxnSpPr>
            <p:nvPr/>
          </p:nvCxnSpPr>
          <p:spPr>
            <a:xfrm flipH="1">
              <a:off x="2723325" y="3228920"/>
              <a:ext cx="1074480" cy="523971"/>
            </a:xfrm>
            <a:prstGeom prst="straightConnector1">
              <a:avLst/>
            </a:prstGeom>
            <a:ln w="12700" cmpd="sng">
              <a:solidFill>
                <a:schemeClr val="tx1">
                  <a:lumMod val="75000"/>
                  <a:lumOff val="2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2" name="Oval 51"/>
            <p:cNvSpPr>
              <a:spLocks noChangeAspect="1"/>
            </p:cNvSpPr>
            <p:nvPr/>
          </p:nvSpPr>
          <p:spPr>
            <a:xfrm>
              <a:off x="2397027" y="3645297"/>
              <a:ext cx="320042" cy="320040"/>
            </a:xfrm>
            <a:prstGeom prst="ellipse">
              <a:avLst/>
            </a:prstGeom>
            <a:noFill/>
            <a:ln w="12700" cmpd="sng">
              <a:solidFill>
                <a:schemeClr val="tx1">
                  <a:lumMod val="85000"/>
                  <a:lumOff val="1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cxnSp>
          <p:nvCxnSpPr>
            <p:cNvPr id="53" name="Straight Arrow Connector 52"/>
            <p:cNvCxnSpPr>
              <a:stCxn id="57" idx="6"/>
            </p:cNvCxnSpPr>
            <p:nvPr/>
          </p:nvCxnSpPr>
          <p:spPr>
            <a:xfrm flipV="1">
              <a:off x="4125379" y="3159825"/>
              <a:ext cx="1010443" cy="221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127450" y="31517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5135822" y="246820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cxnSpLocks noChangeAspect="1"/>
            </p:cNvCxnSpPr>
            <p:nvPr/>
          </p:nvCxnSpPr>
          <p:spPr>
            <a:xfrm flipH="1" flipV="1">
              <a:off x="2553922" y="2476283"/>
              <a:ext cx="1259515" cy="633959"/>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7" name="Oval 56"/>
            <p:cNvSpPr>
              <a:spLocks noChangeAspect="1"/>
            </p:cNvSpPr>
            <p:nvPr/>
          </p:nvSpPr>
          <p:spPr>
            <a:xfrm>
              <a:off x="3805337" y="3002014"/>
              <a:ext cx="320042" cy="320040"/>
            </a:xfrm>
            <a:prstGeom prst="ellipse">
              <a:avLst/>
            </a:prstGeom>
            <a:noFill/>
            <a:ln w="12700" cmpd="sng">
              <a:solidFill>
                <a:srgbClr val="40404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8" name="Oval 57"/>
            <p:cNvSpPr>
              <a:spLocks noChangeAspect="1"/>
            </p:cNvSpPr>
            <p:nvPr/>
          </p:nvSpPr>
          <p:spPr>
            <a:xfrm>
              <a:off x="6285392"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59" name="Oval 58"/>
            <p:cNvSpPr>
              <a:spLocks noChangeAspect="1"/>
            </p:cNvSpPr>
            <p:nvPr/>
          </p:nvSpPr>
          <p:spPr>
            <a:xfrm>
              <a:off x="6285392" y="36257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60" name="Oval 59"/>
            <p:cNvSpPr>
              <a:spLocks noChangeAspect="1"/>
            </p:cNvSpPr>
            <p:nvPr/>
          </p:nvSpPr>
          <p:spPr>
            <a:xfrm>
              <a:off x="4871691" y="2962938"/>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1" name="Oval 60"/>
            <p:cNvSpPr>
              <a:spLocks noChangeAspect="1"/>
            </p:cNvSpPr>
            <p:nvPr/>
          </p:nvSpPr>
          <p:spPr>
            <a:xfrm>
              <a:off x="2367720"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62" name="TextBox 61"/>
            <p:cNvSpPr txBox="1"/>
            <p:nvPr/>
          </p:nvSpPr>
          <p:spPr>
            <a:xfrm>
              <a:off x="2398734" y="3556011"/>
              <a:ext cx="334116" cy="400110"/>
            </a:xfrm>
            <a:prstGeom prst="rect">
              <a:avLst/>
            </a:prstGeom>
            <a:noFill/>
          </p:spPr>
          <p:txBody>
            <a:bodyPr wrap="none" rtlCol="0">
              <a:spAutoFit/>
            </a:bodyPr>
            <a:lstStyle/>
            <a:p>
              <a:pPr algn="ctr"/>
              <a:r>
                <a:rPr lang="en-US" sz="2000" i="1" dirty="0" smtClean="0">
                  <a:solidFill>
                    <a:schemeClr val="tx1">
                      <a:lumMod val="65000"/>
                      <a:lumOff val="35000"/>
                    </a:schemeClr>
                  </a:solidFill>
                  <a:latin typeface="Optima"/>
                  <a:cs typeface="Optima"/>
                </a:rPr>
                <a:t>j</a:t>
              </a:r>
              <a:endParaRPr lang="en-US" sz="2000" i="1" dirty="0">
                <a:solidFill>
                  <a:schemeClr val="tx1">
                    <a:lumMod val="65000"/>
                    <a:lumOff val="35000"/>
                  </a:schemeClr>
                </a:solidFill>
                <a:latin typeface="Optima"/>
                <a:cs typeface="Optima"/>
              </a:endParaRPr>
            </a:p>
          </p:txBody>
        </p:sp>
        <p:sp>
          <p:nvSpPr>
            <p:cNvPr id="63" name="TextBox 62"/>
            <p:cNvSpPr txBox="1"/>
            <p:nvPr/>
          </p:nvSpPr>
          <p:spPr>
            <a:xfrm>
              <a:off x="2418858" y="22332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64" name="TextBox 63"/>
            <p:cNvSpPr txBox="1"/>
            <p:nvPr/>
          </p:nvSpPr>
          <p:spPr>
            <a:xfrm>
              <a:off x="6302367" y="2238899"/>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65" name="TextBox 64"/>
            <p:cNvSpPr txBox="1"/>
            <p:nvPr/>
          </p:nvSpPr>
          <p:spPr>
            <a:xfrm>
              <a:off x="6334259" y="3603278"/>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66" name="TextBox 65"/>
            <p:cNvSpPr txBox="1"/>
            <p:nvPr/>
          </p:nvSpPr>
          <p:spPr>
            <a:xfrm>
              <a:off x="3115492" y="2415269"/>
              <a:ext cx="469872" cy="400110"/>
            </a:xfrm>
            <a:prstGeom prst="rect">
              <a:avLst/>
            </a:prstGeom>
            <a:noFill/>
          </p:spPr>
          <p:txBody>
            <a:bodyPr wrap="none" rtlCol="0">
              <a:spAutoFit/>
            </a:bodyPr>
            <a:lstStyle/>
            <a:p>
              <a:pPr algn="ctr"/>
              <a:r>
                <a:rPr lang="en-US" sz="2000" dirty="0" smtClean="0">
                  <a:latin typeface="Optima"/>
                  <a:cs typeface="Optima"/>
                </a:rPr>
                <a:t>11</a:t>
              </a:r>
              <a:endParaRPr lang="en-US" sz="2000" dirty="0">
                <a:latin typeface="Optima"/>
                <a:cs typeface="Optima"/>
              </a:endParaRPr>
            </a:p>
          </p:txBody>
        </p:sp>
        <p:sp>
          <p:nvSpPr>
            <p:cNvPr id="67" name="TextBox 66"/>
            <p:cNvSpPr txBox="1"/>
            <p:nvPr/>
          </p:nvSpPr>
          <p:spPr>
            <a:xfrm>
              <a:off x="4329822" y="2783991"/>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68" name="TextBox 67"/>
            <p:cNvSpPr txBox="1"/>
            <p:nvPr/>
          </p:nvSpPr>
          <p:spPr>
            <a:xfrm>
              <a:off x="5555939" y="2433255"/>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69" name="TextBox 68"/>
            <p:cNvSpPr txBox="1"/>
            <p:nvPr/>
          </p:nvSpPr>
          <p:spPr>
            <a:xfrm>
              <a:off x="5555939" y="3415090"/>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70" name="TextBox 69"/>
            <p:cNvSpPr txBox="1"/>
            <p:nvPr/>
          </p:nvSpPr>
          <p:spPr>
            <a:xfrm>
              <a:off x="3203994" y="3397139"/>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0</a:t>
              </a:r>
            </a:p>
          </p:txBody>
        </p:sp>
      </p:grpSp>
      <p:sp>
        <p:nvSpPr>
          <p:cNvPr id="71" name="Rectangle 70"/>
          <p:cNvSpPr/>
          <p:nvPr/>
        </p:nvSpPr>
        <p:spPr>
          <a:xfrm>
            <a:off x="5743273" y="2133600"/>
            <a:ext cx="2055097" cy="584776"/>
          </a:xfrm>
          <a:prstGeom prst="rect">
            <a:avLst/>
          </a:prstGeom>
        </p:spPr>
        <p:txBody>
          <a:bodyPr wrap="none">
            <a:spAutoFit/>
          </a:bodyPr>
          <a:lstStyle/>
          <a:p>
            <a:pPr algn="ctr"/>
            <a:r>
              <a:rPr lang="en-US" sz="3200" dirty="0" smtClean="0">
                <a:solidFill>
                  <a:srgbClr val="262626"/>
                </a:solidFill>
                <a:latin typeface="Optima"/>
                <a:cs typeface="Optima"/>
              </a:rPr>
              <a:t>T</a:t>
            </a:r>
            <a:r>
              <a:rPr lang="en-US" sz="2400" dirty="0" smtClean="0">
                <a:solidFill>
                  <a:srgbClr val="262626"/>
                </a:solidFill>
                <a:latin typeface="Optima"/>
                <a:cs typeface="Optima"/>
              </a:rPr>
              <a:t>REE</a:t>
            </a:r>
            <a:r>
              <a:rPr lang="en-US" sz="3200" dirty="0" smtClean="0">
                <a:solidFill>
                  <a:srgbClr val="262626"/>
                </a:solidFill>
                <a:latin typeface="Optima"/>
                <a:cs typeface="Optima"/>
              </a:rPr>
              <a:t>(</a:t>
            </a: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bald</a:t>
            </a:r>
            <a:r>
              <a:rPr lang="en-US" sz="3200" dirty="0" smtClean="0">
                <a:solidFill>
                  <a:srgbClr val="262626"/>
                </a:solidFill>
                <a:latin typeface="Optima"/>
                <a:cs typeface="Optima"/>
              </a:rPr>
              <a:t>)</a:t>
            </a:r>
            <a:endParaRPr lang="en-US" sz="3200" i="1" dirty="0">
              <a:solidFill>
                <a:srgbClr val="262626"/>
              </a:solidFill>
              <a:latin typeface="Optima"/>
              <a:cs typeface="Optima"/>
            </a:endParaRPr>
          </a:p>
        </p:txBody>
      </p:sp>
      <p:sp>
        <p:nvSpPr>
          <p:cNvPr id="27" name="Rectangle 26"/>
          <p:cNvSpPr/>
          <p:nvPr/>
        </p:nvSpPr>
        <p:spPr>
          <a:xfrm>
            <a:off x="491220" y="5634460"/>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latin typeface="Optima"/>
                <a:cs typeface="Optima"/>
              </a:rPr>
              <a:t>3. Subtract </a:t>
            </a:r>
            <a:r>
              <a:rPr lang="en-US" sz="2800" i="1" dirty="0" err="1" smtClean="0">
                <a:latin typeface="Optima"/>
                <a:cs typeface="Optima"/>
              </a:rPr>
              <a:t>LimbLength</a:t>
            </a:r>
            <a:r>
              <a:rPr lang="en-US" sz="2800" dirty="0" smtClean="0">
                <a:latin typeface="Optima"/>
                <a:cs typeface="Optima"/>
              </a:rPr>
              <a:t>(</a:t>
            </a:r>
            <a:r>
              <a:rPr lang="en-US" sz="2800" i="1" dirty="0" smtClean="0">
                <a:latin typeface="Optima"/>
                <a:cs typeface="Optima"/>
              </a:rPr>
              <a:t>j</a:t>
            </a:r>
            <a:r>
              <a:rPr lang="en-US" sz="2800" dirty="0" smtClean="0">
                <a:latin typeface="Optima"/>
                <a:cs typeface="Optima"/>
              </a:rPr>
              <a:t>) from each row and column to produce </a:t>
            </a:r>
            <a:r>
              <a:rPr lang="en-US" sz="2800" i="1" dirty="0" err="1" smtClean="0">
                <a:latin typeface="Optima"/>
                <a:cs typeface="Optima"/>
              </a:rPr>
              <a:t>D</a:t>
            </a:r>
            <a:r>
              <a:rPr lang="en-US" sz="2800" baseline="30000" dirty="0" err="1" smtClean="0">
                <a:latin typeface="Optima"/>
                <a:cs typeface="Optima"/>
              </a:rPr>
              <a:t>bald</a:t>
            </a:r>
            <a:r>
              <a:rPr lang="en-US" sz="2800" dirty="0" smtClean="0">
                <a:latin typeface="Optima"/>
                <a:cs typeface="Optima"/>
              </a:rPr>
              <a:t> in which </a:t>
            </a:r>
            <a:r>
              <a:rPr lang="en-US" sz="2800" i="1" dirty="0" smtClean="0">
                <a:latin typeface="Optima"/>
                <a:cs typeface="Optima"/>
              </a:rPr>
              <a:t>j</a:t>
            </a:r>
            <a:r>
              <a:rPr lang="en-US" sz="2800" dirty="0" smtClean="0">
                <a:latin typeface="Optima"/>
                <a:cs typeface="Optima"/>
              </a:rPr>
              <a:t> is a </a:t>
            </a:r>
            <a:r>
              <a:rPr lang="en-US" sz="2800" b="1" dirty="0" smtClean="0">
                <a:latin typeface="Optima"/>
                <a:cs typeface="Optima"/>
              </a:rPr>
              <a:t>bald limb</a:t>
            </a:r>
            <a:r>
              <a:rPr lang="en-US" sz="2800" dirty="0" smtClean="0">
                <a:latin typeface="Optima"/>
                <a:cs typeface="Optima"/>
              </a:rPr>
              <a:t> (length 0).</a:t>
            </a:r>
            <a:endParaRPr lang="en-US" sz="2800" dirty="0">
              <a:latin typeface="Optima"/>
              <a:cs typeface="Optima"/>
            </a:endParaRPr>
          </a:p>
        </p:txBody>
      </p:sp>
    </p:spTree>
    <p:extLst>
      <p:ext uri="{BB962C8B-B14F-4D97-AF65-F5344CB8AC3E}">
        <p14:creationId xmlns:p14="http://schemas.microsoft.com/office/powerpoint/2010/main" val="71800640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47269137"/>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BFBFBF"/>
                          </a:solidFill>
                          <a:latin typeface="Optima"/>
                          <a:cs typeface="Optima"/>
                        </a:rPr>
                        <a:t>j</a:t>
                      </a:r>
                      <a:endParaRPr lang="en-US" sz="2000" b="1" i="1"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BFBFBF"/>
                          </a:solidFill>
                          <a:latin typeface="Optima"/>
                          <a:cs typeface="Optima"/>
                        </a:rPr>
                        <a:t>11</a:t>
                      </a:r>
                      <a:endParaRPr lang="en-US" sz="2000" b="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21</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22</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BFBFBF"/>
                          </a:solidFill>
                          <a:latin typeface="Optima"/>
                          <a:cs typeface="Optima"/>
                        </a:rPr>
                        <a:t>j</a:t>
                      </a:r>
                      <a:endParaRPr lang="en-US" sz="2000" b="1" i="1"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11</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0</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10</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11</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10</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11</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Rectangle 2"/>
          <p:cNvSpPr/>
          <p:nvPr/>
        </p:nvSpPr>
        <p:spPr>
          <a:xfrm>
            <a:off x="-7851" y="3112867"/>
            <a:ext cx="999615" cy="584776"/>
          </a:xfrm>
          <a:prstGeom prst="rect">
            <a:avLst/>
          </a:prstGeom>
        </p:spPr>
        <p:txBody>
          <a:bodyPr wrap="none">
            <a:spAutoFit/>
          </a:bodyPr>
          <a:lstStyle/>
          <a:p>
            <a:pPr algn="ct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trim</a:t>
            </a:r>
            <a:endParaRPr lang="en-US" sz="3200"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AdditivePhylogeny</a:t>
            </a:r>
            <a:r>
              <a:rPr lang="en-US" b="1" dirty="0" smtClean="0">
                <a:latin typeface="Optima"/>
                <a:cs typeface="Optima"/>
              </a:rPr>
              <a:t> In Action</a:t>
            </a:r>
            <a:endParaRPr lang="en-US" b="1" dirty="0">
              <a:latin typeface="Optima"/>
              <a:cs typeface="Optima"/>
            </a:endParaRPr>
          </a:p>
        </p:txBody>
      </p:sp>
      <p:sp>
        <p:nvSpPr>
          <p:cNvPr id="5" name="Rectangle 4"/>
          <p:cNvSpPr/>
          <p:nvPr/>
        </p:nvSpPr>
        <p:spPr>
          <a:xfrm>
            <a:off x="491220" y="5634460"/>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4</a:t>
            </a:r>
            <a:r>
              <a:rPr lang="en-US" sz="2800" dirty="0" smtClean="0">
                <a:latin typeface="Optima"/>
                <a:cs typeface="Optima"/>
              </a:rPr>
              <a:t>. Remove the </a:t>
            </a:r>
            <a:r>
              <a:rPr lang="en-US" sz="2800" i="1" dirty="0" smtClean="0">
                <a:latin typeface="Optima"/>
                <a:cs typeface="Optima"/>
              </a:rPr>
              <a:t>j</a:t>
            </a:r>
            <a:r>
              <a:rPr lang="en-US" sz="2800" dirty="0" smtClean="0">
                <a:latin typeface="Optima"/>
                <a:cs typeface="Optima"/>
              </a:rPr>
              <a:t>-</a:t>
            </a:r>
            <a:r>
              <a:rPr lang="en-US" sz="2800" dirty="0" err="1" smtClean="0">
                <a:latin typeface="Optima"/>
                <a:cs typeface="Optima"/>
              </a:rPr>
              <a:t>th</a:t>
            </a:r>
            <a:r>
              <a:rPr lang="en-US" sz="2800" dirty="0" smtClean="0">
                <a:latin typeface="Optima"/>
                <a:cs typeface="Optima"/>
              </a:rPr>
              <a:t> row and column of the matrix to form the (</a:t>
            </a:r>
            <a:r>
              <a:rPr lang="en-US" sz="2800" i="1" dirty="0" smtClean="0">
                <a:latin typeface="Optima"/>
                <a:cs typeface="Optima"/>
              </a:rPr>
              <a:t>n</a:t>
            </a:r>
            <a:r>
              <a:rPr lang="en-US" sz="2800" dirty="0" smtClean="0">
                <a:latin typeface="Optima"/>
                <a:cs typeface="Optima"/>
              </a:rPr>
              <a:t> – 1) x (</a:t>
            </a:r>
            <a:r>
              <a:rPr lang="en-US" sz="2800" i="1" dirty="0" smtClean="0">
                <a:latin typeface="Optima"/>
                <a:cs typeface="Optima"/>
              </a:rPr>
              <a:t>n </a:t>
            </a:r>
            <a:r>
              <a:rPr lang="en-US" sz="2800" dirty="0" smtClean="0">
                <a:latin typeface="Optima"/>
                <a:cs typeface="Optima"/>
              </a:rPr>
              <a:t>– 1) matrix </a:t>
            </a:r>
            <a:r>
              <a:rPr lang="en-US" sz="2800" i="1" dirty="0" err="1" smtClean="0">
                <a:latin typeface="Optima"/>
                <a:cs typeface="Optima"/>
              </a:rPr>
              <a:t>D</a:t>
            </a:r>
            <a:r>
              <a:rPr lang="en-US" sz="2800" baseline="30000" dirty="0" err="1" smtClean="0">
                <a:latin typeface="Optima"/>
                <a:cs typeface="Optima"/>
              </a:rPr>
              <a:t>trim</a:t>
            </a:r>
            <a:r>
              <a:rPr lang="en-US" sz="2800" dirty="0" smtClean="0">
                <a:latin typeface="Optima"/>
                <a:cs typeface="Optima"/>
              </a:rPr>
              <a:t>.</a:t>
            </a:r>
            <a:endParaRPr lang="en-US" sz="2800" dirty="0">
              <a:latin typeface="Optima"/>
              <a:cs typeface="Optima"/>
            </a:endParaRPr>
          </a:p>
        </p:txBody>
      </p:sp>
    </p:spTree>
    <p:extLst>
      <p:ext uri="{BB962C8B-B14F-4D97-AF65-F5344CB8AC3E}">
        <p14:creationId xmlns:p14="http://schemas.microsoft.com/office/powerpoint/2010/main" val="2699686781"/>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78684861"/>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BFBFBF"/>
                          </a:solidFill>
                          <a:latin typeface="Optima"/>
                          <a:cs typeface="Optima"/>
                        </a:rPr>
                        <a:t>j</a:t>
                      </a:r>
                      <a:endParaRPr lang="en-US" sz="2000" b="1" i="1"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BFBFBF"/>
                          </a:solidFill>
                          <a:latin typeface="Optima"/>
                          <a:cs typeface="Optima"/>
                        </a:rPr>
                        <a:t>11</a:t>
                      </a:r>
                      <a:endParaRPr lang="en-US" sz="2000" b="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21</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22</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BFBFBF"/>
                          </a:solidFill>
                          <a:latin typeface="Optima"/>
                          <a:cs typeface="Optima"/>
                        </a:rPr>
                        <a:t>j</a:t>
                      </a:r>
                      <a:endParaRPr lang="en-US" sz="2000" b="1" i="1"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11</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0</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10</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11</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10</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BFBFBF"/>
                          </a:solidFill>
                          <a:latin typeface="Optima"/>
                          <a:cs typeface="Optima"/>
                        </a:rPr>
                        <a:t>11</a:t>
                      </a:r>
                      <a:endParaRPr lang="en-US" sz="2000" dirty="0">
                        <a:solidFill>
                          <a:srgbClr val="BFBFBF"/>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Rectangle 2"/>
          <p:cNvSpPr/>
          <p:nvPr/>
        </p:nvSpPr>
        <p:spPr>
          <a:xfrm>
            <a:off x="-7851" y="3112867"/>
            <a:ext cx="999615" cy="584776"/>
          </a:xfrm>
          <a:prstGeom prst="rect">
            <a:avLst/>
          </a:prstGeom>
        </p:spPr>
        <p:txBody>
          <a:bodyPr wrap="none">
            <a:spAutoFit/>
          </a:bodyPr>
          <a:lstStyle/>
          <a:p>
            <a:pPr algn="ct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trim</a:t>
            </a:r>
            <a:endParaRPr lang="en-US" sz="3200"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AdditivePhylogeny</a:t>
            </a:r>
            <a:r>
              <a:rPr lang="en-US" b="1" dirty="0" smtClean="0">
                <a:latin typeface="Optima"/>
                <a:cs typeface="Optima"/>
              </a:rPr>
              <a:t> In Action</a:t>
            </a:r>
            <a:endParaRPr lang="en-US" b="1" dirty="0">
              <a:latin typeface="Optima"/>
              <a:cs typeface="Optima"/>
            </a:endParaRPr>
          </a:p>
        </p:txBody>
      </p:sp>
      <p:sp>
        <p:nvSpPr>
          <p:cNvPr id="6" name="Rectangle 5"/>
          <p:cNvSpPr/>
          <p:nvPr/>
        </p:nvSpPr>
        <p:spPr>
          <a:xfrm>
            <a:off x="491220" y="5634460"/>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latin typeface="Optima"/>
                <a:cs typeface="Optima"/>
              </a:rPr>
              <a:t>5. Construct </a:t>
            </a:r>
            <a:r>
              <a:rPr lang="en-US" sz="2800" i="1" dirty="0" smtClean="0">
                <a:latin typeface="Optima"/>
                <a:cs typeface="Optima"/>
              </a:rPr>
              <a:t>Tree</a:t>
            </a:r>
            <a:r>
              <a:rPr lang="en-US" sz="2800" dirty="0" smtClean="0">
                <a:latin typeface="Optima"/>
                <a:cs typeface="Optima"/>
              </a:rPr>
              <a:t>(</a:t>
            </a:r>
            <a:r>
              <a:rPr lang="en-US" sz="2800" i="1" dirty="0" err="1" smtClean="0">
                <a:latin typeface="Optima"/>
                <a:cs typeface="Optima"/>
              </a:rPr>
              <a:t>D</a:t>
            </a:r>
            <a:r>
              <a:rPr lang="en-US" sz="2800" baseline="30000" dirty="0" err="1" smtClean="0">
                <a:latin typeface="Optima"/>
                <a:cs typeface="Optima"/>
              </a:rPr>
              <a:t>trim</a:t>
            </a:r>
            <a:r>
              <a:rPr lang="en-US" sz="2800" dirty="0" smtClean="0">
                <a:latin typeface="Optima"/>
                <a:cs typeface="Optima"/>
              </a:rPr>
              <a:t>).</a:t>
            </a:r>
            <a:endParaRPr lang="en-US" sz="2800" dirty="0">
              <a:latin typeface="Optima"/>
              <a:cs typeface="Optima"/>
            </a:endParaRPr>
          </a:p>
        </p:txBody>
      </p:sp>
      <p:grpSp>
        <p:nvGrpSpPr>
          <p:cNvPr id="8" name="Group 7"/>
          <p:cNvGrpSpPr/>
          <p:nvPr/>
        </p:nvGrpSpPr>
        <p:grpSpPr>
          <a:xfrm>
            <a:off x="4724402" y="2519051"/>
            <a:ext cx="3529811" cy="1764489"/>
            <a:chOff x="5132163" y="7015385"/>
            <a:chExt cx="3529811" cy="1764489"/>
          </a:xfrm>
        </p:grpSpPr>
        <p:cxnSp>
          <p:nvCxnSpPr>
            <p:cNvPr id="9" name="Straight Arrow Connector 8"/>
            <p:cNvCxnSpPr/>
            <p:nvPr/>
          </p:nvCxnSpPr>
          <p:spPr>
            <a:xfrm flipH="1">
              <a:off x="5317774" y="7922304"/>
              <a:ext cx="1720673" cy="782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7108595" y="79282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7116967" y="724469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a:off x="8266537" y="70492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8266537" y="840224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6852836" y="773942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5132163" y="774724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6" name="TextBox 15"/>
            <p:cNvSpPr txBox="1"/>
            <p:nvPr/>
          </p:nvSpPr>
          <p:spPr>
            <a:xfrm>
              <a:off x="5183301" y="770772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8283512" y="7015385"/>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18" name="TextBox 17"/>
            <p:cNvSpPr txBox="1"/>
            <p:nvPr/>
          </p:nvSpPr>
          <p:spPr>
            <a:xfrm>
              <a:off x="8315404" y="837976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19" name="TextBox 18"/>
            <p:cNvSpPr txBox="1"/>
            <p:nvPr/>
          </p:nvSpPr>
          <p:spPr>
            <a:xfrm>
              <a:off x="5931610" y="7537733"/>
              <a:ext cx="469872" cy="400110"/>
            </a:xfrm>
            <a:prstGeom prst="rect">
              <a:avLst/>
            </a:prstGeom>
            <a:noFill/>
          </p:spPr>
          <p:txBody>
            <a:bodyPr wrap="none" rtlCol="0">
              <a:spAutoFit/>
            </a:bodyPr>
            <a:lstStyle/>
            <a:p>
              <a:pPr algn="ctr"/>
              <a:r>
                <a:rPr lang="en-US" sz="2000" dirty="0" smtClean="0">
                  <a:latin typeface="Optima"/>
                  <a:cs typeface="Optima"/>
                </a:rPr>
                <a:t>15</a:t>
              </a:r>
              <a:endParaRPr lang="en-US" sz="2000" dirty="0">
                <a:latin typeface="Optima"/>
                <a:cs typeface="Optima"/>
              </a:endParaRPr>
            </a:p>
          </p:txBody>
        </p:sp>
        <p:sp>
          <p:nvSpPr>
            <p:cNvPr id="20" name="TextBox 19"/>
            <p:cNvSpPr txBox="1"/>
            <p:nvPr/>
          </p:nvSpPr>
          <p:spPr>
            <a:xfrm>
              <a:off x="7537084" y="7209741"/>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21" name="TextBox 20"/>
            <p:cNvSpPr txBox="1"/>
            <p:nvPr/>
          </p:nvSpPr>
          <p:spPr>
            <a:xfrm>
              <a:off x="7537084" y="819157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22" name="Rectangle 21"/>
          <p:cNvSpPr/>
          <p:nvPr/>
        </p:nvSpPr>
        <p:spPr>
          <a:xfrm>
            <a:off x="5766255" y="2133600"/>
            <a:ext cx="2009131" cy="584776"/>
          </a:xfrm>
          <a:prstGeom prst="rect">
            <a:avLst/>
          </a:prstGeom>
        </p:spPr>
        <p:txBody>
          <a:bodyPr wrap="none">
            <a:spAutoFit/>
          </a:bodyPr>
          <a:lstStyle/>
          <a:p>
            <a:pPr algn="ctr"/>
            <a:r>
              <a:rPr lang="en-US" sz="3200" dirty="0" smtClean="0">
                <a:solidFill>
                  <a:srgbClr val="262626"/>
                </a:solidFill>
                <a:latin typeface="Optima"/>
                <a:cs typeface="Optima"/>
              </a:rPr>
              <a:t>T</a:t>
            </a:r>
            <a:r>
              <a:rPr lang="en-US" sz="2400" dirty="0" smtClean="0">
                <a:solidFill>
                  <a:srgbClr val="262626"/>
                </a:solidFill>
                <a:latin typeface="Optima"/>
                <a:cs typeface="Optima"/>
              </a:rPr>
              <a:t>REE</a:t>
            </a:r>
            <a:r>
              <a:rPr lang="en-US" sz="3200" dirty="0" smtClean="0">
                <a:solidFill>
                  <a:srgbClr val="262626"/>
                </a:solidFill>
                <a:latin typeface="Optima"/>
                <a:cs typeface="Optima"/>
              </a:rPr>
              <a:t>(</a:t>
            </a: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trim</a:t>
            </a:r>
            <a:r>
              <a:rPr lang="en-US" sz="3200" dirty="0" smtClean="0">
                <a:solidFill>
                  <a:srgbClr val="262626"/>
                </a:solidFill>
                <a:latin typeface="Optima"/>
                <a:cs typeface="Optima"/>
              </a:rPr>
              <a:t>)</a:t>
            </a:r>
            <a:endParaRPr lang="en-US" sz="3200" i="1" dirty="0">
              <a:solidFill>
                <a:srgbClr val="262626"/>
              </a:solidFill>
              <a:latin typeface="Optima"/>
              <a:cs typeface="Optima"/>
            </a:endParaRPr>
          </a:p>
        </p:txBody>
      </p:sp>
    </p:spTree>
    <p:extLst>
      <p:ext uri="{BB962C8B-B14F-4D97-AF65-F5344CB8AC3E}">
        <p14:creationId xmlns:p14="http://schemas.microsoft.com/office/powerpoint/2010/main" val="33830331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72" y="278736"/>
            <a:ext cx="9144000" cy="6247866"/>
          </a:xfrm>
          <a:prstGeom prst="rect">
            <a:avLst/>
          </a:prstGeom>
        </p:spPr>
        <p:txBody>
          <a:bodyPr wrap="square">
            <a:spAutoFit/>
          </a:bodyPr>
          <a:lstStyle/>
          <a:p>
            <a:r>
              <a:rPr lang="en-US" sz="1600" dirty="0">
                <a:solidFill>
                  <a:schemeClr val="bg1">
                    <a:lumMod val="50000"/>
                  </a:schemeClr>
                </a:solidFill>
                <a:latin typeface="Courier"/>
                <a:cs typeface="Courier"/>
              </a:rPr>
              <a:t>28261</a:t>
            </a:r>
            <a:r>
              <a:rPr lang="en-US" sz="1600" dirty="0">
                <a:latin typeface="Courier"/>
                <a:cs typeface="Courier"/>
              </a:rPr>
              <a:t> </a:t>
            </a:r>
            <a:r>
              <a:rPr lang="en-US" sz="1600" dirty="0" err="1" smtClean="0">
                <a:latin typeface="Courier"/>
                <a:cs typeface="Courier"/>
              </a:rPr>
              <a:t>aauaauacug</a:t>
            </a:r>
            <a:r>
              <a:rPr lang="en-US" sz="1600" dirty="0" smtClean="0">
                <a:latin typeface="Courier"/>
                <a:cs typeface="Courier"/>
              </a:rPr>
              <a:t> </a:t>
            </a:r>
            <a:r>
              <a:rPr lang="en-US" sz="1600" dirty="0" err="1" smtClean="0">
                <a:latin typeface="Courier"/>
                <a:cs typeface="Courier"/>
              </a:rPr>
              <a:t>cgucuugguu</a:t>
            </a:r>
            <a:r>
              <a:rPr lang="en-US" sz="1600" dirty="0" smtClean="0">
                <a:latin typeface="Courier"/>
                <a:cs typeface="Courier"/>
              </a:rPr>
              <a:t> </a:t>
            </a:r>
            <a:r>
              <a:rPr lang="en-US" sz="1600" dirty="0" err="1" smtClean="0">
                <a:latin typeface="Courier"/>
                <a:cs typeface="Courier"/>
              </a:rPr>
              <a:t>cacagcucuc</a:t>
            </a:r>
            <a:r>
              <a:rPr lang="en-US" sz="1600" dirty="0" smtClean="0">
                <a:latin typeface="Courier"/>
                <a:cs typeface="Courier"/>
              </a:rPr>
              <a:t> </a:t>
            </a:r>
            <a:r>
              <a:rPr lang="en-US" sz="1600" dirty="0" err="1" smtClean="0">
                <a:latin typeface="Courier"/>
                <a:cs typeface="Courier"/>
              </a:rPr>
              <a:t>acucagcaug</a:t>
            </a:r>
            <a:r>
              <a:rPr lang="en-US" sz="1600" dirty="0" smtClean="0">
                <a:latin typeface="Courier"/>
                <a:cs typeface="Courier"/>
              </a:rPr>
              <a:t> </a:t>
            </a:r>
            <a:r>
              <a:rPr lang="en-US" sz="1600" dirty="0" err="1">
                <a:latin typeface="Courier"/>
                <a:cs typeface="Courier"/>
              </a:rPr>
              <a:t>gcaaggagga</a:t>
            </a:r>
            <a:r>
              <a:rPr lang="en-US" sz="1600" dirty="0">
                <a:latin typeface="Courier"/>
                <a:cs typeface="Courier"/>
              </a:rPr>
              <a:t> </a:t>
            </a:r>
            <a:r>
              <a:rPr lang="en-US" sz="1600" dirty="0" err="1" smtClean="0">
                <a:latin typeface="Courier"/>
                <a:cs typeface="Courier"/>
              </a:rPr>
              <a:t>acuuagauuc</a:t>
            </a:r>
            <a:endParaRPr lang="en-US" sz="1600" dirty="0">
              <a:latin typeface="Courier"/>
              <a:cs typeface="Courier"/>
            </a:endParaRPr>
          </a:p>
          <a:p>
            <a:r>
              <a:rPr lang="en-US" sz="1600" dirty="0" smtClean="0">
                <a:solidFill>
                  <a:srgbClr val="7F7F7F"/>
                </a:solidFill>
                <a:latin typeface="Courier"/>
                <a:cs typeface="Courier"/>
              </a:rPr>
              <a:t>28321</a:t>
            </a:r>
            <a:r>
              <a:rPr lang="en-US" sz="1600" dirty="0" smtClean="0">
                <a:latin typeface="Courier"/>
                <a:cs typeface="Courier"/>
              </a:rPr>
              <a:t> </a:t>
            </a:r>
            <a:r>
              <a:rPr lang="en-US" sz="1600" dirty="0" err="1" smtClean="0">
                <a:latin typeface="Courier"/>
                <a:cs typeface="Courier"/>
              </a:rPr>
              <a:t>ccucgaggcc</a:t>
            </a:r>
            <a:r>
              <a:rPr lang="en-US" sz="1600" dirty="0" smtClean="0">
                <a:latin typeface="Courier"/>
                <a:cs typeface="Courier"/>
              </a:rPr>
              <a:t> </a:t>
            </a:r>
            <a:r>
              <a:rPr lang="en-US" sz="1600" dirty="0" err="1" smtClean="0">
                <a:latin typeface="Courier"/>
                <a:cs typeface="Courier"/>
              </a:rPr>
              <a:t>agggcguucc</a:t>
            </a:r>
            <a:r>
              <a:rPr lang="en-US" sz="1600" dirty="0" smtClean="0">
                <a:latin typeface="Courier"/>
                <a:cs typeface="Courier"/>
              </a:rPr>
              <a:t> </a:t>
            </a:r>
            <a:r>
              <a:rPr lang="en-US" sz="1600" dirty="0" err="1" smtClean="0">
                <a:latin typeface="Courier"/>
                <a:cs typeface="Courier"/>
              </a:rPr>
              <a:t>aaucaacacc</a:t>
            </a:r>
            <a:r>
              <a:rPr lang="en-US" sz="1600" dirty="0" smtClean="0">
                <a:latin typeface="Courier"/>
                <a:cs typeface="Courier"/>
              </a:rPr>
              <a:t> </a:t>
            </a:r>
            <a:r>
              <a:rPr lang="en-US" sz="1600" dirty="0" err="1" smtClean="0">
                <a:latin typeface="Courier"/>
                <a:cs typeface="Courier"/>
              </a:rPr>
              <a:t>aauagugguc</a:t>
            </a:r>
            <a:r>
              <a:rPr lang="en-US" sz="1600" dirty="0" smtClean="0">
                <a:latin typeface="Courier"/>
                <a:cs typeface="Courier"/>
              </a:rPr>
              <a:t> </a:t>
            </a:r>
            <a:r>
              <a:rPr lang="en-US" sz="1600" dirty="0" err="1" smtClean="0">
                <a:latin typeface="Courier"/>
                <a:cs typeface="Courier"/>
              </a:rPr>
              <a:t>cagaugacca</a:t>
            </a:r>
            <a:r>
              <a:rPr lang="en-US" sz="1600" dirty="0" smtClean="0">
                <a:latin typeface="Courier"/>
                <a:cs typeface="Courier"/>
              </a:rPr>
              <a:t> </a:t>
            </a:r>
            <a:r>
              <a:rPr lang="en-US" sz="1600" dirty="0" err="1" smtClean="0">
                <a:latin typeface="Courier"/>
                <a:cs typeface="Courier"/>
              </a:rPr>
              <a:t>aauuggcuac</a:t>
            </a:r>
            <a:endParaRPr lang="en-US" sz="1600" dirty="0">
              <a:latin typeface="Courier"/>
              <a:cs typeface="Courier"/>
            </a:endParaRPr>
          </a:p>
          <a:p>
            <a:r>
              <a:rPr lang="en-US" sz="1600" dirty="0" smtClean="0">
                <a:solidFill>
                  <a:srgbClr val="7F7F7F"/>
                </a:solidFill>
                <a:latin typeface="Courier"/>
                <a:cs typeface="Courier"/>
              </a:rPr>
              <a:t>28381</a:t>
            </a:r>
            <a:r>
              <a:rPr lang="en-US" sz="1600" dirty="0" smtClean="0">
                <a:latin typeface="Courier"/>
                <a:cs typeface="Courier"/>
              </a:rPr>
              <a:t> </a:t>
            </a:r>
            <a:r>
              <a:rPr lang="en-US" sz="1600" dirty="0" err="1" smtClean="0">
                <a:latin typeface="Courier"/>
                <a:cs typeface="Courier"/>
              </a:rPr>
              <a:t>uaccgaagag</a:t>
            </a:r>
            <a:r>
              <a:rPr lang="en-US" sz="1600" dirty="0" smtClean="0">
                <a:latin typeface="Courier"/>
                <a:cs typeface="Courier"/>
              </a:rPr>
              <a:t> </a:t>
            </a:r>
            <a:r>
              <a:rPr lang="en-US" sz="1600" dirty="0" err="1" smtClean="0">
                <a:latin typeface="Courier"/>
                <a:cs typeface="Courier"/>
              </a:rPr>
              <a:t>cuacccgacg</a:t>
            </a:r>
            <a:r>
              <a:rPr lang="en-US" sz="1600" dirty="0" smtClean="0">
                <a:latin typeface="Courier"/>
                <a:cs typeface="Courier"/>
              </a:rPr>
              <a:t> </a:t>
            </a:r>
            <a:r>
              <a:rPr lang="en-US" sz="1600" dirty="0" err="1" smtClean="0">
                <a:latin typeface="Courier"/>
                <a:cs typeface="Courier"/>
              </a:rPr>
              <a:t>aguucguggu</a:t>
            </a:r>
            <a:r>
              <a:rPr lang="en-US" sz="1600" dirty="0" smtClean="0">
                <a:latin typeface="Courier"/>
                <a:cs typeface="Courier"/>
              </a:rPr>
              <a:t> </a:t>
            </a:r>
            <a:r>
              <a:rPr lang="en-US" sz="1600" dirty="0" err="1" smtClean="0">
                <a:latin typeface="Courier"/>
                <a:cs typeface="Courier"/>
              </a:rPr>
              <a:t>ggugacggca</a:t>
            </a:r>
            <a:r>
              <a:rPr lang="en-US" sz="1600" dirty="0" smtClean="0">
                <a:latin typeface="Courier"/>
                <a:cs typeface="Courier"/>
              </a:rPr>
              <a:t> </a:t>
            </a:r>
            <a:r>
              <a:rPr lang="en-US" sz="1600" dirty="0" err="1" smtClean="0">
                <a:latin typeface="Courier"/>
                <a:cs typeface="Courier"/>
              </a:rPr>
              <a:t>aaaugaaaga</a:t>
            </a:r>
            <a:r>
              <a:rPr lang="en-US" sz="1600" dirty="0" smtClean="0">
                <a:latin typeface="Courier"/>
                <a:cs typeface="Courier"/>
              </a:rPr>
              <a:t> </a:t>
            </a:r>
            <a:r>
              <a:rPr lang="en-US" sz="1600" dirty="0" err="1" smtClean="0">
                <a:latin typeface="Courier"/>
                <a:cs typeface="Courier"/>
              </a:rPr>
              <a:t>gcucagcccc</a:t>
            </a:r>
            <a:endParaRPr lang="en-US" sz="1600" dirty="0" smtClean="0">
              <a:latin typeface="Courier"/>
              <a:cs typeface="Courier"/>
            </a:endParaRPr>
          </a:p>
          <a:p>
            <a:r>
              <a:rPr lang="en-US" sz="1600" dirty="0" smtClean="0">
                <a:solidFill>
                  <a:srgbClr val="7F7F7F"/>
                </a:solidFill>
                <a:latin typeface="Courier"/>
                <a:cs typeface="Courier"/>
              </a:rPr>
              <a:t>28441</a:t>
            </a:r>
            <a:r>
              <a:rPr lang="en-US" sz="1600" dirty="0" smtClean="0">
                <a:latin typeface="Courier"/>
                <a:cs typeface="Courier"/>
              </a:rPr>
              <a:t> </a:t>
            </a:r>
            <a:r>
              <a:rPr lang="en-US" sz="1600" dirty="0" err="1" smtClean="0">
                <a:latin typeface="Courier"/>
                <a:cs typeface="Courier"/>
              </a:rPr>
              <a:t>agaugguacu</a:t>
            </a:r>
            <a:r>
              <a:rPr lang="en-US" sz="1600" dirty="0" smtClean="0">
                <a:latin typeface="Courier"/>
                <a:cs typeface="Courier"/>
              </a:rPr>
              <a:t> </a:t>
            </a:r>
            <a:r>
              <a:rPr lang="en-US" sz="1600" dirty="0" err="1" smtClean="0">
                <a:latin typeface="Courier"/>
                <a:cs typeface="Courier"/>
              </a:rPr>
              <a:t>ucuauuaccu</a:t>
            </a:r>
            <a:r>
              <a:rPr lang="en-US" sz="1600" dirty="0" smtClean="0">
                <a:latin typeface="Courier"/>
                <a:cs typeface="Courier"/>
              </a:rPr>
              <a:t> </a:t>
            </a:r>
            <a:r>
              <a:rPr lang="en-US" sz="1600" dirty="0" err="1" smtClean="0">
                <a:latin typeface="Courier"/>
                <a:cs typeface="Courier"/>
              </a:rPr>
              <a:t>aggaacuggc</a:t>
            </a:r>
            <a:r>
              <a:rPr lang="en-US" sz="1600" dirty="0" smtClean="0">
                <a:latin typeface="Courier"/>
                <a:cs typeface="Courier"/>
              </a:rPr>
              <a:t> </a:t>
            </a:r>
            <a:r>
              <a:rPr lang="en-US" sz="1600" dirty="0" err="1" smtClean="0">
                <a:latin typeface="Courier"/>
                <a:cs typeface="Courier"/>
              </a:rPr>
              <a:t>ccagaagcuu</a:t>
            </a:r>
            <a:r>
              <a:rPr lang="en-US" sz="1600" dirty="0" smtClean="0">
                <a:latin typeface="Courier"/>
                <a:cs typeface="Courier"/>
              </a:rPr>
              <a:t> </a:t>
            </a:r>
            <a:r>
              <a:rPr lang="en-US" sz="1600" dirty="0" err="1" smtClean="0">
                <a:latin typeface="Courier"/>
                <a:cs typeface="Courier"/>
              </a:rPr>
              <a:t>cacuucccua</a:t>
            </a:r>
            <a:r>
              <a:rPr lang="en-US" sz="1600" dirty="0" smtClean="0">
                <a:latin typeface="Courier"/>
                <a:cs typeface="Courier"/>
              </a:rPr>
              <a:t> </a:t>
            </a:r>
            <a:r>
              <a:rPr lang="en-US" sz="1600" dirty="0" err="1" smtClean="0">
                <a:latin typeface="Courier"/>
                <a:cs typeface="Courier"/>
              </a:rPr>
              <a:t>cggcgcuaac</a:t>
            </a:r>
            <a:endParaRPr lang="en-US" sz="1600" dirty="0" smtClean="0">
              <a:latin typeface="Courier"/>
              <a:cs typeface="Courier"/>
            </a:endParaRPr>
          </a:p>
          <a:p>
            <a:r>
              <a:rPr lang="en-US" sz="1600" dirty="0" smtClean="0">
                <a:solidFill>
                  <a:srgbClr val="7F7F7F"/>
                </a:solidFill>
                <a:latin typeface="Courier"/>
                <a:cs typeface="Courier"/>
              </a:rPr>
              <a:t>28501</a:t>
            </a:r>
            <a:r>
              <a:rPr lang="en-US" sz="1600" dirty="0" smtClean="0">
                <a:latin typeface="Courier"/>
                <a:cs typeface="Courier"/>
              </a:rPr>
              <a:t> </a:t>
            </a:r>
            <a:r>
              <a:rPr lang="en-US" sz="1600" dirty="0" err="1">
                <a:latin typeface="Courier"/>
                <a:cs typeface="Courier"/>
              </a:rPr>
              <a:t>aaagaaggca</a:t>
            </a:r>
            <a:r>
              <a:rPr lang="en-US" sz="1600" dirty="0">
                <a:latin typeface="Courier"/>
                <a:cs typeface="Courier"/>
              </a:rPr>
              <a:t> </a:t>
            </a:r>
            <a:r>
              <a:rPr lang="en-US" sz="1600" dirty="0" err="1" smtClean="0">
                <a:latin typeface="Courier"/>
                <a:cs typeface="Courier"/>
              </a:rPr>
              <a:t>ucguaugggu</a:t>
            </a:r>
            <a:r>
              <a:rPr lang="en-US" sz="1600" dirty="0" smtClean="0">
                <a:latin typeface="Courier"/>
                <a:cs typeface="Courier"/>
              </a:rPr>
              <a:t> </a:t>
            </a:r>
            <a:r>
              <a:rPr lang="en-US" sz="1600" dirty="0" err="1" smtClean="0">
                <a:latin typeface="Courier"/>
                <a:cs typeface="Courier"/>
              </a:rPr>
              <a:t>ugcaacugag</a:t>
            </a:r>
            <a:r>
              <a:rPr lang="en-US" sz="1600" dirty="0" smtClean="0">
                <a:latin typeface="Courier"/>
                <a:cs typeface="Courier"/>
              </a:rPr>
              <a:t> </a:t>
            </a:r>
            <a:r>
              <a:rPr lang="en-US" sz="1600" dirty="0" err="1" smtClean="0">
                <a:latin typeface="Courier"/>
                <a:cs typeface="Courier"/>
              </a:rPr>
              <a:t>ggagccuuga</a:t>
            </a:r>
            <a:r>
              <a:rPr lang="en-US" sz="1600" dirty="0" smtClean="0">
                <a:latin typeface="Courier"/>
                <a:cs typeface="Courier"/>
              </a:rPr>
              <a:t> </a:t>
            </a:r>
            <a:r>
              <a:rPr lang="en-US" sz="1600" dirty="0" err="1" smtClean="0">
                <a:latin typeface="Courier"/>
                <a:cs typeface="Courier"/>
              </a:rPr>
              <a:t>auacacccaa</a:t>
            </a:r>
            <a:r>
              <a:rPr lang="en-US" sz="1600" dirty="0" smtClean="0">
                <a:latin typeface="Courier"/>
                <a:cs typeface="Courier"/>
              </a:rPr>
              <a:t> </a:t>
            </a:r>
            <a:r>
              <a:rPr lang="en-US" sz="1600" dirty="0" err="1" smtClean="0">
                <a:latin typeface="Courier"/>
                <a:cs typeface="Courier"/>
              </a:rPr>
              <a:t>agaccacauu</a:t>
            </a:r>
            <a:endParaRPr lang="en-US" sz="1600" dirty="0">
              <a:latin typeface="Courier"/>
              <a:cs typeface="Courier"/>
            </a:endParaRPr>
          </a:p>
          <a:p>
            <a:r>
              <a:rPr lang="en-US" sz="1600" dirty="0" smtClean="0">
                <a:solidFill>
                  <a:srgbClr val="7F7F7F"/>
                </a:solidFill>
                <a:latin typeface="Courier"/>
                <a:cs typeface="Courier"/>
              </a:rPr>
              <a:t>28561</a:t>
            </a:r>
            <a:r>
              <a:rPr lang="en-US" sz="1600" dirty="0" smtClean="0">
                <a:latin typeface="Courier"/>
                <a:cs typeface="Courier"/>
              </a:rPr>
              <a:t> </a:t>
            </a:r>
            <a:r>
              <a:rPr lang="en-US" sz="1600" dirty="0" err="1">
                <a:latin typeface="Courier"/>
                <a:cs typeface="Courier"/>
              </a:rPr>
              <a:t>ggcacccgca</a:t>
            </a:r>
            <a:r>
              <a:rPr lang="en-US" sz="1600" dirty="0">
                <a:latin typeface="Courier"/>
                <a:cs typeface="Courier"/>
              </a:rPr>
              <a:t> </a:t>
            </a:r>
            <a:r>
              <a:rPr lang="en-US" sz="1600" dirty="0" err="1" smtClean="0">
                <a:latin typeface="Courier"/>
                <a:cs typeface="Courier"/>
              </a:rPr>
              <a:t>auccuaauaa</a:t>
            </a:r>
            <a:r>
              <a:rPr lang="en-US" sz="1600" dirty="0" smtClean="0">
                <a:latin typeface="Courier"/>
                <a:cs typeface="Courier"/>
              </a:rPr>
              <a:t> </a:t>
            </a:r>
            <a:r>
              <a:rPr lang="en-US" sz="1600" dirty="0" err="1" smtClean="0">
                <a:latin typeface="Courier"/>
                <a:cs typeface="Courier"/>
              </a:rPr>
              <a:t>caaugcugcc</a:t>
            </a:r>
            <a:r>
              <a:rPr lang="en-US" sz="1600" dirty="0" smtClean="0">
                <a:latin typeface="Courier"/>
                <a:cs typeface="Courier"/>
              </a:rPr>
              <a:t> </a:t>
            </a:r>
            <a:r>
              <a:rPr lang="en-US" sz="1600" dirty="0" err="1" smtClean="0">
                <a:latin typeface="Courier"/>
                <a:cs typeface="Courier"/>
              </a:rPr>
              <a:t>accgugcuac</a:t>
            </a:r>
            <a:r>
              <a:rPr lang="en-US" sz="1600" dirty="0" smtClean="0">
                <a:latin typeface="Courier"/>
                <a:cs typeface="Courier"/>
              </a:rPr>
              <a:t> </a:t>
            </a:r>
            <a:r>
              <a:rPr lang="en-US" sz="1600" dirty="0" err="1" smtClean="0">
                <a:latin typeface="Courier"/>
                <a:cs typeface="Courier"/>
              </a:rPr>
              <a:t>aacuuccuca</a:t>
            </a:r>
            <a:r>
              <a:rPr lang="en-US" sz="1600" dirty="0" smtClean="0">
                <a:latin typeface="Courier"/>
                <a:cs typeface="Courier"/>
              </a:rPr>
              <a:t> </a:t>
            </a:r>
            <a:r>
              <a:rPr lang="en-US" sz="1600" dirty="0" err="1">
                <a:latin typeface="Courier"/>
                <a:cs typeface="Courier"/>
              </a:rPr>
              <a:t>aggaacaaca</a:t>
            </a:r>
            <a:endParaRPr lang="en-US" sz="1600" dirty="0">
              <a:latin typeface="Courier"/>
              <a:cs typeface="Courier"/>
            </a:endParaRPr>
          </a:p>
          <a:p>
            <a:r>
              <a:rPr lang="en-US" sz="1600" dirty="0" smtClean="0">
                <a:solidFill>
                  <a:srgbClr val="7F7F7F"/>
                </a:solidFill>
                <a:latin typeface="Courier"/>
                <a:cs typeface="Courier"/>
              </a:rPr>
              <a:t>28621</a:t>
            </a:r>
            <a:r>
              <a:rPr lang="en-US" sz="1600" dirty="0" smtClean="0">
                <a:latin typeface="Courier"/>
                <a:cs typeface="Courier"/>
              </a:rPr>
              <a:t> </a:t>
            </a:r>
            <a:r>
              <a:rPr lang="en-US" sz="1600" dirty="0" err="1" smtClean="0">
                <a:latin typeface="Courier"/>
                <a:cs typeface="Courier"/>
              </a:rPr>
              <a:t>uugccaaaag</a:t>
            </a:r>
            <a:r>
              <a:rPr lang="en-US" sz="1600" dirty="0" smtClean="0">
                <a:latin typeface="Courier"/>
                <a:cs typeface="Courier"/>
              </a:rPr>
              <a:t> </a:t>
            </a:r>
            <a:r>
              <a:rPr lang="en-US" sz="1600" dirty="0" err="1" smtClean="0">
                <a:latin typeface="Courier"/>
                <a:cs typeface="Courier"/>
              </a:rPr>
              <a:t>gcuucuacgc</a:t>
            </a:r>
            <a:r>
              <a:rPr lang="en-US" sz="1600" dirty="0" smtClean="0">
                <a:latin typeface="Courier"/>
                <a:cs typeface="Courier"/>
              </a:rPr>
              <a:t> </a:t>
            </a:r>
            <a:r>
              <a:rPr lang="en-US" sz="1600" dirty="0" err="1">
                <a:latin typeface="Courier"/>
                <a:cs typeface="Courier"/>
              </a:rPr>
              <a:t>agagggaagc</a:t>
            </a:r>
            <a:r>
              <a:rPr lang="en-US" sz="1600" dirty="0">
                <a:latin typeface="Courier"/>
                <a:cs typeface="Courier"/>
              </a:rPr>
              <a:t> </a:t>
            </a:r>
            <a:r>
              <a:rPr lang="en-US" sz="1600" dirty="0" err="1">
                <a:latin typeface="Courier"/>
                <a:cs typeface="Courier"/>
              </a:rPr>
              <a:t>agaggcggca</a:t>
            </a:r>
            <a:r>
              <a:rPr lang="en-US" sz="1600" dirty="0">
                <a:latin typeface="Courier"/>
                <a:cs typeface="Courier"/>
              </a:rPr>
              <a:t> </a:t>
            </a:r>
            <a:r>
              <a:rPr lang="en-US" sz="1600" dirty="0" err="1" smtClean="0">
                <a:latin typeface="Courier"/>
                <a:cs typeface="Courier"/>
              </a:rPr>
              <a:t>gucaagccuc</a:t>
            </a:r>
            <a:r>
              <a:rPr lang="en-US" sz="1600" dirty="0" smtClean="0">
                <a:latin typeface="Courier"/>
                <a:cs typeface="Courier"/>
              </a:rPr>
              <a:t> </a:t>
            </a:r>
            <a:r>
              <a:rPr lang="en-US" sz="1600" dirty="0" err="1" smtClean="0">
                <a:latin typeface="Courier"/>
                <a:cs typeface="Courier"/>
              </a:rPr>
              <a:t>uucucgcucc</a:t>
            </a:r>
            <a:endParaRPr lang="en-US" sz="1600" dirty="0">
              <a:latin typeface="Courier"/>
              <a:cs typeface="Courier"/>
            </a:endParaRPr>
          </a:p>
          <a:p>
            <a:r>
              <a:rPr lang="en-US" sz="1600" dirty="0" smtClean="0">
                <a:solidFill>
                  <a:srgbClr val="7F7F7F"/>
                </a:solidFill>
                <a:latin typeface="Courier"/>
                <a:cs typeface="Courier"/>
              </a:rPr>
              <a:t>28681</a:t>
            </a:r>
            <a:r>
              <a:rPr lang="en-US" sz="1600" dirty="0" smtClean="0">
                <a:latin typeface="Courier"/>
                <a:cs typeface="Courier"/>
              </a:rPr>
              <a:t> </a:t>
            </a:r>
            <a:r>
              <a:rPr lang="en-US" sz="1600" dirty="0" err="1" smtClean="0">
                <a:latin typeface="Courier"/>
                <a:cs typeface="Courier"/>
              </a:rPr>
              <a:t>ucaucacgua</a:t>
            </a:r>
            <a:r>
              <a:rPr lang="en-US" sz="1600" dirty="0" smtClean="0">
                <a:latin typeface="Courier"/>
                <a:cs typeface="Courier"/>
              </a:rPr>
              <a:t> </a:t>
            </a:r>
            <a:r>
              <a:rPr lang="en-US" sz="1600" dirty="0" err="1" smtClean="0">
                <a:latin typeface="Courier"/>
                <a:cs typeface="Courier"/>
              </a:rPr>
              <a:t>gucgcgguaa</a:t>
            </a:r>
            <a:r>
              <a:rPr lang="en-US" sz="1600" dirty="0" smtClean="0">
                <a:latin typeface="Courier"/>
                <a:cs typeface="Courier"/>
              </a:rPr>
              <a:t> </a:t>
            </a:r>
            <a:r>
              <a:rPr lang="en-US" sz="1600" dirty="0" err="1" smtClean="0">
                <a:latin typeface="Courier"/>
                <a:cs typeface="Courier"/>
              </a:rPr>
              <a:t>uucaagaaau</a:t>
            </a:r>
            <a:r>
              <a:rPr lang="en-US" sz="1600" dirty="0" smtClean="0">
                <a:latin typeface="Courier"/>
                <a:cs typeface="Courier"/>
              </a:rPr>
              <a:t> </a:t>
            </a:r>
            <a:r>
              <a:rPr lang="en-US" sz="1600" dirty="0" err="1" smtClean="0">
                <a:latin typeface="Courier"/>
                <a:cs typeface="Courier"/>
              </a:rPr>
              <a:t>ucaacuccug</a:t>
            </a:r>
            <a:r>
              <a:rPr lang="en-US" sz="1600" dirty="0" smtClean="0">
                <a:latin typeface="Courier"/>
                <a:cs typeface="Courier"/>
              </a:rPr>
              <a:t> </a:t>
            </a:r>
            <a:r>
              <a:rPr lang="en-US" sz="1600" dirty="0" err="1" smtClean="0">
                <a:latin typeface="Courier"/>
                <a:cs typeface="Courier"/>
              </a:rPr>
              <a:t>gcagcaguag</a:t>
            </a:r>
            <a:r>
              <a:rPr lang="en-US" sz="1600" dirty="0" smtClean="0">
                <a:latin typeface="Courier"/>
                <a:cs typeface="Courier"/>
              </a:rPr>
              <a:t> </a:t>
            </a:r>
            <a:r>
              <a:rPr lang="en-US" sz="1600" dirty="0" err="1" smtClean="0">
                <a:latin typeface="Courier"/>
                <a:cs typeface="Courier"/>
              </a:rPr>
              <a:t>gggaaauucu</a:t>
            </a:r>
            <a:endParaRPr lang="en-US" sz="1600" dirty="0">
              <a:latin typeface="Courier"/>
              <a:cs typeface="Courier"/>
            </a:endParaRPr>
          </a:p>
          <a:p>
            <a:r>
              <a:rPr lang="en-US" sz="1600" dirty="0" smtClean="0">
                <a:solidFill>
                  <a:srgbClr val="7F7F7F"/>
                </a:solidFill>
                <a:latin typeface="Courier"/>
                <a:cs typeface="Courier"/>
              </a:rPr>
              <a:t>28741</a:t>
            </a:r>
            <a:r>
              <a:rPr lang="en-US" sz="1600" dirty="0" smtClean="0">
                <a:latin typeface="Courier"/>
                <a:cs typeface="Courier"/>
              </a:rPr>
              <a:t> </a:t>
            </a:r>
            <a:r>
              <a:rPr lang="en-US" sz="1600" dirty="0" err="1" smtClean="0">
                <a:latin typeface="Courier"/>
                <a:cs typeface="Courier"/>
              </a:rPr>
              <a:t>ccugcucgaa</a:t>
            </a:r>
            <a:r>
              <a:rPr lang="en-US" sz="1600" dirty="0" smtClean="0">
                <a:latin typeface="Courier"/>
                <a:cs typeface="Courier"/>
              </a:rPr>
              <a:t> </a:t>
            </a:r>
            <a:r>
              <a:rPr lang="en-US" sz="1600" dirty="0" err="1" smtClean="0">
                <a:latin typeface="Courier"/>
                <a:cs typeface="Courier"/>
              </a:rPr>
              <a:t>uggcuagcgg</a:t>
            </a:r>
            <a:r>
              <a:rPr lang="en-US" sz="1600" dirty="0" smtClean="0">
                <a:latin typeface="Courier"/>
                <a:cs typeface="Courier"/>
              </a:rPr>
              <a:t> </a:t>
            </a:r>
            <a:r>
              <a:rPr lang="en-US" sz="1600" dirty="0" err="1" smtClean="0">
                <a:latin typeface="Courier"/>
                <a:cs typeface="Courier"/>
              </a:rPr>
              <a:t>agguggugaa</a:t>
            </a:r>
            <a:r>
              <a:rPr lang="en-US" sz="1600" dirty="0" smtClean="0">
                <a:latin typeface="Courier"/>
                <a:cs typeface="Courier"/>
              </a:rPr>
              <a:t> </a:t>
            </a:r>
            <a:r>
              <a:rPr lang="en-US" sz="1600" dirty="0" err="1" smtClean="0">
                <a:latin typeface="Courier"/>
                <a:cs typeface="Courier"/>
              </a:rPr>
              <a:t>acugcccucg</a:t>
            </a:r>
            <a:r>
              <a:rPr lang="en-US" sz="1600" dirty="0" smtClean="0">
                <a:latin typeface="Courier"/>
                <a:cs typeface="Courier"/>
              </a:rPr>
              <a:t> </a:t>
            </a:r>
            <a:r>
              <a:rPr lang="en-US" sz="1600" dirty="0" err="1" smtClean="0">
                <a:latin typeface="Courier"/>
                <a:cs typeface="Courier"/>
              </a:rPr>
              <a:t>cgcuauugcu</a:t>
            </a:r>
            <a:r>
              <a:rPr lang="en-US" sz="1600" dirty="0" smtClean="0">
                <a:latin typeface="Courier"/>
                <a:cs typeface="Courier"/>
              </a:rPr>
              <a:t> </a:t>
            </a:r>
            <a:r>
              <a:rPr lang="en-US" sz="1600" dirty="0" err="1" smtClean="0">
                <a:latin typeface="Courier"/>
                <a:cs typeface="Courier"/>
              </a:rPr>
              <a:t>gcuagacaga</a:t>
            </a:r>
            <a:endParaRPr lang="en-US" sz="1600" dirty="0">
              <a:latin typeface="Courier"/>
              <a:cs typeface="Courier"/>
            </a:endParaRPr>
          </a:p>
          <a:p>
            <a:r>
              <a:rPr lang="en-US" sz="1600" dirty="0" smtClean="0">
                <a:solidFill>
                  <a:srgbClr val="7F7F7F"/>
                </a:solidFill>
                <a:latin typeface="Courier"/>
                <a:cs typeface="Courier"/>
              </a:rPr>
              <a:t>28801</a:t>
            </a:r>
            <a:r>
              <a:rPr lang="en-US" sz="1600" dirty="0" smtClean="0">
                <a:latin typeface="Courier"/>
                <a:cs typeface="Courier"/>
              </a:rPr>
              <a:t> </a:t>
            </a:r>
            <a:r>
              <a:rPr lang="en-US" sz="1600" dirty="0" err="1" smtClean="0">
                <a:latin typeface="Courier"/>
                <a:cs typeface="Courier"/>
              </a:rPr>
              <a:t>uugaaccagc</a:t>
            </a:r>
            <a:r>
              <a:rPr lang="en-US" sz="1600" dirty="0" smtClean="0">
                <a:latin typeface="Courier"/>
                <a:cs typeface="Courier"/>
              </a:rPr>
              <a:t> </a:t>
            </a:r>
            <a:r>
              <a:rPr lang="en-US" sz="1600" dirty="0" err="1" smtClean="0">
                <a:latin typeface="Courier"/>
                <a:cs typeface="Courier"/>
              </a:rPr>
              <a:t>uugagagcaa</a:t>
            </a:r>
            <a:r>
              <a:rPr lang="en-US" sz="1600" dirty="0" smtClean="0">
                <a:latin typeface="Courier"/>
                <a:cs typeface="Courier"/>
              </a:rPr>
              <a:t> </a:t>
            </a:r>
            <a:r>
              <a:rPr lang="en-US" sz="1600" dirty="0" err="1" smtClean="0">
                <a:latin typeface="Courier"/>
                <a:cs typeface="Courier"/>
              </a:rPr>
              <a:t>aguuucuggu</a:t>
            </a:r>
            <a:r>
              <a:rPr lang="en-US" sz="1600" dirty="0" smtClean="0">
                <a:latin typeface="Courier"/>
                <a:cs typeface="Courier"/>
              </a:rPr>
              <a:t> </a:t>
            </a:r>
            <a:r>
              <a:rPr lang="en-US" sz="1600" dirty="0" err="1">
                <a:latin typeface="Courier"/>
                <a:cs typeface="Courier"/>
              </a:rPr>
              <a:t>aaaggccaac</a:t>
            </a:r>
            <a:r>
              <a:rPr lang="en-US" sz="1600" dirty="0">
                <a:latin typeface="Courier"/>
                <a:cs typeface="Courier"/>
              </a:rPr>
              <a:t> </a:t>
            </a:r>
            <a:r>
              <a:rPr lang="en-US" sz="1600" dirty="0" err="1">
                <a:latin typeface="Courier"/>
                <a:cs typeface="Courier"/>
              </a:rPr>
              <a:t>aacaacaagg</a:t>
            </a:r>
            <a:r>
              <a:rPr lang="en-US" sz="1600" dirty="0">
                <a:latin typeface="Courier"/>
                <a:cs typeface="Courier"/>
              </a:rPr>
              <a:t> </a:t>
            </a:r>
            <a:r>
              <a:rPr lang="en-US" sz="1600" dirty="0" err="1" smtClean="0">
                <a:latin typeface="Courier"/>
                <a:cs typeface="Courier"/>
              </a:rPr>
              <a:t>ccaaacuguc</a:t>
            </a:r>
            <a:endParaRPr lang="en-US" sz="1600" dirty="0">
              <a:latin typeface="Courier"/>
              <a:cs typeface="Courier"/>
            </a:endParaRPr>
          </a:p>
          <a:p>
            <a:r>
              <a:rPr lang="en-US" sz="1600" dirty="0" smtClean="0">
                <a:solidFill>
                  <a:srgbClr val="7F7F7F"/>
                </a:solidFill>
                <a:latin typeface="Courier"/>
                <a:cs typeface="Courier"/>
              </a:rPr>
              <a:t>28861</a:t>
            </a:r>
            <a:r>
              <a:rPr lang="en-US" sz="1600" dirty="0" smtClean="0">
                <a:latin typeface="Courier"/>
                <a:cs typeface="Courier"/>
              </a:rPr>
              <a:t> </a:t>
            </a:r>
            <a:r>
              <a:rPr lang="en-US" sz="1600" dirty="0" err="1" smtClean="0">
                <a:latin typeface="Courier"/>
                <a:cs typeface="Courier"/>
              </a:rPr>
              <a:t>acuaagaaau</a:t>
            </a:r>
            <a:r>
              <a:rPr lang="en-US" sz="1600" dirty="0" smtClean="0">
                <a:latin typeface="Courier"/>
                <a:cs typeface="Courier"/>
              </a:rPr>
              <a:t> </a:t>
            </a:r>
            <a:r>
              <a:rPr lang="en-US" sz="1600" dirty="0" err="1" smtClean="0">
                <a:latin typeface="Courier"/>
                <a:cs typeface="Courier"/>
              </a:rPr>
              <a:t>cugcugcuga</a:t>
            </a:r>
            <a:r>
              <a:rPr lang="en-US" sz="1600" dirty="0" smtClean="0">
                <a:latin typeface="Courier"/>
                <a:cs typeface="Courier"/>
              </a:rPr>
              <a:t> </a:t>
            </a:r>
            <a:r>
              <a:rPr lang="en-US" sz="1600" dirty="0" err="1" smtClean="0">
                <a:latin typeface="Courier"/>
                <a:cs typeface="Courier"/>
              </a:rPr>
              <a:t>ggcaucuaaa</a:t>
            </a:r>
            <a:r>
              <a:rPr lang="en-US" sz="1600" dirty="0" smtClean="0">
                <a:latin typeface="Courier"/>
                <a:cs typeface="Courier"/>
              </a:rPr>
              <a:t> </a:t>
            </a:r>
            <a:r>
              <a:rPr lang="en-US" sz="1600" dirty="0" err="1" smtClean="0">
                <a:latin typeface="Courier"/>
                <a:cs typeface="Courier"/>
              </a:rPr>
              <a:t>aagccucgcc</a:t>
            </a:r>
            <a:r>
              <a:rPr lang="en-US" sz="1600" dirty="0" smtClean="0">
                <a:latin typeface="Courier"/>
                <a:cs typeface="Courier"/>
              </a:rPr>
              <a:t> </a:t>
            </a:r>
            <a:r>
              <a:rPr lang="en-US" sz="1600" dirty="0" err="1" smtClean="0">
                <a:latin typeface="Courier"/>
                <a:cs typeface="Courier"/>
              </a:rPr>
              <a:t>aaaaacguac</a:t>
            </a:r>
            <a:r>
              <a:rPr lang="en-US" sz="1600" dirty="0" smtClean="0">
                <a:latin typeface="Courier"/>
                <a:cs typeface="Courier"/>
              </a:rPr>
              <a:t> </a:t>
            </a:r>
            <a:r>
              <a:rPr lang="en-US" sz="1600" dirty="0" err="1" smtClean="0">
                <a:latin typeface="Courier"/>
                <a:cs typeface="Courier"/>
              </a:rPr>
              <a:t>ugccacaaaa</a:t>
            </a:r>
            <a:endParaRPr lang="en-US" sz="1600" dirty="0">
              <a:latin typeface="Courier"/>
              <a:cs typeface="Courier"/>
            </a:endParaRPr>
          </a:p>
          <a:p>
            <a:r>
              <a:rPr lang="en-US" sz="1600" dirty="0" smtClean="0">
                <a:solidFill>
                  <a:srgbClr val="7F7F7F"/>
                </a:solidFill>
                <a:latin typeface="Courier"/>
                <a:cs typeface="Courier"/>
              </a:rPr>
              <a:t>28921</a:t>
            </a:r>
            <a:r>
              <a:rPr lang="en-US" sz="1600" dirty="0" smtClean="0">
                <a:latin typeface="Courier"/>
                <a:cs typeface="Courier"/>
              </a:rPr>
              <a:t> </a:t>
            </a:r>
            <a:r>
              <a:rPr lang="en-US" sz="1600" dirty="0" err="1" smtClean="0">
                <a:latin typeface="Courier"/>
                <a:cs typeface="Courier"/>
              </a:rPr>
              <a:t>caguacaacg</a:t>
            </a:r>
            <a:r>
              <a:rPr lang="en-US" sz="1600" dirty="0" smtClean="0">
                <a:latin typeface="Courier"/>
                <a:cs typeface="Courier"/>
              </a:rPr>
              <a:t> </a:t>
            </a:r>
            <a:r>
              <a:rPr lang="en-US" sz="1600" dirty="0" err="1" smtClean="0">
                <a:latin typeface="Courier"/>
                <a:cs typeface="Courier"/>
              </a:rPr>
              <a:t>ucacucaagc</a:t>
            </a:r>
            <a:r>
              <a:rPr lang="en-US" sz="1600" dirty="0" smtClean="0">
                <a:latin typeface="Courier"/>
                <a:cs typeface="Courier"/>
              </a:rPr>
              <a:t> </a:t>
            </a:r>
            <a:r>
              <a:rPr lang="en-US" sz="1600" dirty="0" err="1" smtClean="0">
                <a:latin typeface="Courier"/>
                <a:cs typeface="Courier"/>
              </a:rPr>
              <a:t>auuugggaga</a:t>
            </a:r>
            <a:r>
              <a:rPr lang="en-US" sz="1600" dirty="0" smtClean="0">
                <a:latin typeface="Courier"/>
                <a:cs typeface="Courier"/>
              </a:rPr>
              <a:t> </a:t>
            </a:r>
            <a:r>
              <a:rPr lang="en-US" sz="1600" dirty="0" err="1" smtClean="0">
                <a:latin typeface="Courier"/>
                <a:cs typeface="Courier"/>
              </a:rPr>
              <a:t>cgugguccag</a:t>
            </a:r>
            <a:r>
              <a:rPr lang="en-US" sz="1600" dirty="0" smtClean="0">
                <a:latin typeface="Courier"/>
                <a:cs typeface="Courier"/>
              </a:rPr>
              <a:t> </a:t>
            </a:r>
            <a:r>
              <a:rPr lang="en-US" sz="1600" dirty="0" err="1">
                <a:latin typeface="Courier"/>
                <a:cs typeface="Courier"/>
              </a:rPr>
              <a:t>aacaaaccca</a:t>
            </a:r>
            <a:r>
              <a:rPr lang="en-US" sz="1600" dirty="0">
                <a:latin typeface="Courier"/>
                <a:cs typeface="Courier"/>
              </a:rPr>
              <a:t> </a:t>
            </a:r>
            <a:r>
              <a:rPr lang="en-US" sz="1600" dirty="0" err="1" smtClean="0">
                <a:latin typeface="Courier"/>
                <a:cs typeface="Courier"/>
              </a:rPr>
              <a:t>aggaaauuuc</a:t>
            </a:r>
            <a:endParaRPr lang="en-US" sz="1600" dirty="0">
              <a:latin typeface="Courier"/>
              <a:cs typeface="Courier"/>
            </a:endParaRPr>
          </a:p>
          <a:p>
            <a:r>
              <a:rPr lang="en-US" sz="1600" dirty="0" smtClean="0">
                <a:solidFill>
                  <a:srgbClr val="7F7F7F"/>
                </a:solidFill>
                <a:latin typeface="Courier"/>
                <a:cs typeface="Courier"/>
              </a:rPr>
              <a:t>28981</a:t>
            </a:r>
            <a:r>
              <a:rPr lang="en-US" sz="1600" dirty="0" smtClean="0">
                <a:latin typeface="Courier"/>
                <a:cs typeface="Courier"/>
              </a:rPr>
              <a:t> </a:t>
            </a:r>
            <a:r>
              <a:rPr lang="en-US" sz="1600" dirty="0" err="1">
                <a:latin typeface="Courier"/>
                <a:cs typeface="Courier"/>
              </a:rPr>
              <a:t>ggggaccaag</a:t>
            </a:r>
            <a:r>
              <a:rPr lang="en-US" sz="1600" dirty="0">
                <a:latin typeface="Courier"/>
                <a:cs typeface="Courier"/>
              </a:rPr>
              <a:t> </a:t>
            </a:r>
            <a:r>
              <a:rPr lang="en-US" sz="1600" dirty="0" err="1" smtClean="0">
                <a:latin typeface="Courier"/>
                <a:cs typeface="Courier"/>
              </a:rPr>
              <a:t>accuaaucag</a:t>
            </a:r>
            <a:r>
              <a:rPr lang="en-US" sz="1600" dirty="0" smtClean="0">
                <a:latin typeface="Courier"/>
                <a:cs typeface="Courier"/>
              </a:rPr>
              <a:t> </a:t>
            </a:r>
            <a:r>
              <a:rPr lang="en-US" sz="1600" dirty="0" err="1" smtClean="0">
                <a:latin typeface="Courier"/>
                <a:cs typeface="Courier"/>
              </a:rPr>
              <a:t>acaaggaacu</a:t>
            </a:r>
            <a:r>
              <a:rPr lang="en-US" sz="1600" dirty="0" smtClean="0">
                <a:latin typeface="Courier"/>
                <a:cs typeface="Courier"/>
              </a:rPr>
              <a:t> </a:t>
            </a:r>
            <a:r>
              <a:rPr lang="en-US" sz="1600" dirty="0" err="1" smtClean="0">
                <a:latin typeface="Courier"/>
                <a:cs typeface="Courier"/>
              </a:rPr>
              <a:t>gauuacaaac</a:t>
            </a:r>
            <a:r>
              <a:rPr lang="en-US" sz="1600" dirty="0" smtClean="0">
                <a:latin typeface="Courier"/>
                <a:cs typeface="Courier"/>
              </a:rPr>
              <a:t> </a:t>
            </a:r>
            <a:r>
              <a:rPr lang="en-US" sz="1600" dirty="0" err="1" smtClean="0">
                <a:latin typeface="Courier"/>
                <a:cs typeface="Courier"/>
              </a:rPr>
              <a:t>auuggccgca</a:t>
            </a:r>
            <a:r>
              <a:rPr lang="en-US" sz="1600" dirty="0" smtClean="0">
                <a:latin typeface="Courier"/>
                <a:cs typeface="Courier"/>
              </a:rPr>
              <a:t> </a:t>
            </a:r>
            <a:r>
              <a:rPr lang="en-US" sz="1600" dirty="0" err="1" smtClean="0">
                <a:latin typeface="Courier"/>
                <a:cs typeface="Courier"/>
              </a:rPr>
              <a:t>aauugcacaa</a:t>
            </a:r>
            <a:endParaRPr lang="en-US" sz="1600" dirty="0">
              <a:latin typeface="Courier"/>
              <a:cs typeface="Courier"/>
            </a:endParaRPr>
          </a:p>
          <a:p>
            <a:r>
              <a:rPr lang="en-US" sz="1600" dirty="0" smtClean="0">
                <a:solidFill>
                  <a:srgbClr val="7F7F7F"/>
                </a:solidFill>
                <a:latin typeface="Courier"/>
                <a:cs typeface="Courier"/>
              </a:rPr>
              <a:t>29041</a:t>
            </a:r>
            <a:r>
              <a:rPr lang="en-US" sz="1600" dirty="0" smtClean="0">
                <a:latin typeface="Courier"/>
                <a:cs typeface="Courier"/>
              </a:rPr>
              <a:t> </a:t>
            </a:r>
            <a:r>
              <a:rPr lang="en-US" sz="1600" dirty="0" err="1" smtClean="0">
                <a:latin typeface="Courier"/>
                <a:cs typeface="Courier"/>
              </a:rPr>
              <a:t>uuugcuccaa</a:t>
            </a:r>
            <a:r>
              <a:rPr lang="en-US" sz="1600" dirty="0" smtClean="0">
                <a:latin typeface="Courier"/>
                <a:cs typeface="Courier"/>
              </a:rPr>
              <a:t> </a:t>
            </a:r>
            <a:r>
              <a:rPr lang="en-US" sz="1600" dirty="0" err="1" smtClean="0">
                <a:latin typeface="Courier"/>
                <a:cs typeface="Courier"/>
              </a:rPr>
              <a:t>gugccucugc</a:t>
            </a:r>
            <a:r>
              <a:rPr lang="en-US" sz="1600" dirty="0" smtClean="0">
                <a:latin typeface="Courier"/>
                <a:cs typeface="Courier"/>
              </a:rPr>
              <a:t> </a:t>
            </a:r>
            <a:r>
              <a:rPr lang="en-US" sz="1600" dirty="0" err="1" smtClean="0">
                <a:latin typeface="Courier"/>
                <a:cs typeface="Courier"/>
              </a:rPr>
              <a:t>auucuuugga</a:t>
            </a:r>
            <a:r>
              <a:rPr lang="en-US" sz="1600" dirty="0" smtClean="0">
                <a:latin typeface="Courier"/>
                <a:cs typeface="Courier"/>
              </a:rPr>
              <a:t> </a:t>
            </a:r>
            <a:r>
              <a:rPr lang="en-US" sz="1600" dirty="0" err="1" smtClean="0">
                <a:latin typeface="Courier"/>
                <a:cs typeface="Courier"/>
              </a:rPr>
              <a:t>augucacgca</a:t>
            </a:r>
            <a:r>
              <a:rPr lang="en-US" sz="1600" dirty="0" smtClean="0">
                <a:latin typeface="Courier"/>
                <a:cs typeface="Courier"/>
              </a:rPr>
              <a:t> </a:t>
            </a:r>
            <a:r>
              <a:rPr lang="en-US" sz="1600" dirty="0" err="1" smtClean="0">
                <a:latin typeface="Courier"/>
                <a:cs typeface="Courier"/>
              </a:rPr>
              <a:t>uuggcaugga</a:t>
            </a:r>
            <a:r>
              <a:rPr lang="en-US" sz="1600" dirty="0" smtClean="0">
                <a:latin typeface="Courier"/>
                <a:cs typeface="Courier"/>
              </a:rPr>
              <a:t> </a:t>
            </a:r>
            <a:r>
              <a:rPr lang="en-US" sz="1600" dirty="0" err="1" smtClean="0">
                <a:latin typeface="Courier"/>
                <a:cs typeface="Courier"/>
              </a:rPr>
              <a:t>agucacaccu</a:t>
            </a:r>
            <a:endParaRPr lang="en-US" sz="1600" dirty="0">
              <a:latin typeface="Courier"/>
              <a:cs typeface="Courier"/>
            </a:endParaRPr>
          </a:p>
          <a:p>
            <a:r>
              <a:rPr lang="en-US" sz="1600" dirty="0" smtClean="0">
                <a:solidFill>
                  <a:srgbClr val="7F7F7F"/>
                </a:solidFill>
                <a:latin typeface="Courier"/>
                <a:cs typeface="Courier"/>
              </a:rPr>
              <a:t>29101</a:t>
            </a:r>
            <a:r>
              <a:rPr lang="en-US" sz="1600" dirty="0" smtClean="0">
                <a:latin typeface="Courier"/>
                <a:cs typeface="Courier"/>
              </a:rPr>
              <a:t> </a:t>
            </a:r>
            <a:r>
              <a:rPr lang="en-US" sz="1600" dirty="0" err="1" smtClean="0">
                <a:latin typeface="Courier"/>
                <a:cs typeface="Courier"/>
              </a:rPr>
              <a:t>ucgggaacau</a:t>
            </a:r>
            <a:r>
              <a:rPr lang="en-US" sz="1600" dirty="0" smtClean="0">
                <a:latin typeface="Courier"/>
                <a:cs typeface="Courier"/>
              </a:rPr>
              <a:t> </a:t>
            </a:r>
            <a:r>
              <a:rPr lang="en-US" sz="1600" dirty="0" err="1" smtClean="0">
                <a:latin typeface="Courier"/>
                <a:cs typeface="Courier"/>
              </a:rPr>
              <a:t>ggcugacuua</a:t>
            </a:r>
            <a:r>
              <a:rPr lang="en-US" sz="1600" dirty="0" smtClean="0">
                <a:latin typeface="Courier"/>
                <a:cs typeface="Courier"/>
              </a:rPr>
              <a:t> </a:t>
            </a:r>
            <a:r>
              <a:rPr lang="en-US" sz="1600" dirty="0" err="1" smtClean="0">
                <a:latin typeface="Courier"/>
                <a:cs typeface="Courier"/>
              </a:rPr>
              <a:t>ucauggagcc</a:t>
            </a:r>
            <a:r>
              <a:rPr lang="en-US" sz="1600" dirty="0" smtClean="0">
                <a:latin typeface="Courier"/>
                <a:cs typeface="Courier"/>
              </a:rPr>
              <a:t> </a:t>
            </a:r>
            <a:r>
              <a:rPr lang="en-US" sz="1600" dirty="0" err="1" smtClean="0">
                <a:latin typeface="Courier"/>
                <a:cs typeface="Courier"/>
              </a:rPr>
              <a:t>auuaaauugg</a:t>
            </a:r>
            <a:r>
              <a:rPr lang="en-US" sz="1600" dirty="0" smtClean="0">
                <a:latin typeface="Courier"/>
                <a:cs typeface="Courier"/>
              </a:rPr>
              <a:t> </a:t>
            </a:r>
            <a:r>
              <a:rPr lang="en-US" sz="1600" dirty="0" err="1" smtClean="0">
                <a:latin typeface="Courier"/>
                <a:cs typeface="Courier"/>
              </a:rPr>
              <a:t>augacaaaga</a:t>
            </a:r>
            <a:r>
              <a:rPr lang="en-US" sz="1600" dirty="0" smtClean="0">
                <a:latin typeface="Courier"/>
                <a:cs typeface="Courier"/>
              </a:rPr>
              <a:t> </a:t>
            </a:r>
            <a:r>
              <a:rPr lang="en-US" sz="1600" dirty="0" err="1" smtClean="0">
                <a:latin typeface="Courier"/>
                <a:cs typeface="Courier"/>
              </a:rPr>
              <a:t>uccacaauuc</a:t>
            </a:r>
            <a:endParaRPr lang="en-US" sz="1600" dirty="0">
              <a:latin typeface="Courier"/>
              <a:cs typeface="Courier"/>
            </a:endParaRPr>
          </a:p>
          <a:p>
            <a:r>
              <a:rPr lang="en-US" sz="1600" dirty="0" smtClean="0">
                <a:solidFill>
                  <a:srgbClr val="7F7F7F"/>
                </a:solidFill>
                <a:latin typeface="Courier"/>
                <a:cs typeface="Courier"/>
              </a:rPr>
              <a:t>29161</a:t>
            </a:r>
            <a:r>
              <a:rPr lang="en-US" sz="1600" dirty="0" smtClean="0">
                <a:latin typeface="Courier"/>
                <a:cs typeface="Courier"/>
              </a:rPr>
              <a:t> </a:t>
            </a:r>
            <a:r>
              <a:rPr lang="en-US" sz="1600" dirty="0" err="1">
                <a:latin typeface="Courier"/>
                <a:cs typeface="Courier"/>
              </a:rPr>
              <a:t>aaagacaacg</a:t>
            </a:r>
            <a:r>
              <a:rPr lang="en-US" sz="1600" dirty="0">
                <a:latin typeface="Courier"/>
                <a:cs typeface="Courier"/>
              </a:rPr>
              <a:t> </a:t>
            </a:r>
            <a:r>
              <a:rPr lang="en-US" sz="1600" dirty="0" err="1" smtClean="0">
                <a:latin typeface="Courier"/>
                <a:cs typeface="Courier"/>
              </a:rPr>
              <a:t>ucauacugcu</a:t>
            </a:r>
            <a:r>
              <a:rPr lang="en-US" sz="1600" dirty="0" smtClean="0">
                <a:latin typeface="Courier"/>
                <a:cs typeface="Courier"/>
              </a:rPr>
              <a:t> </a:t>
            </a:r>
            <a:r>
              <a:rPr lang="en-US" sz="1600" dirty="0" err="1">
                <a:latin typeface="Courier"/>
                <a:cs typeface="Courier"/>
              </a:rPr>
              <a:t>gaacaagcac</a:t>
            </a:r>
            <a:r>
              <a:rPr lang="en-US" sz="1600" dirty="0">
                <a:latin typeface="Courier"/>
                <a:cs typeface="Courier"/>
              </a:rPr>
              <a:t> </a:t>
            </a:r>
            <a:r>
              <a:rPr lang="en-US" sz="1600" dirty="0" err="1" smtClean="0">
                <a:latin typeface="Courier"/>
                <a:cs typeface="Courier"/>
              </a:rPr>
              <a:t>auugacgcau</a:t>
            </a:r>
            <a:r>
              <a:rPr lang="en-US" sz="1600" dirty="0" smtClean="0">
                <a:latin typeface="Courier"/>
                <a:cs typeface="Courier"/>
              </a:rPr>
              <a:t> </a:t>
            </a:r>
            <a:r>
              <a:rPr lang="en-US" sz="1600" dirty="0" err="1" smtClean="0">
                <a:latin typeface="Courier"/>
                <a:cs typeface="Courier"/>
              </a:rPr>
              <a:t>acaaaacauu</a:t>
            </a:r>
            <a:r>
              <a:rPr lang="en-US" sz="1600" dirty="0" smtClean="0">
                <a:latin typeface="Courier"/>
                <a:cs typeface="Courier"/>
              </a:rPr>
              <a:t> </a:t>
            </a:r>
            <a:r>
              <a:rPr lang="en-US" sz="1600" dirty="0" err="1">
                <a:latin typeface="Courier"/>
                <a:cs typeface="Courier"/>
              </a:rPr>
              <a:t>cccaccaaca</a:t>
            </a:r>
            <a:endParaRPr lang="en-US" sz="1600" dirty="0">
              <a:latin typeface="Courier"/>
              <a:cs typeface="Courier"/>
            </a:endParaRPr>
          </a:p>
          <a:p>
            <a:r>
              <a:rPr lang="en-US" sz="1600" dirty="0" smtClean="0">
                <a:solidFill>
                  <a:srgbClr val="7F7F7F"/>
                </a:solidFill>
                <a:latin typeface="Courier"/>
                <a:cs typeface="Courier"/>
              </a:rPr>
              <a:t>29221</a:t>
            </a:r>
            <a:r>
              <a:rPr lang="en-US" sz="1600" dirty="0" smtClean="0">
                <a:latin typeface="Courier"/>
                <a:cs typeface="Courier"/>
              </a:rPr>
              <a:t> </a:t>
            </a:r>
            <a:r>
              <a:rPr lang="en-US" sz="1600" dirty="0" err="1" smtClean="0">
                <a:latin typeface="Courier"/>
                <a:cs typeface="Courier"/>
              </a:rPr>
              <a:t>gagccuaaaa</a:t>
            </a:r>
            <a:r>
              <a:rPr lang="en-US" sz="1600" dirty="0" smtClean="0">
                <a:latin typeface="Courier"/>
                <a:cs typeface="Courier"/>
              </a:rPr>
              <a:t> </a:t>
            </a:r>
            <a:r>
              <a:rPr lang="en-US" sz="1600" dirty="0" err="1">
                <a:latin typeface="Courier"/>
                <a:cs typeface="Courier"/>
              </a:rPr>
              <a:t>aggacaaaaa</a:t>
            </a:r>
            <a:r>
              <a:rPr lang="en-US" sz="1600" dirty="0">
                <a:latin typeface="Courier"/>
                <a:cs typeface="Courier"/>
              </a:rPr>
              <a:t> </a:t>
            </a:r>
            <a:r>
              <a:rPr lang="en-US" sz="1600" dirty="0" err="1" smtClean="0">
                <a:latin typeface="Courier"/>
                <a:cs typeface="Courier"/>
              </a:rPr>
              <a:t>gaaaaagacu</a:t>
            </a:r>
            <a:r>
              <a:rPr lang="en-US" sz="1600" dirty="0" smtClean="0">
                <a:latin typeface="Courier"/>
                <a:cs typeface="Courier"/>
              </a:rPr>
              <a:t> </a:t>
            </a:r>
            <a:r>
              <a:rPr lang="en-US" sz="1600" dirty="0" err="1" smtClean="0">
                <a:latin typeface="Courier"/>
                <a:cs typeface="Courier"/>
              </a:rPr>
              <a:t>gaugaagcuc</a:t>
            </a:r>
            <a:r>
              <a:rPr lang="en-US" sz="1600" dirty="0" smtClean="0">
                <a:latin typeface="Courier"/>
                <a:cs typeface="Courier"/>
              </a:rPr>
              <a:t> </a:t>
            </a:r>
            <a:r>
              <a:rPr lang="en-US" sz="1600" dirty="0" err="1" smtClean="0">
                <a:latin typeface="Courier"/>
                <a:cs typeface="Courier"/>
              </a:rPr>
              <a:t>agccuuugcc</a:t>
            </a:r>
            <a:r>
              <a:rPr lang="en-US" sz="1600" dirty="0" smtClean="0">
                <a:latin typeface="Courier"/>
                <a:cs typeface="Courier"/>
              </a:rPr>
              <a:t> </a:t>
            </a:r>
            <a:r>
              <a:rPr lang="en-US" sz="1600" dirty="0" err="1">
                <a:latin typeface="Courier"/>
                <a:cs typeface="Courier"/>
              </a:rPr>
              <a:t>gcagagacaa</a:t>
            </a:r>
            <a:endParaRPr lang="en-US" sz="1600" dirty="0">
              <a:latin typeface="Courier"/>
              <a:cs typeface="Courier"/>
            </a:endParaRPr>
          </a:p>
          <a:p>
            <a:r>
              <a:rPr lang="en-US" sz="1600" dirty="0" smtClean="0">
                <a:solidFill>
                  <a:srgbClr val="7F7F7F"/>
                </a:solidFill>
                <a:latin typeface="Courier"/>
                <a:cs typeface="Courier"/>
              </a:rPr>
              <a:t>29281</a:t>
            </a:r>
            <a:r>
              <a:rPr lang="en-US" sz="1600" dirty="0" smtClean="0">
                <a:latin typeface="Courier"/>
                <a:cs typeface="Courier"/>
              </a:rPr>
              <a:t> </a:t>
            </a:r>
            <a:r>
              <a:rPr lang="en-US" sz="1600" dirty="0" err="1">
                <a:latin typeface="Courier"/>
                <a:cs typeface="Courier"/>
              </a:rPr>
              <a:t>aagaagcagc</a:t>
            </a:r>
            <a:r>
              <a:rPr lang="en-US" sz="1600" dirty="0">
                <a:latin typeface="Courier"/>
                <a:cs typeface="Courier"/>
              </a:rPr>
              <a:t> </a:t>
            </a:r>
            <a:r>
              <a:rPr lang="en-US" sz="1600" dirty="0" err="1" smtClean="0">
                <a:latin typeface="Courier"/>
                <a:cs typeface="Courier"/>
              </a:rPr>
              <a:t>ccacugugac</a:t>
            </a:r>
            <a:r>
              <a:rPr lang="en-US" sz="1600" dirty="0" smtClean="0">
                <a:latin typeface="Courier"/>
                <a:cs typeface="Courier"/>
              </a:rPr>
              <a:t> </a:t>
            </a:r>
            <a:r>
              <a:rPr lang="en-US" sz="1600" dirty="0" err="1" smtClean="0">
                <a:latin typeface="Courier"/>
                <a:cs typeface="Courier"/>
              </a:rPr>
              <a:t>ucuucuuccu</a:t>
            </a:r>
            <a:r>
              <a:rPr lang="en-US" sz="1600" dirty="0" smtClean="0">
                <a:latin typeface="Courier"/>
                <a:cs typeface="Courier"/>
              </a:rPr>
              <a:t> </a:t>
            </a:r>
            <a:r>
              <a:rPr lang="en-US" sz="1600" dirty="0" err="1" smtClean="0">
                <a:latin typeface="Courier"/>
                <a:cs typeface="Courier"/>
              </a:rPr>
              <a:t>gcggcugaca</a:t>
            </a:r>
            <a:r>
              <a:rPr lang="en-US" sz="1600" dirty="0" smtClean="0">
                <a:latin typeface="Courier"/>
                <a:cs typeface="Courier"/>
              </a:rPr>
              <a:t> </a:t>
            </a:r>
            <a:r>
              <a:rPr lang="en-US" sz="1600" dirty="0" err="1" smtClean="0">
                <a:latin typeface="Courier"/>
                <a:cs typeface="Courier"/>
              </a:rPr>
              <a:t>uggaugauuu</a:t>
            </a:r>
            <a:r>
              <a:rPr lang="en-US" sz="1600" dirty="0" smtClean="0">
                <a:latin typeface="Courier"/>
                <a:cs typeface="Courier"/>
              </a:rPr>
              <a:t> </a:t>
            </a:r>
            <a:r>
              <a:rPr lang="en-US" sz="1600" dirty="0" err="1" smtClean="0">
                <a:latin typeface="Courier"/>
                <a:cs typeface="Courier"/>
              </a:rPr>
              <a:t>cuccagacaa</a:t>
            </a:r>
            <a:endParaRPr lang="en-US" sz="1600" dirty="0">
              <a:latin typeface="Courier"/>
              <a:cs typeface="Courier"/>
            </a:endParaRPr>
          </a:p>
          <a:p>
            <a:r>
              <a:rPr lang="en-US" sz="1600" dirty="0" smtClean="0">
                <a:solidFill>
                  <a:srgbClr val="7F7F7F"/>
                </a:solidFill>
                <a:latin typeface="Courier"/>
                <a:cs typeface="Courier"/>
              </a:rPr>
              <a:t>29341 </a:t>
            </a:r>
            <a:r>
              <a:rPr lang="en-US" sz="1600" dirty="0" err="1" smtClean="0">
                <a:latin typeface="Courier"/>
                <a:cs typeface="Courier"/>
              </a:rPr>
              <a:t>cuucaaaauu</a:t>
            </a:r>
            <a:r>
              <a:rPr lang="en-US" sz="1600" dirty="0" smtClean="0">
                <a:latin typeface="Courier"/>
                <a:cs typeface="Courier"/>
              </a:rPr>
              <a:t> </a:t>
            </a:r>
            <a:r>
              <a:rPr lang="en-US" sz="1600" dirty="0" err="1" smtClean="0">
                <a:latin typeface="Courier"/>
                <a:cs typeface="Courier"/>
              </a:rPr>
              <a:t>ccaugagugg</a:t>
            </a:r>
            <a:r>
              <a:rPr lang="en-US" sz="1600" dirty="0" smtClean="0">
                <a:latin typeface="Courier"/>
                <a:cs typeface="Courier"/>
              </a:rPr>
              <a:t> </a:t>
            </a:r>
            <a:r>
              <a:rPr lang="en-US" sz="1600" dirty="0" err="1" smtClean="0">
                <a:latin typeface="Courier"/>
                <a:cs typeface="Courier"/>
              </a:rPr>
              <a:t>agcuucugcu</a:t>
            </a:r>
            <a:r>
              <a:rPr lang="en-US" sz="1600" dirty="0" smtClean="0">
                <a:latin typeface="Courier"/>
                <a:cs typeface="Courier"/>
              </a:rPr>
              <a:t> </a:t>
            </a:r>
            <a:r>
              <a:rPr lang="en-US" sz="1600" dirty="0" err="1" smtClean="0">
                <a:latin typeface="Courier"/>
                <a:cs typeface="Courier"/>
              </a:rPr>
              <a:t>gauucaacuc</a:t>
            </a:r>
            <a:r>
              <a:rPr lang="en-US" sz="1600" dirty="0" smtClean="0">
                <a:latin typeface="Courier"/>
                <a:cs typeface="Courier"/>
              </a:rPr>
              <a:t> </a:t>
            </a:r>
            <a:r>
              <a:rPr lang="en-US" sz="1600" dirty="0" err="1" smtClean="0">
                <a:latin typeface="Courier"/>
                <a:cs typeface="Courier"/>
              </a:rPr>
              <a:t>aggcauaaac</a:t>
            </a:r>
            <a:r>
              <a:rPr lang="en-US" sz="1600" dirty="0" smtClean="0">
                <a:latin typeface="Courier"/>
                <a:cs typeface="Courier"/>
              </a:rPr>
              <a:t> </a:t>
            </a:r>
            <a:r>
              <a:rPr lang="en-US" sz="1600" dirty="0" err="1" smtClean="0">
                <a:latin typeface="Courier"/>
                <a:cs typeface="Courier"/>
              </a:rPr>
              <a:t>acucaugaug</a:t>
            </a:r>
            <a:endParaRPr lang="en-US" sz="1600" dirty="0">
              <a:latin typeface="Courier"/>
              <a:cs typeface="Courier"/>
            </a:endParaRPr>
          </a:p>
          <a:p>
            <a:r>
              <a:rPr lang="en-US" sz="1600" dirty="0" smtClean="0">
                <a:solidFill>
                  <a:srgbClr val="7F7F7F"/>
                </a:solidFill>
                <a:latin typeface="Courier"/>
                <a:cs typeface="Courier"/>
              </a:rPr>
              <a:t>29401</a:t>
            </a:r>
            <a:r>
              <a:rPr lang="en-US" sz="1600" dirty="0" smtClean="0">
                <a:latin typeface="Courier"/>
                <a:cs typeface="Courier"/>
              </a:rPr>
              <a:t> </a:t>
            </a:r>
            <a:r>
              <a:rPr lang="en-US" sz="1600" dirty="0" err="1">
                <a:latin typeface="Courier"/>
                <a:cs typeface="Courier"/>
              </a:rPr>
              <a:t>accacacaag</a:t>
            </a:r>
            <a:r>
              <a:rPr lang="en-US" sz="1600" dirty="0">
                <a:latin typeface="Courier"/>
                <a:cs typeface="Courier"/>
              </a:rPr>
              <a:t> </a:t>
            </a:r>
            <a:r>
              <a:rPr lang="en-US" sz="1600" dirty="0" err="1" smtClean="0">
                <a:latin typeface="Courier"/>
                <a:cs typeface="Courier"/>
              </a:rPr>
              <a:t>gcagaugggc</a:t>
            </a:r>
            <a:r>
              <a:rPr lang="en-US" sz="1600" dirty="0" smtClean="0">
                <a:latin typeface="Courier"/>
                <a:cs typeface="Courier"/>
              </a:rPr>
              <a:t> </a:t>
            </a:r>
            <a:r>
              <a:rPr lang="en-US" sz="1600" dirty="0" err="1" smtClean="0">
                <a:latin typeface="Courier"/>
                <a:cs typeface="Courier"/>
              </a:rPr>
              <a:t>uauguaaacg</a:t>
            </a:r>
            <a:r>
              <a:rPr lang="en-US" sz="1600" dirty="0" smtClean="0">
                <a:latin typeface="Courier"/>
                <a:cs typeface="Courier"/>
              </a:rPr>
              <a:t> </a:t>
            </a:r>
            <a:r>
              <a:rPr lang="en-US" sz="1600" dirty="0" err="1" smtClean="0">
                <a:latin typeface="Courier"/>
                <a:cs typeface="Courier"/>
              </a:rPr>
              <a:t>uuuucgcaau</a:t>
            </a:r>
            <a:r>
              <a:rPr lang="en-US" sz="1600" dirty="0" smtClean="0">
                <a:latin typeface="Courier"/>
                <a:cs typeface="Courier"/>
              </a:rPr>
              <a:t> </a:t>
            </a:r>
            <a:r>
              <a:rPr lang="en-US" sz="1600" dirty="0" err="1" smtClean="0">
                <a:latin typeface="Courier"/>
                <a:cs typeface="Courier"/>
              </a:rPr>
              <a:t>uccguuuacg</a:t>
            </a:r>
            <a:r>
              <a:rPr lang="en-US" sz="1600" dirty="0" smtClean="0">
                <a:latin typeface="Courier"/>
                <a:cs typeface="Courier"/>
              </a:rPr>
              <a:t> </a:t>
            </a:r>
            <a:r>
              <a:rPr lang="en-US" sz="1600" dirty="0" err="1" smtClean="0">
                <a:latin typeface="Courier"/>
                <a:cs typeface="Courier"/>
              </a:rPr>
              <a:t>auacauaguc</a:t>
            </a:r>
            <a:endParaRPr lang="en-US" sz="1600" dirty="0">
              <a:latin typeface="Courier"/>
              <a:cs typeface="Courier"/>
            </a:endParaRPr>
          </a:p>
          <a:p>
            <a:r>
              <a:rPr lang="en-US" sz="1600" dirty="0" smtClean="0">
                <a:solidFill>
                  <a:srgbClr val="7F7F7F"/>
                </a:solidFill>
                <a:latin typeface="Courier"/>
                <a:cs typeface="Courier"/>
              </a:rPr>
              <a:t>29461</a:t>
            </a:r>
            <a:r>
              <a:rPr lang="en-US" sz="1600" dirty="0" smtClean="0">
                <a:latin typeface="Courier"/>
                <a:cs typeface="Courier"/>
              </a:rPr>
              <a:t> </a:t>
            </a:r>
            <a:r>
              <a:rPr lang="en-US" sz="1600" dirty="0" err="1" smtClean="0">
                <a:latin typeface="Courier"/>
                <a:cs typeface="Courier"/>
              </a:rPr>
              <a:t>uacucuugug</a:t>
            </a:r>
            <a:r>
              <a:rPr lang="en-US" sz="1600" dirty="0" smtClean="0">
                <a:latin typeface="Courier"/>
                <a:cs typeface="Courier"/>
              </a:rPr>
              <a:t> </a:t>
            </a:r>
            <a:r>
              <a:rPr lang="en-US" sz="1600" dirty="0" err="1" smtClean="0">
                <a:latin typeface="Courier"/>
                <a:cs typeface="Courier"/>
              </a:rPr>
              <a:t>cagaaugaau</a:t>
            </a:r>
            <a:r>
              <a:rPr lang="en-US" sz="1600" dirty="0" smtClean="0">
                <a:latin typeface="Courier"/>
                <a:cs typeface="Courier"/>
              </a:rPr>
              <a:t> </a:t>
            </a:r>
            <a:r>
              <a:rPr lang="en-US" sz="1600" dirty="0" err="1" smtClean="0">
                <a:latin typeface="Courier"/>
                <a:cs typeface="Courier"/>
              </a:rPr>
              <a:t>ucucguaacu</a:t>
            </a:r>
            <a:r>
              <a:rPr lang="en-US" sz="1600" dirty="0" smtClean="0">
                <a:latin typeface="Courier"/>
                <a:cs typeface="Courier"/>
              </a:rPr>
              <a:t> </a:t>
            </a:r>
            <a:r>
              <a:rPr lang="en-US" sz="1600" dirty="0" err="1">
                <a:latin typeface="Courier"/>
                <a:cs typeface="Courier"/>
              </a:rPr>
              <a:t>aaacagcaca</a:t>
            </a:r>
            <a:r>
              <a:rPr lang="en-US" sz="1600" dirty="0">
                <a:latin typeface="Courier"/>
                <a:cs typeface="Courier"/>
              </a:rPr>
              <a:t> </a:t>
            </a:r>
            <a:r>
              <a:rPr lang="en-US" sz="1600" dirty="0" err="1" smtClean="0">
                <a:latin typeface="Courier"/>
                <a:cs typeface="Courier"/>
              </a:rPr>
              <a:t>aguagguuua</a:t>
            </a:r>
            <a:r>
              <a:rPr lang="en-US" sz="1600" dirty="0" smtClean="0">
                <a:latin typeface="Courier"/>
                <a:cs typeface="Courier"/>
              </a:rPr>
              <a:t> </a:t>
            </a:r>
            <a:r>
              <a:rPr lang="en-US" sz="1600" dirty="0" err="1" smtClean="0">
                <a:latin typeface="Courier"/>
                <a:cs typeface="Courier"/>
              </a:rPr>
              <a:t>guuaacuuua</a:t>
            </a:r>
            <a:endParaRPr lang="en-US" sz="1600" dirty="0">
              <a:latin typeface="Courier"/>
              <a:cs typeface="Courier"/>
            </a:endParaRPr>
          </a:p>
          <a:p>
            <a:r>
              <a:rPr lang="en-US" sz="1600" dirty="0" smtClean="0">
                <a:solidFill>
                  <a:srgbClr val="7F7F7F"/>
                </a:solidFill>
                <a:latin typeface="Courier"/>
                <a:cs typeface="Courier"/>
              </a:rPr>
              <a:t>29521</a:t>
            </a:r>
            <a:r>
              <a:rPr lang="en-US" sz="1600" dirty="0" smtClean="0">
                <a:latin typeface="Courier"/>
                <a:cs typeface="Courier"/>
              </a:rPr>
              <a:t> </a:t>
            </a:r>
            <a:r>
              <a:rPr lang="en-US" sz="1600" dirty="0" err="1" smtClean="0">
                <a:latin typeface="Courier"/>
                <a:cs typeface="Courier"/>
              </a:rPr>
              <a:t>aucucacaua</a:t>
            </a:r>
            <a:r>
              <a:rPr lang="en-US" sz="1600" dirty="0" smtClean="0">
                <a:latin typeface="Courier"/>
                <a:cs typeface="Courier"/>
              </a:rPr>
              <a:t> </a:t>
            </a:r>
            <a:r>
              <a:rPr lang="en-US" sz="1600" dirty="0" err="1" smtClean="0">
                <a:latin typeface="Courier"/>
                <a:cs typeface="Courier"/>
              </a:rPr>
              <a:t>gcaaucuuua</a:t>
            </a:r>
            <a:r>
              <a:rPr lang="en-US" sz="1600" dirty="0" smtClean="0">
                <a:latin typeface="Courier"/>
                <a:cs typeface="Courier"/>
              </a:rPr>
              <a:t> </a:t>
            </a:r>
            <a:r>
              <a:rPr lang="en-US" sz="1600" dirty="0" err="1" smtClean="0">
                <a:latin typeface="Courier"/>
                <a:cs typeface="Courier"/>
              </a:rPr>
              <a:t>aucaaugugu</a:t>
            </a:r>
            <a:r>
              <a:rPr lang="en-US" sz="1600" dirty="0" smtClean="0">
                <a:latin typeface="Courier"/>
                <a:cs typeface="Courier"/>
              </a:rPr>
              <a:t> </a:t>
            </a:r>
            <a:r>
              <a:rPr lang="en-US" sz="1600" dirty="0" err="1" smtClean="0">
                <a:latin typeface="Courier"/>
                <a:cs typeface="Courier"/>
              </a:rPr>
              <a:t>aacauuaggg</a:t>
            </a:r>
            <a:r>
              <a:rPr lang="en-US" sz="1600" dirty="0" smtClean="0">
                <a:latin typeface="Courier"/>
                <a:cs typeface="Courier"/>
              </a:rPr>
              <a:t> </a:t>
            </a:r>
            <a:r>
              <a:rPr lang="en-US" sz="1600" dirty="0" err="1" smtClean="0">
                <a:latin typeface="Courier"/>
                <a:cs typeface="Courier"/>
              </a:rPr>
              <a:t>aggacuugaa</a:t>
            </a:r>
            <a:r>
              <a:rPr lang="en-US" sz="1600" dirty="0" smtClean="0">
                <a:latin typeface="Courier"/>
                <a:cs typeface="Courier"/>
              </a:rPr>
              <a:t> </a:t>
            </a:r>
            <a:r>
              <a:rPr lang="en-US" sz="1600" dirty="0" err="1">
                <a:latin typeface="Courier"/>
                <a:cs typeface="Courier"/>
              </a:rPr>
              <a:t>agagccacca</a:t>
            </a:r>
            <a:endParaRPr lang="en-US" sz="1600" dirty="0">
              <a:latin typeface="Courier"/>
              <a:cs typeface="Courier"/>
            </a:endParaRPr>
          </a:p>
          <a:p>
            <a:r>
              <a:rPr lang="en-US" sz="1600" dirty="0" smtClean="0">
                <a:solidFill>
                  <a:srgbClr val="7F7F7F"/>
                </a:solidFill>
                <a:latin typeface="Courier"/>
                <a:cs typeface="Courier"/>
              </a:rPr>
              <a:t>29581</a:t>
            </a:r>
            <a:r>
              <a:rPr lang="en-US" sz="1600" dirty="0" smtClean="0">
                <a:latin typeface="Courier"/>
                <a:cs typeface="Courier"/>
              </a:rPr>
              <a:t> </a:t>
            </a:r>
            <a:r>
              <a:rPr lang="en-US" sz="1600" dirty="0" err="1" smtClean="0">
                <a:latin typeface="Courier"/>
                <a:cs typeface="Courier"/>
              </a:rPr>
              <a:t>cauuuucauc</a:t>
            </a:r>
            <a:r>
              <a:rPr lang="en-US" sz="1600" dirty="0" smtClean="0">
                <a:latin typeface="Courier"/>
                <a:cs typeface="Courier"/>
              </a:rPr>
              <a:t> </a:t>
            </a:r>
            <a:r>
              <a:rPr lang="en-US" sz="1600" dirty="0" err="1">
                <a:latin typeface="Courier"/>
                <a:cs typeface="Courier"/>
              </a:rPr>
              <a:t>gaggccacgc</a:t>
            </a:r>
            <a:r>
              <a:rPr lang="en-US" sz="1600" dirty="0">
                <a:latin typeface="Courier"/>
                <a:cs typeface="Courier"/>
              </a:rPr>
              <a:t> </a:t>
            </a:r>
            <a:r>
              <a:rPr lang="en-US" sz="1600" dirty="0" err="1" smtClean="0">
                <a:latin typeface="Courier"/>
                <a:cs typeface="Courier"/>
              </a:rPr>
              <a:t>ggaguacgau</a:t>
            </a:r>
            <a:r>
              <a:rPr lang="en-US" sz="1600" dirty="0" smtClean="0">
                <a:latin typeface="Courier"/>
                <a:cs typeface="Courier"/>
              </a:rPr>
              <a:t> </a:t>
            </a:r>
            <a:r>
              <a:rPr lang="en-US" sz="1600" dirty="0" err="1" smtClean="0">
                <a:latin typeface="Courier"/>
                <a:cs typeface="Courier"/>
              </a:rPr>
              <a:t>cgaggguaca</a:t>
            </a:r>
            <a:r>
              <a:rPr lang="en-US" sz="1600" dirty="0" smtClean="0">
                <a:latin typeface="Courier"/>
                <a:cs typeface="Courier"/>
              </a:rPr>
              <a:t> </a:t>
            </a:r>
            <a:r>
              <a:rPr lang="en-US" sz="1600" dirty="0" err="1" smtClean="0">
                <a:latin typeface="Courier"/>
                <a:cs typeface="Courier"/>
              </a:rPr>
              <a:t>gugaauaaug</a:t>
            </a:r>
            <a:r>
              <a:rPr lang="en-US" sz="1600" dirty="0" smtClean="0">
                <a:latin typeface="Courier"/>
                <a:cs typeface="Courier"/>
              </a:rPr>
              <a:t> </a:t>
            </a:r>
            <a:r>
              <a:rPr lang="en-US" sz="1600" dirty="0" err="1" smtClean="0">
                <a:latin typeface="Courier"/>
                <a:cs typeface="Courier"/>
              </a:rPr>
              <a:t>cuagggagag</a:t>
            </a:r>
            <a:endParaRPr lang="en-US" sz="1600" dirty="0">
              <a:latin typeface="Courier"/>
              <a:cs typeface="Courier"/>
            </a:endParaRPr>
          </a:p>
          <a:p>
            <a:r>
              <a:rPr lang="en-US" sz="1600" dirty="0" smtClean="0">
                <a:solidFill>
                  <a:srgbClr val="7F7F7F"/>
                </a:solidFill>
                <a:latin typeface="Courier"/>
                <a:cs typeface="Courier"/>
              </a:rPr>
              <a:t>29641</a:t>
            </a:r>
            <a:r>
              <a:rPr lang="en-US" sz="1600" dirty="0" smtClean="0">
                <a:latin typeface="Courier"/>
                <a:cs typeface="Courier"/>
              </a:rPr>
              <a:t> </a:t>
            </a:r>
            <a:r>
              <a:rPr lang="en-US" sz="1600" dirty="0" err="1" smtClean="0">
                <a:latin typeface="Courier"/>
                <a:cs typeface="Courier"/>
              </a:rPr>
              <a:t>cugccuauau</a:t>
            </a:r>
            <a:r>
              <a:rPr lang="en-US" sz="1600" dirty="0" smtClean="0">
                <a:latin typeface="Courier"/>
                <a:cs typeface="Courier"/>
              </a:rPr>
              <a:t> </a:t>
            </a:r>
            <a:r>
              <a:rPr lang="en-US" sz="1600" dirty="0" err="1">
                <a:latin typeface="Courier"/>
                <a:cs typeface="Courier"/>
              </a:rPr>
              <a:t>ggaagagccc</a:t>
            </a:r>
            <a:r>
              <a:rPr lang="en-US" sz="1600" dirty="0">
                <a:latin typeface="Courier"/>
                <a:cs typeface="Courier"/>
              </a:rPr>
              <a:t> </a:t>
            </a:r>
            <a:r>
              <a:rPr lang="en-US" sz="1600" dirty="0" err="1" smtClean="0">
                <a:latin typeface="Courier"/>
                <a:cs typeface="Courier"/>
              </a:rPr>
              <a:t>uaauguguaa</a:t>
            </a:r>
            <a:r>
              <a:rPr lang="en-US" sz="1600" dirty="0" smtClean="0">
                <a:latin typeface="Courier"/>
                <a:cs typeface="Courier"/>
              </a:rPr>
              <a:t> </a:t>
            </a:r>
            <a:r>
              <a:rPr lang="en-US" sz="1600" dirty="0" err="1" smtClean="0">
                <a:latin typeface="Courier"/>
                <a:cs typeface="Courier"/>
              </a:rPr>
              <a:t>aauuaauuuu</a:t>
            </a:r>
            <a:r>
              <a:rPr lang="en-US" sz="1600" dirty="0" smtClean="0">
                <a:latin typeface="Courier"/>
                <a:cs typeface="Courier"/>
              </a:rPr>
              <a:t> </a:t>
            </a:r>
            <a:r>
              <a:rPr lang="en-US" sz="1600" dirty="0" err="1" smtClean="0">
                <a:latin typeface="Courier"/>
                <a:cs typeface="Courier"/>
              </a:rPr>
              <a:t>aguagugcua</a:t>
            </a:r>
            <a:r>
              <a:rPr lang="en-US" sz="1600" dirty="0" smtClean="0">
                <a:latin typeface="Courier"/>
                <a:cs typeface="Courier"/>
              </a:rPr>
              <a:t> </a:t>
            </a:r>
            <a:r>
              <a:rPr lang="en-US" sz="1600" dirty="0" err="1" smtClean="0">
                <a:latin typeface="Courier"/>
                <a:cs typeface="Courier"/>
              </a:rPr>
              <a:t>uccccaugug</a:t>
            </a:r>
            <a:endParaRPr lang="en-US" sz="1600" dirty="0">
              <a:latin typeface="Courier"/>
              <a:cs typeface="Courier"/>
            </a:endParaRPr>
          </a:p>
          <a:p>
            <a:r>
              <a:rPr lang="en-US" sz="1600" dirty="0" smtClean="0">
                <a:solidFill>
                  <a:srgbClr val="7F7F7F"/>
                </a:solidFill>
                <a:latin typeface="Courier"/>
                <a:cs typeface="Courier"/>
              </a:rPr>
              <a:t>29701</a:t>
            </a:r>
            <a:r>
              <a:rPr lang="en-US" sz="1600" dirty="0" smtClean="0">
                <a:latin typeface="Courier"/>
                <a:cs typeface="Courier"/>
              </a:rPr>
              <a:t> </a:t>
            </a:r>
            <a:r>
              <a:rPr lang="en-US" sz="1600" dirty="0" err="1" smtClean="0">
                <a:latin typeface="Courier"/>
                <a:cs typeface="Courier"/>
              </a:rPr>
              <a:t>auuuuaauag</a:t>
            </a:r>
            <a:r>
              <a:rPr lang="en-US" sz="1600" dirty="0" smtClean="0">
                <a:latin typeface="Courier"/>
                <a:cs typeface="Courier"/>
              </a:rPr>
              <a:t> </a:t>
            </a:r>
            <a:r>
              <a:rPr lang="en-US" sz="1600" dirty="0" err="1" smtClean="0">
                <a:latin typeface="Courier"/>
                <a:cs typeface="Courier"/>
              </a:rPr>
              <a:t>cuucuuagga</a:t>
            </a:r>
            <a:r>
              <a:rPr lang="en-US" sz="1600" dirty="0" smtClean="0">
                <a:latin typeface="Courier"/>
                <a:cs typeface="Courier"/>
              </a:rPr>
              <a:t> </a:t>
            </a:r>
            <a:r>
              <a:rPr lang="en-US" sz="1600" dirty="0" err="1" smtClean="0">
                <a:latin typeface="Courier"/>
                <a:cs typeface="Courier"/>
              </a:rPr>
              <a:t>gaaugacaaa</a:t>
            </a:r>
            <a:r>
              <a:rPr lang="en-US" sz="1600" dirty="0" smtClean="0">
                <a:latin typeface="Courier"/>
                <a:cs typeface="Courier"/>
              </a:rPr>
              <a:t> </a:t>
            </a:r>
            <a:r>
              <a:rPr lang="en-US" sz="1600" dirty="0" err="1">
                <a:latin typeface="Courier"/>
                <a:cs typeface="Courier"/>
              </a:rPr>
              <a:t>aaaaaaaaaa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a:t>
            </a:r>
          </a:p>
        </p:txBody>
      </p:sp>
    </p:spTree>
    <p:extLst>
      <p:ext uri="{BB962C8B-B14F-4D97-AF65-F5344CB8AC3E}">
        <p14:creationId xmlns:p14="http://schemas.microsoft.com/office/powerpoint/2010/main" val="368613507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72520612"/>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j</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k</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l</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11</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21</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chemeClr val="tx1">
                              <a:lumMod val="85000"/>
                              <a:lumOff val="15000"/>
                            </a:schemeClr>
                          </a:solidFill>
                          <a:latin typeface="Optima"/>
                          <a:cs typeface="Optima"/>
                        </a:rPr>
                        <a:t>j</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chemeClr val="tx1">
                              <a:lumMod val="85000"/>
                              <a:lumOff val="15000"/>
                            </a:schemeClr>
                          </a:solidFill>
                          <a:latin typeface="Optima"/>
                          <a:cs typeface="Optima"/>
                        </a:rPr>
                        <a:t>k</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chemeClr val="tx1">
                              <a:lumMod val="85000"/>
                              <a:lumOff val="15000"/>
                            </a:schemeClr>
                          </a:solidFill>
                          <a:latin typeface="Optima"/>
                          <a:cs typeface="Optima"/>
                        </a:rPr>
                        <a:t>l</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22</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Rectangle 2"/>
          <p:cNvSpPr/>
          <p:nvPr/>
        </p:nvSpPr>
        <p:spPr>
          <a:xfrm>
            <a:off x="-43164" y="3112867"/>
            <a:ext cx="1045580" cy="584776"/>
          </a:xfrm>
          <a:prstGeom prst="rect">
            <a:avLst/>
          </a:prstGeom>
        </p:spPr>
        <p:txBody>
          <a:bodyPr wrap="none">
            <a:spAutoFit/>
          </a:bodyPr>
          <a:lstStyle/>
          <a:p>
            <a:pPr algn="ct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bald</a:t>
            </a:r>
            <a:endParaRPr lang="en-US" sz="3200"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AdditivePhylogeny</a:t>
            </a:r>
            <a:r>
              <a:rPr lang="en-US" b="1" dirty="0" smtClean="0">
                <a:latin typeface="Optima"/>
                <a:cs typeface="Optima"/>
              </a:rPr>
              <a:t> In Action</a:t>
            </a:r>
            <a:endParaRPr lang="en-US" b="1" dirty="0">
              <a:latin typeface="Optima"/>
              <a:cs typeface="Optima"/>
            </a:endParaRPr>
          </a:p>
        </p:txBody>
      </p:sp>
      <p:sp>
        <p:nvSpPr>
          <p:cNvPr id="27" name="Rectangle 26"/>
          <p:cNvSpPr/>
          <p:nvPr/>
        </p:nvSpPr>
        <p:spPr>
          <a:xfrm>
            <a:off x="491220" y="5634460"/>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latin typeface="Optima"/>
                <a:cs typeface="Optima"/>
              </a:rPr>
              <a:t>6. Identify the point in </a:t>
            </a:r>
            <a:r>
              <a:rPr lang="en-US" sz="2800" i="1" dirty="0">
                <a:latin typeface="Optima"/>
                <a:cs typeface="Optima"/>
              </a:rPr>
              <a:t>Tree</a:t>
            </a:r>
            <a:r>
              <a:rPr lang="en-US" sz="2800" dirty="0">
                <a:latin typeface="Optima"/>
                <a:cs typeface="Optima"/>
              </a:rPr>
              <a:t>(</a:t>
            </a:r>
            <a:r>
              <a:rPr lang="en-US" sz="2800" i="1" dirty="0" err="1" smtClean="0">
                <a:latin typeface="Optima"/>
                <a:cs typeface="Optima"/>
              </a:rPr>
              <a:t>D</a:t>
            </a:r>
            <a:r>
              <a:rPr lang="en-US" sz="2800" baseline="30000" dirty="0" err="1" smtClean="0">
                <a:latin typeface="Optima"/>
                <a:cs typeface="Optima"/>
              </a:rPr>
              <a:t>trim</a:t>
            </a:r>
            <a:r>
              <a:rPr lang="en-US" sz="2800" dirty="0" smtClean="0">
                <a:latin typeface="Optima"/>
                <a:cs typeface="Optima"/>
              </a:rPr>
              <a:t>) where leaf </a:t>
            </a:r>
            <a:r>
              <a:rPr lang="en-US" sz="2800" i="1" dirty="0" smtClean="0">
                <a:latin typeface="Optima"/>
                <a:cs typeface="Optima"/>
              </a:rPr>
              <a:t>j</a:t>
            </a:r>
            <a:r>
              <a:rPr lang="en-US" sz="2800" dirty="0" smtClean="0">
                <a:latin typeface="Optima"/>
                <a:cs typeface="Optima"/>
              </a:rPr>
              <a:t> should be attached.</a:t>
            </a:r>
            <a:endParaRPr lang="en-US" sz="2800" dirty="0">
              <a:latin typeface="Optima"/>
              <a:cs typeface="Optima"/>
            </a:endParaRPr>
          </a:p>
        </p:txBody>
      </p:sp>
      <p:grpSp>
        <p:nvGrpSpPr>
          <p:cNvPr id="50" name="Group 49"/>
          <p:cNvGrpSpPr/>
          <p:nvPr/>
        </p:nvGrpSpPr>
        <p:grpSpPr>
          <a:xfrm>
            <a:off x="4627610" y="2519006"/>
            <a:ext cx="4313109" cy="1770187"/>
            <a:chOff x="2367720" y="2233200"/>
            <a:chExt cx="4313109" cy="1770188"/>
          </a:xfrm>
        </p:grpSpPr>
        <p:cxnSp>
          <p:nvCxnSpPr>
            <p:cNvPr id="51" name="Straight Arrow Connector 50"/>
            <p:cNvCxnSpPr>
              <a:cxnSpLocks noChangeAspect="1"/>
            </p:cNvCxnSpPr>
            <p:nvPr/>
          </p:nvCxnSpPr>
          <p:spPr>
            <a:xfrm flipH="1">
              <a:off x="2723325" y="3228920"/>
              <a:ext cx="1074480" cy="523971"/>
            </a:xfrm>
            <a:prstGeom prst="straightConnector1">
              <a:avLst/>
            </a:prstGeom>
            <a:ln w="12700" cmpd="sng">
              <a:solidFill>
                <a:schemeClr val="tx1">
                  <a:lumMod val="75000"/>
                  <a:lumOff val="2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2" name="Oval 51"/>
            <p:cNvSpPr>
              <a:spLocks noChangeAspect="1"/>
            </p:cNvSpPr>
            <p:nvPr/>
          </p:nvSpPr>
          <p:spPr>
            <a:xfrm>
              <a:off x="2397027" y="3645297"/>
              <a:ext cx="320042" cy="320040"/>
            </a:xfrm>
            <a:prstGeom prst="ellipse">
              <a:avLst/>
            </a:prstGeom>
            <a:noFill/>
            <a:ln w="12700" cmpd="sng">
              <a:solidFill>
                <a:schemeClr val="tx1">
                  <a:lumMod val="85000"/>
                  <a:lumOff val="1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cxnSp>
          <p:nvCxnSpPr>
            <p:cNvPr id="53" name="Straight Arrow Connector 52"/>
            <p:cNvCxnSpPr>
              <a:stCxn id="57" idx="6"/>
            </p:cNvCxnSpPr>
            <p:nvPr/>
          </p:nvCxnSpPr>
          <p:spPr>
            <a:xfrm flipV="1">
              <a:off x="4125379" y="3159825"/>
              <a:ext cx="1010443" cy="221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127450" y="31517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5135822" y="246820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cxnSpLocks noChangeAspect="1"/>
            </p:cNvCxnSpPr>
            <p:nvPr/>
          </p:nvCxnSpPr>
          <p:spPr>
            <a:xfrm flipH="1" flipV="1">
              <a:off x="2553922" y="2476283"/>
              <a:ext cx="1259515" cy="633959"/>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7" name="Oval 56"/>
            <p:cNvSpPr>
              <a:spLocks noChangeAspect="1"/>
            </p:cNvSpPr>
            <p:nvPr/>
          </p:nvSpPr>
          <p:spPr>
            <a:xfrm>
              <a:off x="3805337" y="3002014"/>
              <a:ext cx="320042" cy="320040"/>
            </a:xfrm>
            <a:prstGeom prst="ellipse">
              <a:avLst/>
            </a:prstGeom>
            <a:noFill/>
            <a:ln w="12700" cmpd="sng">
              <a:solidFill>
                <a:srgbClr val="40404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8" name="Oval 57"/>
            <p:cNvSpPr>
              <a:spLocks noChangeAspect="1"/>
            </p:cNvSpPr>
            <p:nvPr/>
          </p:nvSpPr>
          <p:spPr>
            <a:xfrm>
              <a:off x="6285392"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59" name="Oval 58"/>
            <p:cNvSpPr>
              <a:spLocks noChangeAspect="1"/>
            </p:cNvSpPr>
            <p:nvPr/>
          </p:nvSpPr>
          <p:spPr>
            <a:xfrm>
              <a:off x="6285392" y="36257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60" name="Oval 59"/>
            <p:cNvSpPr>
              <a:spLocks noChangeAspect="1"/>
            </p:cNvSpPr>
            <p:nvPr/>
          </p:nvSpPr>
          <p:spPr>
            <a:xfrm>
              <a:off x="4871691" y="2962938"/>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1" name="Oval 60"/>
            <p:cNvSpPr>
              <a:spLocks noChangeAspect="1"/>
            </p:cNvSpPr>
            <p:nvPr/>
          </p:nvSpPr>
          <p:spPr>
            <a:xfrm>
              <a:off x="2367720"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62" name="TextBox 61"/>
            <p:cNvSpPr txBox="1"/>
            <p:nvPr/>
          </p:nvSpPr>
          <p:spPr>
            <a:xfrm>
              <a:off x="2398734" y="3556011"/>
              <a:ext cx="334116" cy="400110"/>
            </a:xfrm>
            <a:prstGeom prst="rect">
              <a:avLst/>
            </a:prstGeom>
            <a:noFill/>
          </p:spPr>
          <p:txBody>
            <a:bodyPr wrap="none" rtlCol="0">
              <a:spAutoFit/>
            </a:bodyPr>
            <a:lstStyle/>
            <a:p>
              <a:pPr algn="ctr"/>
              <a:r>
                <a:rPr lang="en-US" sz="2000" i="1" dirty="0" smtClean="0">
                  <a:solidFill>
                    <a:schemeClr val="tx1">
                      <a:lumMod val="65000"/>
                      <a:lumOff val="35000"/>
                    </a:schemeClr>
                  </a:solidFill>
                  <a:latin typeface="Optima"/>
                  <a:cs typeface="Optima"/>
                </a:rPr>
                <a:t>j</a:t>
              </a:r>
              <a:endParaRPr lang="en-US" sz="2000" i="1" dirty="0">
                <a:solidFill>
                  <a:schemeClr val="tx1">
                    <a:lumMod val="65000"/>
                    <a:lumOff val="35000"/>
                  </a:schemeClr>
                </a:solidFill>
                <a:latin typeface="Optima"/>
                <a:cs typeface="Optima"/>
              </a:endParaRPr>
            </a:p>
          </p:txBody>
        </p:sp>
        <p:sp>
          <p:nvSpPr>
            <p:cNvPr id="63" name="TextBox 62"/>
            <p:cNvSpPr txBox="1"/>
            <p:nvPr/>
          </p:nvSpPr>
          <p:spPr>
            <a:xfrm>
              <a:off x="2418858" y="22332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64" name="TextBox 63"/>
            <p:cNvSpPr txBox="1"/>
            <p:nvPr/>
          </p:nvSpPr>
          <p:spPr>
            <a:xfrm>
              <a:off x="6302367" y="2238899"/>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65" name="TextBox 64"/>
            <p:cNvSpPr txBox="1"/>
            <p:nvPr/>
          </p:nvSpPr>
          <p:spPr>
            <a:xfrm>
              <a:off x="6334259" y="3603278"/>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66" name="TextBox 65"/>
            <p:cNvSpPr txBox="1"/>
            <p:nvPr/>
          </p:nvSpPr>
          <p:spPr>
            <a:xfrm>
              <a:off x="3115492" y="2415269"/>
              <a:ext cx="469872" cy="400110"/>
            </a:xfrm>
            <a:prstGeom prst="rect">
              <a:avLst/>
            </a:prstGeom>
            <a:noFill/>
          </p:spPr>
          <p:txBody>
            <a:bodyPr wrap="none" rtlCol="0">
              <a:spAutoFit/>
            </a:bodyPr>
            <a:lstStyle/>
            <a:p>
              <a:pPr algn="ctr"/>
              <a:r>
                <a:rPr lang="en-US" sz="2000" dirty="0" smtClean="0">
                  <a:latin typeface="Optima"/>
                  <a:cs typeface="Optima"/>
                </a:rPr>
                <a:t>11</a:t>
              </a:r>
              <a:endParaRPr lang="en-US" sz="2000" dirty="0">
                <a:latin typeface="Optima"/>
                <a:cs typeface="Optima"/>
              </a:endParaRPr>
            </a:p>
          </p:txBody>
        </p:sp>
        <p:sp>
          <p:nvSpPr>
            <p:cNvPr id="67" name="TextBox 66"/>
            <p:cNvSpPr txBox="1"/>
            <p:nvPr/>
          </p:nvSpPr>
          <p:spPr>
            <a:xfrm>
              <a:off x="4329822" y="2783991"/>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68" name="TextBox 67"/>
            <p:cNvSpPr txBox="1"/>
            <p:nvPr/>
          </p:nvSpPr>
          <p:spPr>
            <a:xfrm>
              <a:off x="5555939" y="2433255"/>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69" name="TextBox 68"/>
            <p:cNvSpPr txBox="1"/>
            <p:nvPr/>
          </p:nvSpPr>
          <p:spPr>
            <a:xfrm>
              <a:off x="5555939" y="3415090"/>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92" name="TextBox 91"/>
            <p:cNvSpPr txBox="1"/>
            <p:nvPr/>
          </p:nvSpPr>
          <p:spPr>
            <a:xfrm>
              <a:off x="3203994" y="3397139"/>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0</a:t>
              </a:r>
            </a:p>
          </p:txBody>
        </p:sp>
      </p:grpSp>
      <p:sp>
        <p:nvSpPr>
          <p:cNvPr id="93" name="Rectangle 92"/>
          <p:cNvSpPr/>
          <p:nvPr/>
        </p:nvSpPr>
        <p:spPr>
          <a:xfrm>
            <a:off x="5743273" y="2133600"/>
            <a:ext cx="2055097" cy="584776"/>
          </a:xfrm>
          <a:prstGeom prst="rect">
            <a:avLst/>
          </a:prstGeom>
        </p:spPr>
        <p:txBody>
          <a:bodyPr wrap="none">
            <a:spAutoFit/>
          </a:bodyPr>
          <a:lstStyle/>
          <a:p>
            <a:pPr algn="ctr"/>
            <a:r>
              <a:rPr lang="en-US" sz="3200" dirty="0" smtClean="0">
                <a:solidFill>
                  <a:srgbClr val="262626"/>
                </a:solidFill>
                <a:latin typeface="Optima"/>
                <a:cs typeface="Optima"/>
              </a:rPr>
              <a:t>T</a:t>
            </a:r>
            <a:r>
              <a:rPr lang="en-US" sz="2400" dirty="0" smtClean="0">
                <a:solidFill>
                  <a:srgbClr val="262626"/>
                </a:solidFill>
                <a:latin typeface="Optima"/>
                <a:cs typeface="Optima"/>
              </a:rPr>
              <a:t>REE</a:t>
            </a:r>
            <a:r>
              <a:rPr lang="en-US" sz="3200" dirty="0" smtClean="0">
                <a:solidFill>
                  <a:srgbClr val="262626"/>
                </a:solidFill>
                <a:latin typeface="Optima"/>
                <a:cs typeface="Optima"/>
              </a:rPr>
              <a:t>(</a:t>
            </a: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bald</a:t>
            </a:r>
            <a:r>
              <a:rPr lang="en-US" sz="3200" dirty="0" smtClean="0">
                <a:solidFill>
                  <a:srgbClr val="262626"/>
                </a:solidFill>
                <a:latin typeface="Optima"/>
                <a:cs typeface="Optima"/>
              </a:rPr>
              <a:t>)</a:t>
            </a:r>
            <a:endParaRPr lang="en-US" sz="3200" i="1" dirty="0">
              <a:solidFill>
                <a:srgbClr val="262626"/>
              </a:solidFill>
              <a:latin typeface="Optima"/>
              <a:cs typeface="Optima"/>
            </a:endParaRPr>
          </a:p>
        </p:txBody>
      </p:sp>
    </p:spTree>
    <p:extLst>
      <p:ext uri="{BB962C8B-B14F-4D97-AF65-F5344CB8AC3E}">
        <p14:creationId xmlns:p14="http://schemas.microsoft.com/office/powerpoint/2010/main" val="382100274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9376102"/>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13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21</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22</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Rectangle 2"/>
          <p:cNvSpPr/>
          <p:nvPr/>
        </p:nvSpPr>
        <p:spPr>
          <a:xfrm>
            <a:off x="174397" y="3112867"/>
            <a:ext cx="610461" cy="584776"/>
          </a:xfrm>
          <a:prstGeom prst="rect">
            <a:avLst/>
          </a:prstGeom>
        </p:spPr>
        <p:txBody>
          <a:bodyPr wrap="none">
            <a:spAutoFit/>
          </a:bodyPr>
          <a:lstStyle/>
          <a:p>
            <a:pPr algn="ctr"/>
            <a:r>
              <a:rPr lang="en-US" sz="3200" i="1" dirty="0" smtClean="0">
                <a:solidFill>
                  <a:srgbClr val="262626"/>
                </a:solidFill>
                <a:latin typeface="Optima"/>
                <a:cs typeface="Optima"/>
              </a:rPr>
              <a:t>D</a:t>
            </a:r>
            <a:endParaRPr lang="en-US" sz="3200" i="1"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AdditivePhylogeny</a:t>
            </a:r>
            <a:r>
              <a:rPr lang="en-US" b="1" dirty="0" smtClean="0">
                <a:latin typeface="Optima"/>
                <a:cs typeface="Optima"/>
              </a:rPr>
              <a:t> In Action</a:t>
            </a:r>
            <a:endParaRPr lang="en-US" b="1" dirty="0">
              <a:latin typeface="Optima"/>
              <a:cs typeface="Optima"/>
            </a:endParaRPr>
          </a:p>
        </p:txBody>
      </p:sp>
      <p:sp>
        <p:nvSpPr>
          <p:cNvPr id="27" name="Rectangle 26"/>
          <p:cNvSpPr/>
          <p:nvPr/>
        </p:nvSpPr>
        <p:spPr>
          <a:xfrm>
            <a:off x="1066801" y="4800600"/>
            <a:ext cx="2360059" cy="430887"/>
          </a:xfrm>
          <a:prstGeom prst="rect">
            <a:avLst/>
          </a:prstGeom>
        </p:spPr>
        <p:txBody>
          <a:bodyPr wrap="none">
            <a:spAutoFit/>
          </a:bodyPr>
          <a:lstStyle/>
          <a:p>
            <a:pPr algn="ctr"/>
            <a:r>
              <a:rPr lang="en-US" sz="2200" i="1" dirty="0" err="1" smtClean="0">
                <a:solidFill>
                  <a:srgbClr val="262626"/>
                </a:solidFill>
                <a:latin typeface="Optima"/>
                <a:cs typeface="Optima"/>
              </a:rPr>
              <a:t>LimbLength</a:t>
            </a:r>
            <a:r>
              <a:rPr lang="en-US" sz="2200" dirty="0" smtClean="0">
                <a:solidFill>
                  <a:srgbClr val="262626"/>
                </a:solidFill>
                <a:latin typeface="Optima"/>
                <a:cs typeface="Optima"/>
              </a:rPr>
              <a:t>(</a:t>
            </a:r>
            <a:r>
              <a:rPr lang="en-US" sz="2200" i="1" dirty="0" smtClean="0">
                <a:solidFill>
                  <a:srgbClr val="262626"/>
                </a:solidFill>
                <a:latin typeface="Optima"/>
                <a:cs typeface="Optima"/>
              </a:rPr>
              <a:t>j</a:t>
            </a:r>
            <a:r>
              <a:rPr lang="en-US" sz="2200" dirty="0" smtClean="0">
                <a:solidFill>
                  <a:srgbClr val="262626"/>
                </a:solidFill>
                <a:latin typeface="Optima"/>
                <a:cs typeface="Optima"/>
              </a:rPr>
              <a:t>) = 2</a:t>
            </a:r>
            <a:endParaRPr lang="en-US" sz="2200" i="1" dirty="0">
              <a:solidFill>
                <a:srgbClr val="262626"/>
              </a:solidFill>
              <a:latin typeface="Optima"/>
              <a:cs typeface="Optima"/>
            </a:endParaRPr>
          </a:p>
        </p:txBody>
      </p:sp>
      <p:grpSp>
        <p:nvGrpSpPr>
          <p:cNvPr id="6" name="Group 5"/>
          <p:cNvGrpSpPr/>
          <p:nvPr/>
        </p:nvGrpSpPr>
        <p:grpSpPr>
          <a:xfrm>
            <a:off x="4645943" y="2514602"/>
            <a:ext cx="4313109" cy="1770187"/>
            <a:chOff x="2372950" y="50156"/>
            <a:chExt cx="4313109" cy="1770188"/>
          </a:xfrm>
        </p:grpSpPr>
        <p:cxnSp>
          <p:nvCxnSpPr>
            <p:cNvPr id="7" name="Straight Arrow Connector 6"/>
            <p:cNvCxnSpPr/>
            <p:nvPr/>
          </p:nvCxnSpPr>
          <p:spPr>
            <a:xfrm>
              <a:off x="3900731" y="97678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32680" y="96870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141052" y="28516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550780" y="97678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559152" y="29323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a:off x="3781260" y="77989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6290622" y="8968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6290622" y="144271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5" name="Oval 14"/>
            <p:cNvSpPr>
              <a:spLocks noChangeAspect="1"/>
            </p:cNvSpPr>
            <p:nvPr/>
          </p:nvSpPr>
          <p:spPr>
            <a:xfrm>
              <a:off x="4876921" y="77989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Oval 15"/>
            <p:cNvSpPr>
              <a:spLocks noChangeAspect="1"/>
            </p:cNvSpPr>
            <p:nvPr/>
          </p:nvSpPr>
          <p:spPr>
            <a:xfrm>
              <a:off x="2372950" y="14427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Oval 16"/>
            <p:cNvSpPr>
              <a:spLocks noChangeAspect="1"/>
            </p:cNvSpPr>
            <p:nvPr/>
          </p:nvSpPr>
          <p:spPr>
            <a:xfrm>
              <a:off x="2372950" y="8968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8" name="TextBox 17"/>
            <p:cNvSpPr txBox="1"/>
            <p:nvPr/>
          </p:nvSpPr>
          <p:spPr>
            <a:xfrm>
              <a:off x="2403964" y="1372967"/>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9" name="TextBox 18"/>
            <p:cNvSpPr txBox="1"/>
            <p:nvPr/>
          </p:nvSpPr>
          <p:spPr>
            <a:xfrm>
              <a:off x="2424088" y="50156"/>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20" name="TextBox 19"/>
            <p:cNvSpPr txBox="1"/>
            <p:nvPr/>
          </p:nvSpPr>
          <p:spPr>
            <a:xfrm>
              <a:off x="6307597" y="55855"/>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21" name="TextBox 20"/>
            <p:cNvSpPr txBox="1"/>
            <p:nvPr/>
          </p:nvSpPr>
          <p:spPr>
            <a:xfrm>
              <a:off x="6339489" y="142023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22" name="TextBox 21"/>
            <p:cNvSpPr txBox="1"/>
            <p:nvPr/>
          </p:nvSpPr>
          <p:spPr>
            <a:xfrm>
              <a:off x="3120722" y="232225"/>
              <a:ext cx="469872" cy="400110"/>
            </a:xfrm>
            <a:prstGeom prst="rect">
              <a:avLst/>
            </a:prstGeom>
            <a:noFill/>
          </p:spPr>
          <p:txBody>
            <a:bodyPr wrap="none" rtlCol="0">
              <a:spAutoFit/>
            </a:bodyPr>
            <a:lstStyle/>
            <a:p>
              <a:pPr algn="ctr"/>
              <a:r>
                <a:rPr lang="en-US" sz="2000" dirty="0" smtClean="0">
                  <a:latin typeface="Optima"/>
                  <a:cs typeface="Optima"/>
                </a:rPr>
                <a:t>11</a:t>
              </a:r>
              <a:endParaRPr lang="en-US" sz="2000" dirty="0">
                <a:latin typeface="Optima"/>
                <a:cs typeface="Optima"/>
              </a:endParaRPr>
            </a:p>
          </p:txBody>
        </p:sp>
        <p:sp>
          <p:nvSpPr>
            <p:cNvPr id="23" name="TextBox 22"/>
            <p:cNvSpPr txBox="1"/>
            <p:nvPr/>
          </p:nvSpPr>
          <p:spPr>
            <a:xfrm>
              <a:off x="3203893" y="1232046"/>
              <a:ext cx="327269" cy="400110"/>
            </a:xfrm>
            <a:prstGeom prst="rect">
              <a:avLst/>
            </a:prstGeom>
            <a:noFill/>
          </p:spPr>
          <p:txBody>
            <a:bodyPr wrap="none" rtlCol="0">
              <a:spAutoFit/>
            </a:bodyPr>
            <a:lstStyle/>
            <a:p>
              <a:pPr algn="ctr"/>
              <a:r>
                <a:rPr lang="en-US" sz="2000" dirty="0" smtClean="0">
                  <a:latin typeface="Optima"/>
                  <a:cs typeface="Optima"/>
                </a:rPr>
                <a:t>2</a:t>
              </a:r>
              <a:endParaRPr lang="en-US" sz="2000" dirty="0">
                <a:latin typeface="Optima"/>
                <a:cs typeface="Optima"/>
              </a:endParaRPr>
            </a:p>
          </p:txBody>
        </p:sp>
        <p:sp>
          <p:nvSpPr>
            <p:cNvPr id="24" name="TextBox 23"/>
            <p:cNvSpPr txBox="1"/>
            <p:nvPr/>
          </p:nvSpPr>
          <p:spPr>
            <a:xfrm>
              <a:off x="4335052" y="600947"/>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25" name="TextBox 24"/>
            <p:cNvSpPr txBox="1"/>
            <p:nvPr/>
          </p:nvSpPr>
          <p:spPr>
            <a:xfrm>
              <a:off x="5561169" y="250211"/>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28" name="TextBox 27"/>
            <p:cNvSpPr txBox="1"/>
            <p:nvPr/>
          </p:nvSpPr>
          <p:spPr>
            <a:xfrm>
              <a:off x="5561169" y="123204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29" name="Rectangle 28"/>
          <p:cNvSpPr/>
          <p:nvPr/>
        </p:nvSpPr>
        <p:spPr>
          <a:xfrm>
            <a:off x="6001802" y="2133600"/>
            <a:ext cx="1538033" cy="584776"/>
          </a:xfrm>
          <a:prstGeom prst="rect">
            <a:avLst/>
          </a:prstGeom>
        </p:spPr>
        <p:txBody>
          <a:bodyPr wrap="none">
            <a:spAutoFit/>
          </a:bodyPr>
          <a:lstStyle/>
          <a:p>
            <a:pPr algn="ctr"/>
            <a:r>
              <a:rPr lang="en-US" sz="3200" dirty="0" smtClean="0">
                <a:solidFill>
                  <a:srgbClr val="262626"/>
                </a:solidFill>
                <a:latin typeface="Optima"/>
                <a:cs typeface="Optima"/>
              </a:rPr>
              <a:t>T</a:t>
            </a:r>
            <a:r>
              <a:rPr lang="en-US" sz="2400" dirty="0" smtClean="0">
                <a:solidFill>
                  <a:srgbClr val="262626"/>
                </a:solidFill>
                <a:latin typeface="Optima"/>
                <a:cs typeface="Optima"/>
              </a:rPr>
              <a:t>REE</a:t>
            </a:r>
            <a:r>
              <a:rPr lang="en-US" sz="3200" dirty="0" smtClean="0">
                <a:solidFill>
                  <a:srgbClr val="262626"/>
                </a:solidFill>
                <a:latin typeface="Optima"/>
                <a:cs typeface="Optima"/>
              </a:rPr>
              <a:t>(</a:t>
            </a:r>
            <a:r>
              <a:rPr lang="en-US" sz="3200" i="1" dirty="0" smtClean="0">
                <a:solidFill>
                  <a:srgbClr val="262626"/>
                </a:solidFill>
                <a:latin typeface="Optima"/>
                <a:cs typeface="Optima"/>
              </a:rPr>
              <a:t>D</a:t>
            </a:r>
            <a:r>
              <a:rPr lang="en-US" sz="3200" dirty="0" smtClean="0">
                <a:solidFill>
                  <a:srgbClr val="262626"/>
                </a:solidFill>
                <a:latin typeface="Optima"/>
                <a:cs typeface="Optima"/>
              </a:rPr>
              <a:t>)</a:t>
            </a:r>
            <a:endParaRPr lang="en-US" sz="3200" i="1" dirty="0">
              <a:solidFill>
                <a:srgbClr val="262626"/>
              </a:solidFill>
              <a:latin typeface="Optima"/>
              <a:cs typeface="Optima"/>
            </a:endParaRPr>
          </a:p>
        </p:txBody>
      </p:sp>
      <p:sp>
        <p:nvSpPr>
          <p:cNvPr id="31" name="Rectangle 30"/>
          <p:cNvSpPr/>
          <p:nvPr/>
        </p:nvSpPr>
        <p:spPr>
          <a:xfrm>
            <a:off x="491220" y="5634460"/>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latin typeface="Optima"/>
                <a:cs typeface="Optima"/>
              </a:rPr>
              <a:t>7. Attach </a:t>
            </a:r>
            <a:r>
              <a:rPr lang="en-US" sz="2800" i="1" dirty="0" smtClean="0">
                <a:latin typeface="Optima"/>
                <a:cs typeface="Optima"/>
              </a:rPr>
              <a:t>j</a:t>
            </a:r>
            <a:r>
              <a:rPr lang="en-US" sz="2800" dirty="0" smtClean="0">
                <a:latin typeface="Optima"/>
                <a:cs typeface="Optima"/>
              </a:rPr>
              <a:t> by an edge of length </a:t>
            </a:r>
            <a:r>
              <a:rPr lang="en-US" sz="2800" i="1" dirty="0" err="1" smtClean="0">
                <a:latin typeface="Optima"/>
                <a:cs typeface="Optima"/>
              </a:rPr>
              <a:t>LimbLength</a:t>
            </a:r>
            <a:r>
              <a:rPr lang="en-US" sz="2800" dirty="0" smtClean="0">
                <a:latin typeface="Optima"/>
                <a:cs typeface="Optima"/>
              </a:rPr>
              <a:t>(</a:t>
            </a:r>
            <a:r>
              <a:rPr lang="en-US" sz="2800" i="1" dirty="0" smtClean="0">
                <a:latin typeface="Optima"/>
                <a:cs typeface="Optima"/>
              </a:rPr>
              <a:t>j</a:t>
            </a:r>
            <a:r>
              <a:rPr lang="en-US" sz="2800" dirty="0" smtClean="0">
                <a:latin typeface="Optima"/>
                <a:cs typeface="Optima"/>
              </a:rPr>
              <a:t>) in order to form </a:t>
            </a:r>
            <a:r>
              <a:rPr lang="en-US" sz="2800" i="1" dirty="0" smtClean="0">
                <a:latin typeface="Optima"/>
                <a:cs typeface="Optima"/>
              </a:rPr>
              <a:t>Tree</a:t>
            </a:r>
            <a:r>
              <a:rPr lang="en-US" sz="2800" dirty="0" smtClean="0">
                <a:latin typeface="Optima"/>
                <a:cs typeface="Optima"/>
              </a:rPr>
              <a:t>(</a:t>
            </a:r>
            <a:r>
              <a:rPr lang="en-US" sz="2800" i="1" dirty="0" smtClean="0">
                <a:latin typeface="Optima"/>
                <a:cs typeface="Optima"/>
              </a:rPr>
              <a:t>D</a:t>
            </a:r>
            <a:r>
              <a:rPr lang="en-US" sz="2800" dirty="0" smtClean="0">
                <a:latin typeface="Optima"/>
                <a:cs typeface="Optima"/>
              </a:rPr>
              <a:t>).</a:t>
            </a:r>
            <a:endParaRPr lang="en-US" sz="2800" dirty="0">
              <a:latin typeface="Optima"/>
              <a:cs typeface="Optima"/>
            </a:endParaRPr>
          </a:p>
        </p:txBody>
      </p:sp>
    </p:spTree>
    <p:extLst>
      <p:ext uri="{BB962C8B-B14F-4D97-AF65-F5344CB8AC3E}">
        <p14:creationId xmlns:p14="http://schemas.microsoft.com/office/powerpoint/2010/main" val="325558654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318930"/>
            <a:ext cx="8229600" cy="4893648"/>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600" b="1" dirty="0" err="1" smtClean="0">
                <a:latin typeface="Optima"/>
                <a:cs typeface="Optima"/>
              </a:rPr>
              <a:t>AdditivePhylogeny</a:t>
            </a:r>
            <a:r>
              <a:rPr lang="en-US" sz="2600" b="1" dirty="0" smtClean="0">
                <a:latin typeface="Optima"/>
                <a:cs typeface="Optima"/>
              </a:rPr>
              <a:t>(</a:t>
            </a:r>
            <a:r>
              <a:rPr lang="en-US" sz="2600" b="1" i="1" dirty="0" smtClean="0">
                <a:latin typeface="Optima"/>
                <a:cs typeface="Optima"/>
              </a:rPr>
              <a:t>D</a:t>
            </a:r>
            <a:r>
              <a:rPr lang="en-US" sz="2600" b="1" dirty="0" smtClean="0">
                <a:latin typeface="Optima"/>
                <a:cs typeface="Optima"/>
              </a:rPr>
              <a:t>):</a:t>
            </a:r>
            <a:endParaRPr lang="en-US" sz="2600" dirty="0" smtClean="0">
              <a:latin typeface="Optima"/>
              <a:cs typeface="Optima"/>
            </a:endParaRPr>
          </a:p>
          <a:p>
            <a:pPr marL="514350" indent="-514350">
              <a:buFont typeface="+mj-lt"/>
              <a:buAutoNum type="arabicPeriod"/>
            </a:pPr>
            <a:r>
              <a:rPr lang="en-US" sz="2600" dirty="0">
                <a:latin typeface="Optima"/>
                <a:cs typeface="Optima"/>
              </a:rPr>
              <a:t>Pick an arbitrary leaf </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Compute its limb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Subtract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from each row and column to produce </a:t>
            </a:r>
            <a:r>
              <a:rPr lang="en-US" sz="2600" i="1" dirty="0" err="1">
                <a:latin typeface="Optima"/>
                <a:cs typeface="Optima"/>
              </a:rPr>
              <a:t>D</a:t>
            </a:r>
            <a:r>
              <a:rPr lang="en-US" sz="2600" baseline="30000" dirty="0" err="1">
                <a:latin typeface="Optima"/>
                <a:cs typeface="Optima"/>
              </a:rPr>
              <a:t>bald</a:t>
            </a:r>
            <a:r>
              <a:rPr lang="en-US" sz="2600" dirty="0">
                <a:latin typeface="Optima"/>
                <a:cs typeface="Optima"/>
              </a:rPr>
              <a:t> in which </a:t>
            </a:r>
            <a:r>
              <a:rPr lang="en-US" sz="2600" i="1" dirty="0">
                <a:latin typeface="Optima"/>
                <a:cs typeface="Optima"/>
              </a:rPr>
              <a:t>j</a:t>
            </a:r>
            <a:r>
              <a:rPr lang="en-US" sz="2600" dirty="0">
                <a:latin typeface="Optima"/>
                <a:cs typeface="Optima"/>
              </a:rPr>
              <a:t> is a bald limb (length 0).</a:t>
            </a:r>
          </a:p>
          <a:p>
            <a:pPr marL="514350" indent="-514350">
              <a:buFont typeface="+mj-lt"/>
              <a:buAutoNum type="arabicPeriod"/>
            </a:pPr>
            <a:r>
              <a:rPr lang="en-US" sz="2600" dirty="0">
                <a:latin typeface="Optima"/>
                <a:cs typeface="Optima"/>
              </a:rPr>
              <a:t>Remove the </a:t>
            </a:r>
            <a:r>
              <a:rPr lang="en-US" sz="2600" i="1" dirty="0">
                <a:latin typeface="Optima"/>
                <a:cs typeface="Optima"/>
              </a:rPr>
              <a:t>j</a:t>
            </a:r>
            <a:r>
              <a:rPr lang="en-US" sz="2600" dirty="0">
                <a:latin typeface="Optima"/>
                <a:cs typeface="Optima"/>
              </a:rPr>
              <a:t>-</a:t>
            </a:r>
            <a:r>
              <a:rPr lang="en-US" sz="2600" dirty="0" err="1">
                <a:latin typeface="Optima"/>
                <a:cs typeface="Optima"/>
              </a:rPr>
              <a:t>th</a:t>
            </a:r>
            <a:r>
              <a:rPr lang="en-US" sz="2600" dirty="0">
                <a:latin typeface="Optima"/>
                <a:cs typeface="Optima"/>
              </a:rPr>
              <a:t> row and column of the matrix to form the (</a:t>
            </a:r>
            <a:r>
              <a:rPr lang="en-US" sz="2600" i="1" dirty="0">
                <a:latin typeface="Optima"/>
                <a:cs typeface="Optima"/>
              </a:rPr>
              <a:t>n</a:t>
            </a:r>
            <a:r>
              <a:rPr lang="en-US" sz="2600" dirty="0">
                <a:latin typeface="Optima"/>
                <a:cs typeface="Optima"/>
              </a:rPr>
              <a:t> – 1) x (</a:t>
            </a:r>
            <a:r>
              <a:rPr lang="en-US" sz="2600" i="1" dirty="0">
                <a:latin typeface="Optima"/>
                <a:cs typeface="Optima"/>
              </a:rPr>
              <a:t>n </a:t>
            </a:r>
            <a:r>
              <a:rPr lang="en-US" sz="2600" dirty="0">
                <a:latin typeface="Optima"/>
                <a:cs typeface="Optima"/>
              </a:rPr>
              <a:t>– 1) matrix </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dirty="0">
                <a:latin typeface="Optima"/>
                <a:cs typeface="Optima"/>
              </a:rPr>
              <a:t>Construct </a:t>
            </a:r>
            <a:r>
              <a:rPr lang="en-US" sz="2600" i="1" dirty="0">
                <a:latin typeface="Optima"/>
                <a:cs typeface="Optima"/>
              </a:rPr>
              <a:t>Tree</a:t>
            </a:r>
            <a:r>
              <a:rPr lang="en-US" sz="2600" dirty="0">
                <a:latin typeface="Optima"/>
                <a:cs typeface="Optima"/>
              </a:rPr>
              <a:t>(</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dirty="0">
                <a:latin typeface="Optima"/>
                <a:cs typeface="Optima"/>
              </a:rPr>
              <a:t>Identify the </a:t>
            </a:r>
            <a:r>
              <a:rPr lang="en-US" sz="2600" dirty="0" smtClean="0">
                <a:latin typeface="Optima"/>
                <a:cs typeface="Optima"/>
              </a:rPr>
              <a:t>point </a:t>
            </a:r>
            <a:r>
              <a:rPr lang="en-US" sz="2600" dirty="0">
                <a:latin typeface="Optima"/>
                <a:cs typeface="Optima"/>
              </a:rPr>
              <a:t>in </a:t>
            </a:r>
            <a:r>
              <a:rPr lang="en-US" sz="2600" i="1" dirty="0">
                <a:latin typeface="Optima"/>
                <a:cs typeface="Optima"/>
              </a:rPr>
              <a:t>Tree</a:t>
            </a:r>
            <a:r>
              <a:rPr lang="en-US" sz="2600" dirty="0">
                <a:latin typeface="Optima"/>
                <a:cs typeface="Optima"/>
              </a:rPr>
              <a:t>(</a:t>
            </a:r>
            <a:r>
              <a:rPr lang="en-US" sz="2600" i="1" dirty="0" err="1" smtClean="0">
                <a:latin typeface="Optima"/>
                <a:cs typeface="Optima"/>
              </a:rPr>
              <a:t>D</a:t>
            </a:r>
            <a:r>
              <a:rPr lang="en-US" sz="2600" baseline="30000" dirty="0" err="1" smtClean="0">
                <a:latin typeface="Optima"/>
                <a:cs typeface="Optima"/>
              </a:rPr>
              <a:t>trim</a:t>
            </a:r>
            <a:r>
              <a:rPr lang="en-US" sz="2600" dirty="0" smtClean="0">
                <a:latin typeface="Optima"/>
                <a:cs typeface="Optima"/>
              </a:rPr>
              <a:t>) </a:t>
            </a:r>
            <a:r>
              <a:rPr lang="en-US" sz="2600" dirty="0">
                <a:latin typeface="Optima"/>
                <a:cs typeface="Optima"/>
              </a:rPr>
              <a:t>where leaf </a:t>
            </a:r>
            <a:r>
              <a:rPr lang="en-US" sz="2600" i="1" dirty="0">
                <a:latin typeface="Optima"/>
                <a:cs typeface="Optima"/>
              </a:rPr>
              <a:t>j</a:t>
            </a:r>
            <a:r>
              <a:rPr lang="en-US" sz="2600" dirty="0">
                <a:latin typeface="Optima"/>
                <a:cs typeface="Optima"/>
              </a:rPr>
              <a:t> should be </a:t>
            </a:r>
            <a:r>
              <a:rPr lang="en-US" sz="2600" dirty="0" smtClean="0">
                <a:latin typeface="Optima"/>
                <a:cs typeface="Optima"/>
              </a:rPr>
              <a:t>attached.</a:t>
            </a:r>
          </a:p>
          <a:p>
            <a:pPr marL="514350" indent="-514350">
              <a:buFont typeface="+mj-lt"/>
              <a:buAutoNum type="arabicPeriod"/>
            </a:pPr>
            <a:r>
              <a:rPr lang="en-US" sz="2600" dirty="0">
                <a:latin typeface="Optima"/>
                <a:cs typeface="Optima"/>
              </a:rPr>
              <a:t>Attach </a:t>
            </a:r>
            <a:r>
              <a:rPr lang="en-US" sz="2600" i="1" dirty="0">
                <a:latin typeface="Optima"/>
                <a:cs typeface="Optima"/>
              </a:rPr>
              <a:t>j</a:t>
            </a:r>
            <a:r>
              <a:rPr lang="en-US" sz="2600" dirty="0">
                <a:latin typeface="Optima"/>
                <a:cs typeface="Optima"/>
              </a:rPr>
              <a:t> by an edge of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in order to form </a:t>
            </a:r>
            <a:r>
              <a:rPr lang="en-US" sz="2600" i="1" dirty="0">
                <a:latin typeface="Optima"/>
                <a:cs typeface="Optima"/>
              </a:rPr>
              <a:t>Tree</a:t>
            </a:r>
            <a:r>
              <a:rPr lang="en-US" sz="2600" dirty="0">
                <a:latin typeface="Optima"/>
                <a:cs typeface="Optima"/>
              </a:rPr>
              <a:t>(</a:t>
            </a:r>
            <a:r>
              <a:rPr lang="en-US" sz="2600" i="1" dirty="0">
                <a:latin typeface="Optima"/>
                <a:cs typeface="Optima"/>
              </a:rPr>
              <a:t>D</a:t>
            </a:r>
            <a:r>
              <a:rPr lang="en-US" sz="2600" dirty="0">
                <a:latin typeface="Optima"/>
                <a:cs typeface="Optima"/>
              </a:rPr>
              <a:t>).</a:t>
            </a:r>
            <a:endParaRPr lang="en-US" sz="2600" dirty="0">
              <a:latin typeface="Optima"/>
              <a:cs typeface="Optima"/>
            </a:endParaRPr>
          </a:p>
        </p:txBody>
      </p:sp>
      <p:sp>
        <p:nvSpPr>
          <p:cNvPr id="3"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AdditivePhylogeny</a:t>
            </a:r>
            <a:endParaRPr lang="en-US" b="1" dirty="0">
              <a:latin typeface="Optima"/>
              <a:cs typeface="Optima"/>
            </a:endParaRPr>
          </a:p>
        </p:txBody>
      </p:sp>
    </p:spTree>
    <p:extLst>
      <p:ext uri="{BB962C8B-B14F-4D97-AF65-F5344CB8AC3E}">
        <p14:creationId xmlns:p14="http://schemas.microsoft.com/office/powerpoint/2010/main" val="4862798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318930"/>
            <a:ext cx="8229600" cy="4893648"/>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600" b="1" dirty="0" err="1" smtClean="0">
                <a:latin typeface="Optima"/>
                <a:cs typeface="Optima"/>
              </a:rPr>
              <a:t>AdditivePhylogeny</a:t>
            </a:r>
            <a:r>
              <a:rPr lang="en-US" sz="2600" b="1" dirty="0" smtClean="0">
                <a:latin typeface="Optima"/>
                <a:cs typeface="Optima"/>
              </a:rPr>
              <a:t>(</a:t>
            </a:r>
            <a:r>
              <a:rPr lang="en-US" sz="2600" b="1" i="1" dirty="0" smtClean="0">
                <a:latin typeface="Optima"/>
                <a:cs typeface="Optima"/>
              </a:rPr>
              <a:t>D</a:t>
            </a:r>
            <a:r>
              <a:rPr lang="en-US" sz="2600" b="1" dirty="0" smtClean="0">
                <a:latin typeface="Optima"/>
                <a:cs typeface="Optima"/>
              </a:rPr>
              <a:t>):</a:t>
            </a:r>
            <a:endParaRPr lang="en-US" sz="2600" dirty="0" smtClean="0">
              <a:latin typeface="Optima"/>
              <a:cs typeface="Optima"/>
            </a:endParaRPr>
          </a:p>
          <a:p>
            <a:pPr marL="514350" indent="-514350">
              <a:buFont typeface="+mj-lt"/>
              <a:buAutoNum type="arabicPeriod"/>
            </a:pPr>
            <a:r>
              <a:rPr lang="en-US" sz="2600" dirty="0">
                <a:latin typeface="Optima"/>
                <a:cs typeface="Optima"/>
              </a:rPr>
              <a:t>Pick an arbitrary leaf </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Compute its limb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Subtract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from each row and column to produce </a:t>
            </a:r>
            <a:r>
              <a:rPr lang="en-US" sz="2600" i="1" dirty="0" err="1">
                <a:latin typeface="Optima"/>
                <a:cs typeface="Optima"/>
              </a:rPr>
              <a:t>D</a:t>
            </a:r>
            <a:r>
              <a:rPr lang="en-US" sz="2600" baseline="30000" dirty="0" err="1">
                <a:latin typeface="Optima"/>
                <a:cs typeface="Optima"/>
              </a:rPr>
              <a:t>bald</a:t>
            </a:r>
            <a:r>
              <a:rPr lang="en-US" sz="2600" dirty="0">
                <a:latin typeface="Optima"/>
                <a:cs typeface="Optima"/>
              </a:rPr>
              <a:t> in which </a:t>
            </a:r>
            <a:r>
              <a:rPr lang="en-US" sz="2600" i="1" dirty="0">
                <a:latin typeface="Optima"/>
                <a:cs typeface="Optima"/>
              </a:rPr>
              <a:t>j</a:t>
            </a:r>
            <a:r>
              <a:rPr lang="en-US" sz="2600" dirty="0">
                <a:latin typeface="Optima"/>
                <a:cs typeface="Optima"/>
              </a:rPr>
              <a:t> is a bald limb (length 0).</a:t>
            </a:r>
          </a:p>
          <a:p>
            <a:pPr marL="514350" indent="-514350">
              <a:buFont typeface="+mj-lt"/>
              <a:buAutoNum type="arabicPeriod"/>
            </a:pPr>
            <a:r>
              <a:rPr lang="en-US" sz="2600" dirty="0">
                <a:latin typeface="Optima"/>
                <a:cs typeface="Optima"/>
              </a:rPr>
              <a:t>Remove the </a:t>
            </a:r>
            <a:r>
              <a:rPr lang="en-US" sz="2600" i="1" dirty="0">
                <a:latin typeface="Optima"/>
                <a:cs typeface="Optima"/>
              </a:rPr>
              <a:t>j</a:t>
            </a:r>
            <a:r>
              <a:rPr lang="en-US" sz="2600" dirty="0">
                <a:latin typeface="Optima"/>
                <a:cs typeface="Optima"/>
              </a:rPr>
              <a:t>-</a:t>
            </a:r>
            <a:r>
              <a:rPr lang="en-US" sz="2600" dirty="0" err="1">
                <a:latin typeface="Optima"/>
                <a:cs typeface="Optima"/>
              </a:rPr>
              <a:t>th</a:t>
            </a:r>
            <a:r>
              <a:rPr lang="en-US" sz="2600" dirty="0">
                <a:latin typeface="Optima"/>
                <a:cs typeface="Optima"/>
              </a:rPr>
              <a:t> row and column of the matrix to form the (</a:t>
            </a:r>
            <a:r>
              <a:rPr lang="en-US" sz="2600" i="1" dirty="0">
                <a:latin typeface="Optima"/>
                <a:cs typeface="Optima"/>
              </a:rPr>
              <a:t>n</a:t>
            </a:r>
            <a:r>
              <a:rPr lang="en-US" sz="2600" dirty="0">
                <a:latin typeface="Optima"/>
                <a:cs typeface="Optima"/>
              </a:rPr>
              <a:t> – 1) x (</a:t>
            </a:r>
            <a:r>
              <a:rPr lang="en-US" sz="2600" i="1" dirty="0">
                <a:latin typeface="Optima"/>
                <a:cs typeface="Optima"/>
              </a:rPr>
              <a:t>n </a:t>
            </a:r>
            <a:r>
              <a:rPr lang="en-US" sz="2600" dirty="0">
                <a:latin typeface="Optima"/>
                <a:cs typeface="Optima"/>
              </a:rPr>
              <a:t>– 1) matrix </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dirty="0">
                <a:latin typeface="Optima"/>
                <a:cs typeface="Optima"/>
              </a:rPr>
              <a:t>Construct </a:t>
            </a:r>
            <a:r>
              <a:rPr lang="en-US" sz="2600" i="1" dirty="0">
                <a:latin typeface="Optima"/>
                <a:cs typeface="Optima"/>
              </a:rPr>
              <a:t>Tree</a:t>
            </a:r>
            <a:r>
              <a:rPr lang="en-US" sz="2600" dirty="0">
                <a:latin typeface="Optima"/>
                <a:cs typeface="Optima"/>
              </a:rPr>
              <a:t>(</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b="1" dirty="0">
                <a:solidFill>
                  <a:srgbClr val="ED1C24"/>
                </a:solidFill>
                <a:latin typeface="Optima"/>
                <a:cs typeface="Optima"/>
              </a:rPr>
              <a:t>Identify the </a:t>
            </a:r>
            <a:r>
              <a:rPr lang="en-US" sz="2600" b="1" dirty="0" smtClean="0">
                <a:solidFill>
                  <a:srgbClr val="ED1C24"/>
                </a:solidFill>
                <a:latin typeface="Optima"/>
                <a:cs typeface="Optima"/>
              </a:rPr>
              <a:t>point </a:t>
            </a:r>
            <a:r>
              <a:rPr lang="en-US" sz="2600" b="1" dirty="0">
                <a:solidFill>
                  <a:srgbClr val="ED1C24"/>
                </a:solidFill>
                <a:latin typeface="Optima"/>
                <a:cs typeface="Optima"/>
              </a:rPr>
              <a:t>in </a:t>
            </a:r>
            <a:r>
              <a:rPr lang="en-US" sz="2600" b="1" i="1" dirty="0">
                <a:solidFill>
                  <a:srgbClr val="ED1C24"/>
                </a:solidFill>
                <a:latin typeface="Optima"/>
                <a:cs typeface="Optima"/>
              </a:rPr>
              <a:t>Tree</a:t>
            </a:r>
            <a:r>
              <a:rPr lang="en-US" sz="2600" b="1" dirty="0">
                <a:solidFill>
                  <a:srgbClr val="ED1C24"/>
                </a:solidFill>
                <a:latin typeface="Optima"/>
                <a:cs typeface="Optima"/>
              </a:rPr>
              <a:t>(</a:t>
            </a:r>
            <a:r>
              <a:rPr lang="en-US" sz="2600" b="1" i="1" dirty="0" err="1" smtClean="0">
                <a:solidFill>
                  <a:srgbClr val="ED1C24"/>
                </a:solidFill>
                <a:latin typeface="Optima"/>
                <a:cs typeface="Optima"/>
              </a:rPr>
              <a:t>D</a:t>
            </a:r>
            <a:r>
              <a:rPr lang="en-US" sz="2600" b="1" baseline="30000" dirty="0" err="1" smtClean="0">
                <a:solidFill>
                  <a:srgbClr val="ED1C24"/>
                </a:solidFill>
                <a:latin typeface="Optima"/>
                <a:cs typeface="Optima"/>
              </a:rPr>
              <a:t>trim</a:t>
            </a:r>
            <a:r>
              <a:rPr lang="en-US" sz="2600" b="1" dirty="0" smtClean="0">
                <a:solidFill>
                  <a:srgbClr val="ED1C24"/>
                </a:solidFill>
                <a:latin typeface="Optima"/>
                <a:cs typeface="Optima"/>
              </a:rPr>
              <a:t>) </a:t>
            </a:r>
            <a:r>
              <a:rPr lang="en-US" sz="2600" b="1" dirty="0">
                <a:solidFill>
                  <a:srgbClr val="ED1C24"/>
                </a:solidFill>
                <a:latin typeface="Optima"/>
                <a:cs typeface="Optima"/>
              </a:rPr>
              <a:t>where leaf </a:t>
            </a:r>
            <a:r>
              <a:rPr lang="en-US" sz="2600" b="1" i="1" dirty="0">
                <a:solidFill>
                  <a:srgbClr val="ED1C24"/>
                </a:solidFill>
                <a:latin typeface="Optima"/>
                <a:cs typeface="Optima"/>
              </a:rPr>
              <a:t>j</a:t>
            </a:r>
            <a:r>
              <a:rPr lang="en-US" sz="2600" b="1" dirty="0">
                <a:solidFill>
                  <a:srgbClr val="ED1C24"/>
                </a:solidFill>
                <a:latin typeface="Optima"/>
                <a:cs typeface="Optima"/>
              </a:rPr>
              <a:t> should be </a:t>
            </a:r>
            <a:r>
              <a:rPr lang="en-US" sz="2600" b="1" dirty="0" smtClean="0">
                <a:solidFill>
                  <a:srgbClr val="ED1C24"/>
                </a:solidFill>
                <a:latin typeface="Optima"/>
                <a:cs typeface="Optima"/>
              </a:rPr>
              <a:t>attached.</a:t>
            </a:r>
          </a:p>
          <a:p>
            <a:pPr marL="514350" indent="-514350">
              <a:buFont typeface="+mj-lt"/>
              <a:buAutoNum type="arabicPeriod"/>
            </a:pPr>
            <a:r>
              <a:rPr lang="en-US" sz="2600" dirty="0">
                <a:latin typeface="Optima"/>
                <a:cs typeface="Optima"/>
              </a:rPr>
              <a:t>Attach </a:t>
            </a:r>
            <a:r>
              <a:rPr lang="en-US" sz="2600" i="1" dirty="0">
                <a:latin typeface="Optima"/>
                <a:cs typeface="Optima"/>
              </a:rPr>
              <a:t>j</a:t>
            </a:r>
            <a:r>
              <a:rPr lang="en-US" sz="2600" dirty="0">
                <a:latin typeface="Optima"/>
                <a:cs typeface="Optima"/>
              </a:rPr>
              <a:t> by an edge of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in order to form </a:t>
            </a:r>
            <a:r>
              <a:rPr lang="en-US" sz="2600" i="1" dirty="0">
                <a:latin typeface="Optima"/>
                <a:cs typeface="Optima"/>
              </a:rPr>
              <a:t>Tree</a:t>
            </a:r>
            <a:r>
              <a:rPr lang="en-US" sz="2600" dirty="0">
                <a:latin typeface="Optima"/>
                <a:cs typeface="Optima"/>
              </a:rPr>
              <a:t>(</a:t>
            </a:r>
            <a:r>
              <a:rPr lang="en-US" sz="2600" i="1" dirty="0">
                <a:latin typeface="Optima"/>
                <a:cs typeface="Optima"/>
              </a:rPr>
              <a:t>D</a:t>
            </a:r>
            <a:r>
              <a:rPr lang="en-US" sz="2600" dirty="0">
                <a:latin typeface="Optima"/>
                <a:cs typeface="Optima"/>
              </a:rPr>
              <a:t>).</a:t>
            </a:r>
            <a:endParaRPr lang="en-US" sz="2600" dirty="0">
              <a:latin typeface="Optima"/>
              <a:cs typeface="Optima"/>
            </a:endParaRPr>
          </a:p>
        </p:txBody>
      </p:sp>
      <p:sp>
        <p:nvSpPr>
          <p:cNvPr id="3"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AdditivePhylogeny</a:t>
            </a:r>
            <a:endParaRPr lang="en-US" b="1" dirty="0">
              <a:latin typeface="Optima"/>
              <a:cs typeface="Optima"/>
            </a:endParaRPr>
          </a:p>
        </p:txBody>
      </p:sp>
    </p:spTree>
    <p:extLst>
      <p:ext uri="{BB962C8B-B14F-4D97-AF65-F5344CB8AC3E}">
        <p14:creationId xmlns:p14="http://schemas.microsoft.com/office/powerpoint/2010/main" val="48580763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Attaching a Limb</a:t>
            </a:r>
            <a:endParaRPr lang="en-US" b="1" dirty="0">
              <a:latin typeface="Optima"/>
              <a:cs typeface="Optima"/>
            </a:endParaRPr>
          </a:p>
        </p:txBody>
      </p:sp>
      <p:graphicFrame>
        <p:nvGraphicFramePr>
          <p:cNvPr id="4" name="Table 3"/>
          <p:cNvGraphicFramePr>
            <a:graphicFrameLocks noGrp="1"/>
          </p:cNvGraphicFramePr>
          <p:nvPr>
            <p:extLst>
              <p:ext uri="{D42A27DB-BD31-4B8C-83A1-F6EECF244321}">
                <p14:modId xmlns:p14="http://schemas.microsoft.com/office/powerpoint/2010/main" val="2347549110"/>
              </p:ext>
            </p:extLst>
          </p:nvPr>
        </p:nvGraphicFramePr>
        <p:xfrm>
          <a:off x="914402" y="1423142"/>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11</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21</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22</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Rectangle 4"/>
          <p:cNvSpPr/>
          <p:nvPr/>
        </p:nvSpPr>
        <p:spPr>
          <a:xfrm>
            <a:off x="-43164" y="2554810"/>
            <a:ext cx="1045580" cy="584776"/>
          </a:xfrm>
          <a:prstGeom prst="rect">
            <a:avLst/>
          </a:prstGeom>
        </p:spPr>
        <p:txBody>
          <a:bodyPr wrap="none">
            <a:spAutoFit/>
          </a:bodyPr>
          <a:lstStyle/>
          <a:p>
            <a:pPr algn="ct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bald</a:t>
            </a:r>
            <a:endParaRPr lang="en-US" sz="3200" dirty="0">
              <a:solidFill>
                <a:srgbClr val="262626"/>
              </a:solidFill>
              <a:latin typeface="Optima"/>
              <a:cs typeface="Optima"/>
            </a:endParaRPr>
          </a:p>
        </p:txBody>
      </p:sp>
      <p:grpSp>
        <p:nvGrpSpPr>
          <p:cNvPr id="29" name="Group 28"/>
          <p:cNvGrpSpPr/>
          <p:nvPr/>
        </p:nvGrpSpPr>
        <p:grpSpPr>
          <a:xfrm>
            <a:off x="4761392" y="1988904"/>
            <a:ext cx="3529811" cy="1764489"/>
            <a:chOff x="5132163" y="7015385"/>
            <a:chExt cx="3529811" cy="1764489"/>
          </a:xfrm>
        </p:grpSpPr>
        <p:cxnSp>
          <p:nvCxnSpPr>
            <p:cNvPr id="30" name="Straight Arrow Connector 29"/>
            <p:cNvCxnSpPr/>
            <p:nvPr/>
          </p:nvCxnSpPr>
          <p:spPr>
            <a:xfrm flipH="1">
              <a:off x="5317774" y="7922304"/>
              <a:ext cx="1720673" cy="782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108595" y="79282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116967" y="724469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8266537" y="70492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8266537" y="840224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5" name="Oval 34"/>
            <p:cNvSpPr>
              <a:spLocks noChangeAspect="1"/>
            </p:cNvSpPr>
            <p:nvPr/>
          </p:nvSpPr>
          <p:spPr>
            <a:xfrm>
              <a:off x="6852836" y="773942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5132163" y="774724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7" name="TextBox 36"/>
            <p:cNvSpPr txBox="1"/>
            <p:nvPr/>
          </p:nvSpPr>
          <p:spPr>
            <a:xfrm>
              <a:off x="5183301" y="770772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38" name="TextBox 37"/>
            <p:cNvSpPr txBox="1"/>
            <p:nvPr/>
          </p:nvSpPr>
          <p:spPr>
            <a:xfrm>
              <a:off x="8283512" y="7015385"/>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39" name="TextBox 38"/>
            <p:cNvSpPr txBox="1"/>
            <p:nvPr/>
          </p:nvSpPr>
          <p:spPr>
            <a:xfrm>
              <a:off x="8315404" y="837976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40" name="TextBox 39"/>
            <p:cNvSpPr txBox="1"/>
            <p:nvPr/>
          </p:nvSpPr>
          <p:spPr>
            <a:xfrm>
              <a:off x="5931610" y="7537733"/>
              <a:ext cx="469872" cy="400110"/>
            </a:xfrm>
            <a:prstGeom prst="rect">
              <a:avLst/>
            </a:prstGeom>
            <a:noFill/>
          </p:spPr>
          <p:txBody>
            <a:bodyPr wrap="none" rtlCol="0">
              <a:spAutoFit/>
            </a:bodyPr>
            <a:lstStyle/>
            <a:p>
              <a:pPr algn="ctr"/>
              <a:r>
                <a:rPr lang="en-US" sz="2000" dirty="0" smtClean="0">
                  <a:latin typeface="Optima"/>
                  <a:cs typeface="Optima"/>
                </a:rPr>
                <a:t>15</a:t>
              </a:r>
              <a:endParaRPr lang="en-US" sz="2000" dirty="0">
                <a:latin typeface="Optima"/>
                <a:cs typeface="Optima"/>
              </a:endParaRPr>
            </a:p>
          </p:txBody>
        </p:sp>
        <p:sp>
          <p:nvSpPr>
            <p:cNvPr id="41" name="TextBox 40"/>
            <p:cNvSpPr txBox="1"/>
            <p:nvPr/>
          </p:nvSpPr>
          <p:spPr>
            <a:xfrm>
              <a:off x="7537084" y="7209741"/>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42" name="TextBox 41"/>
            <p:cNvSpPr txBox="1"/>
            <p:nvPr/>
          </p:nvSpPr>
          <p:spPr>
            <a:xfrm>
              <a:off x="7537084" y="819157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43" name="Rectangle 42"/>
          <p:cNvSpPr/>
          <p:nvPr/>
        </p:nvSpPr>
        <p:spPr>
          <a:xfrm>
            <a:off x="5803245" y="1603454"/>
            <a:ext cx="2009131" cy="584776"/>
          </a:xfrm>
          <a:prstGeom prst="rect">
            <a:avLst/>
          </a:prstGeom>
        </p:spPr>
        <p:txBody>
          <a:bodyPr wrap="none">
            <a:spAutoFit/>
          </a:bodyPr>
          <a:lstStyle/>
          <a:p>
            <a:pPr algn="ctr"/>
            <a:r>
              <a:rPr lang="en-US" sz="3200" dirty="0" smtClean="0">
                <a:solidFill>
                  <a:srgbClr val="262626"/>
                </a:solidFill>
                <a:latin typeface="Optima"/>
                <a:cs typeface="Optima"/>
              </a:rPr>
              <a:t>T</a:t>
            </a:r>
            <a:r>
              <a:rPr lang="en-US" sz="2400" dirty="0" smtClean="0">
                <a:solidFill>
                  <a:srgbClr val="262626"/>
                </a:solidFill>
                <a:latin typeface="Optima"/>
                <a:cs typeface="Optima"/>
              </a:rPr>
              <a:t>REE</a:t>
            </a:r>
            <a:r>
              <a:rPr lang="en-US" sz="3200" dirty="0" smtClean="0">
                <a:solidFill>
                  <a:srgbClr val="262626"/>
                </a:solidFill>
                <a:latin typeface="Optima"/>
                <a:cs typeface="Optima"/>
              </a:rPr>
              <a:t>(</a:t>
            </a: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trim</a:t>
            </a:r>
            <a:r>
              <a:rPr lang="en-US" sz="3200" dirty="0" smtClean="0">
                <a:solidFill>
                  <a:srgbClr val="262626"/>
                </a:solidFill>
                <a:latin typeface="Optima"/>
                <a:cs typeface="Optima"/>
              </a:rPr>
              <a:t>)</a:t>
            </a:r>
            <a:endParaRPr lang="en-US" sz="3200" i="1" dirty="0">
              <a:solidFill>
                <a:srgbClr val="262626"/>
              </a:solidFill>
              <a:latin typeface="Optima"/>
              <a:cs typeface="Optima"/>
            </a:endParaRPr>
          </a:p>
        </p:txBody>
      </p:sp>
      <p:sp>
        <p:nvSpPr>
          <p:cNvPr id="21" name="Content Placeholder 3"/>
          <p:cNvSpPr txBox="1">
            <a:spLocks/>
          </p:cNvSpPr>
          <p:nvPr/>
        </p:nvSpPr>
        <p:spPr>
          <a:xfrm>
            <a:off x="416665" y="4292885"/>
            <a:ext cx="8382000" cy="1422115"/>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Limb </a:t>
            </a:r>
            <a:r>
              <a:rPr lang="en-US" sz="2800" dirty="0" smtClean="0">
                <a:latin typeface="Optima"/>
                <a:cs typeface="Optima"/>
              </a:rPr>
              <a:t>Length </a:t>
            </a:r>
            <a:r>
              <a:rPr lang="en-US" sz="2800" dirty="0" smtClean="0">
                <a:latin typeface="Optima"/>
                <a:cs typeface="Optima"/>
              </a:rPr>
              <a:t>Theorem: the </a:t>
            </a:r>
            <a:r>
              <a:rPr lang="en-US" sz="2800" dirty="0" smtClean="0">
                <a:latin typeface="Optima"/>
                <a:cs typeface="Optima"/>
              </a:rPr>
              <a:t>length of the limb of </a:t>
            </a:r>
            <a:r>
              <a:rPr lang="en-US" sz="2800" i="1" dirty="0" smtClean="0">
                <a:latin typeface="Optima"/>
                <a:cs typeface="Optima"/>
              </a:rPr>
              <a:t>j </a:t>
            </a:r>
            <a:r>
              <a:rPr lang="en-US" sz="2800" dirty="0" smtClean="0">
                <a:latin typeface="Optima"/>
                <a:cs typeface="Optima"/>
              </a:rPr>
              <a:t>is equal to the minimum value of (</a:t>
            </a:r>
            <a:r>
              <a:rPr lang="en-US" sz="2800" i="1" dirty="0" err="1" smtClean="0">
                <a:latin typeface="Optima"/>
                <a:cs typeface="Optima"/>
              </a:rPr>
              <a:t>D</a:t>
            </a:r>
            <a:r>
              <a:rPr lang="en-US" sz="2800" baseline="30000" dirty="0" err="1" smtClean="0">
                <a:latin typeface="Optima"/>
                <a:cs typeface="Optima"/>
              </a:rPr>
              <a:t>bald</a:t>
            </a:r>
            <a:r>
              <a:rPr lang="en-US" sz="2800" i="1" baseline="-25000" dirty="0" err="1" smtClean="0">
                <a:latin typeface="Optima"/>
                <a:cs typeface="Optima"/>
              </a:rPr>
              <a:t>i</a:t>
            </a:r>
            <a:r>
              <a:rPr lang="en-US" sz="2800" i="1" baseline="-25000" dirty="0" err="1">
                <a:latin typeface="Optima"/>
                <a:cs typeface="Optima"/>
              </a:rPr>
              <a:t>,j</a:t>
            </a:r>
            <a:r>
              <a:rPr lang="en-US" sz="2800" dirty="0">
                <a:latin typeface="Optima"/>
                <a:cs typeface="Optima"/>
              </a:rPr>
              <a:t> + </a:t>
            </a:r>
            <a:r>
              <a:rPr lang="en-US" sz="2800" i="1" dirty="0" err="1" smtClean="0">
                <a:latin typeface="Optima"/>
                <a:cs typeface="Optima"/>
              </a:rPr>
              <a:t>D</a:t>
            </a:r>
            <a:r>
              <a:rPr lang="en-US" sz="2800" baseline="30000" dirty="0" err="1">
                <a:latin typeface="Optima"/>
                <a:cs typeface="Optima"/>
              </a:rPr>
              <a:t>bald</a:t>
            </a:r>
            <a:r>
              <a:rPr lang="en-US" sz="2800" i="1" baseline="-25000" dirty="0" err="1" smtClean="0">
                <a:latin typeface="Optima"/>
                <a:cs typeface="Optima"/>
              </a:rPr>
              <a:t>j</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baseline="30000" dirty="0" err="1">
                <a:latin typeface="Optima"/>
                <a:cs typeface="Optima"/>
              </a:rPr>
              <a:t>bald</a:t>
            </a:r>
            <a:r>
              <a:rPr lang="en-US" sz="2800" i="1" baseline="-25000" dirty="0" err="1" smtClean="0">
                <a:latin typeface="Optima"/>
                <a:cs typeface="Optima"/>
              </a:rPr>
              <a:t>i</a:t>
            </a:r>
            <a:r>
              <a:rPr lang="en-US" sz="2800" i="1" baseline="-25000" dirty="0" err="1">
                <a:latin typeface="Optima"/>
                <a:cs typeface="Optima"/>
              </a:rPr>
              <a:t>,k</a:t>
            </a:r>
            <a:r>
              <a:rPr lang="en-US" sz="2800" dirty="0">
                <a:latin typeface="Optima"/>
                <a:cs typeface="Optima"/>
              </a:rPr>
              <a:t>)/</a:t>
            </a:r>
            <a:r>
              <a:rPr lang="en-US" sz="2800" dirty="0" smtClean="0">
                <a:latin typeface="Optima"/>
                <a:cs typeface="Optima"/>
              </a:rPr>
              <a:t>2 over all leaves </a:t>
            </a:r>
            <a:r>
              <a:rPr lang="en-US" sz="2800" i="1" dirty="0" err="1" smtClean="0">
                <a:latin typeface="Optima"/>
                <a:cs typeface="Optima"/>
              </a:rPr>
              <a:t>i</a:t>
            </a:r>
            <a:r>
              <a:rPr lang="en-US" sz="2800" dirty="0" smtClean="0">
                <a:latin typeface="Optima"/>
                <a:cs typeface="Optima"/>
              </a:rPr>
              <a:t> and </a:t>
            </a:r>
            <a:r>
              <a:rPr lang="en-US" sz="2800" i="1" dirty="0" smtClean="0">
                <a:latin typeface="Optima"/>
                <a:cs typeface="Optima"/>
              </a:rPr>
              <a:t>k</a:t>
            </a:r>
            <a:r>
              <a:rPr lang="en-US" sz="2800" dirty="0" smtClean="0">
                <a:latin typeface="Optima"/>
                <a:cs typeface="Optima"/>
              </a:rPr>
              <a:t>.</a:t>
            </a:r>
            <a:endParaRPr lang="en-US" sz="2800" b="1" dirty="0" smtClean="0">
              <a:latin typeface="Optima"/>
              <a:cs typeface="Optima"/>
            </a:endParaRPr>
          </a:p>
        </p:txBody>
      </p:sp>
    </p:spTree>
    <p:extLst>
      <p:ext uri="{BB962C8B-B14F-4D97-AF65-F5344CB8AC3E}">
        <p14:creationId xmlns:p14="http://schemas.microsoft.com/office/powerpoint/2010/main" val="223076312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Attaching a Limb</a:t>
            </a:r>
            <a:endParaRPr lang="en-US" b="1" dirty="0">
              <a:latin typeface="Optima"/>
              <a:cs typeface="Optima"/>
            </a:endParaRPr>
          </a:p>
        </p:txBody>
      </p:sp>
      <p:graphicFrame>
        <p:nvGraphicFramePr>
          <p:cNvPr id="4" name="Table 3"/>
          <p:cNvGraphicFramePr>
            <a:graphicFrameLocks noGrp="1"/>
          </p:cNvGraphicFramePr>
          <p:nvPr>
            <p:extLst>
              <p:ext uri="{D42A27DB-BD31-4B8C-83A1-F6EECF244321}">
                <p14:modId xmlns:p14="http://schemas.microsoft.com/office/powerpoint/2010/main" val="367090180"/>
              </p:ext>
            </p:extLst>
          </p:nvPr>
        </p:nvGraphicFramePr>
        <p:xfrm>
          <a:off x="914402" y="1423142"/>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accent1"/>
                          </a:solidFill>
                          <a:latin typeface="Optima"/>
                          <a:cs typeface="Optima"/>
                        </a:rPr>
                        <a:t>11</a:t>
                      </a:r>
                      <a:endParaRPr lang="en-US" sz="20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bg2"/>
                          </a:solidFill>
                          <a:latin typeface="Optima"/>
                          <a:cs typeface="Optima"/>
                        </a:rPr>
                        <a:t>21</a:t>
                      </a:r>
                      <a:endParaRPr lang="en-US" sz="2000" b="1" dirty="0">
                        <a:solidFill>
                          <a:schemeClr val="bg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accent4"/>
                          </a:solidFill>
                          <a:latin typeface="Optima"/>
                          <a:cs typeface="Optima"/>
                        </a:rPr>
                        <a:t>10</a:t>
                      </a:r>
                      <a:endParaRPr lang="en-US" sz="2000" b="1" dirty="0">
                        <a:solidFill>
                          <a:schemeClr val="accent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22</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Rectangle 4"/>
          <p:cNvSpPr/>
          <p:nvPr/>
        </p:nvSpPr>
        <p:spPr>
          <a:xfrm>
            <a:off x="-43164" y="2554810"/>
            <a:ext cx="1045580" cy="584776"/>
          </a:xfrm>
          <a:prstGeom prst="rect">
            <a:avLst/>
          </a:prstGeom>
        </p:spPr>
        <p:txBody>
          <a:bodyPr wrap="none">
            <a:spAutoFit/>
          </a:bodyPr>
          <a:lstStyle/>
          <a:p>
            <a:pPr algn="ct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bald</a:t>
            </a:r>
            <a:endParaRPr lang="en-US" sz="3200" dirty="0">
              <a:solidFill>
                <a:srgbClr val="262626"/>
              </a:solidFill>
              <a:latin typeface="Optima"/>
              <a:cs typeface="Optima"/>
            </a:endParaRPr>
          </a:p>
        </p:txBody>
      </p:sp>
      <p:sp>
        <p:nvSpPr>
          <p:cNvPr id="29" name="Rectangle 28"/>
          <p:cNvSpPr/>
          <p:nvPr/>
        </p:nvSpPr>
        <p:spPr>
          <a:xfrm>
            <a:off x="2125710" y="5670136"/>
            <a:ext cx="5105400" cy="1112099"/>
          </a:xfrm>
          <a:prstGeom prst="rect">
            <a:avLst/>
          </a:prstGeom>
        </p:spPr>
        <p:txBody>
          <a:bodyPr wrap="square">
            <a:spAutoFit/>
          </a:bodyPr>
          <a:lstStyle/>
          <a:p>
            <a:pPr>
              <a:lnSpc>
                <a:spcPct val="120000"/>
              </a:lnSpc>
            </a:pPr>
            <a:r>
              <a:rPr lang="en-US" sz="2800" dirty="0">
                <a:latin typeface="Optima"/>
                <a:cs typeface="Optima"/>
              </a:rPr>
              <a:t>(</a:t>
            </a:r>
            <a:r>
              <a:rPr lang="en-US" sz="2800" i="1" dirty="0" err="1">
                <a:solidFill>
                  <a:schemeClr val="accent1"/>
                </a:solidFill>
                <a:latin typeface="Optima"/>
                <a:cs typeface="Optima"/>
              </a:rPr>
              <a:t>D</a:t>
            </a:r>
            <a:r>
              <a:rPr lang="en-US" sz="2800" baseline="30000" dirty="0" err="1">
                <a:solidFill>
                  <a:schemeClr val="accent1"/>
                </a:solidFill>
                <a:latin typeface="Optima"/>
                <a:cs typeface="Optima"/>
              </a:rPr>
              <a:t>bald</a:t>
            </a:r>
            <a:r>
              <a:rPr lang="en-US" sz="2800" i="1" baseline="-25000" dirty="0" err="1">
                <a:solidFill>
                  <a:schemeClr val="accent1"/>
                </a:solidFill>
                <a:latin typeface="Optima"/>
                <a:cs typeface="Optima"/>
              </a:rPr>
              <a:t>i,j</a:t>
            </a:r>
            <a:r>
              <a:rPr lang="en-US" sz="2800" dirty="0">
                <a:solidFill>
                  <a:schemeClr val="accent1"/>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baseline="30000" dirty="0" err="1">
                <a:solidFill>
                  <a:schemeClr val="accent4"/>
                </a:solidFill>
                <a:latin typeface="Optima"/>
                <a:cs typeface="Optima"/>
              </a:rPr>
              <a:t>bald</a:t>
            </a:r>
            <a:r>
              <a:rPr lang="en-US" sz="2800" i="1" baseline="-25000" dirty="0" err="1">
                <a:solidFill>
                  <a:schemeClr val="accent4"/>
                </a:solidFill>
                <a:latin typeface="Optima"/>
                <a:cs typeface="Optima"/>
              </a:rPr>
              <a:t>j,k</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bg2"/>
                </a:solidFill>
                <a:latin typeface="Optima"/>
                <a:cs typeface="Optima"/>
              </a:rPr>
              <a:t>D</a:t>
            </a:r>
            <a:r>
              <a:rPr lang="en-US" sz="2800" baseline="30000" dirty="0" err="1">
                <a:solidFill>
                  <a:schemeClr val="bg2"/>
                </a:solidFill>
                <a:latin typeface="Optima"/>
                <a:cs typeface="Optima"/>
              </a:rPr>
              <a:t>bald</a:t>
            </a:r>
            <a:r>
              <a:rPr lang="en-US" sz="2800" i="1" baseline="-25000" dirty="0" err="1">
                <a:solidFill>
                  <a:schemeClr val="bg2"/>
                </a:solidFill>
                <a:latin typeface="Optima"/>
                <a:cs typeface="Optima"/>
              </a:rPr>
              <a:t>i,k</a:t>
            </a:r>
            <a:r>
              <a:rPr lang="en-US" sz="2800" dirty="0">
                <a:latin typeface="Optima"/>
                <a:cs typeface="Optima"/>
              </a:rPr>
              <a:t>)/</a:t>
            </a:r>
            <a:r>
              <a:rPr lang="en-US" sz="2800" dirty="0" smtClean="0">
                <a:latin typeface="Optima"/>
                <a:cs typeface="Optima"/>
              </a:rPr>
              <a:t>2 = </a:t>
            </a:r>
            <a:r>
              <a:rPr lang="en-US" sz="2800" b="1" dirty="0" smtClean="0">
                <a:solidFill>
                  <a:schemeClr val="tx2"/>
                </a:solidFill>
                <a:latin typeface="Optima"/>
                <a:cs typeface="Optima"/>
              </a:rPr>
              <a:t>0</a:t>
            </a:r>
          </a:p>
          <a:p>
            <a:pPr>
              <a:lnSpc>
                <a:spcPct val="120000"/>
              </a:lnSpc>
            </a:pPr>
            <a:endParaRPr lang="en-US" sz="2800" dirty="0" smtClean="0">
              <a:latin typeface="Optima"/>
              <a:cs typeface="Optima"/>
            </a:endParaRPr>
          </a:p>
        </p:txBody>
      </p:sp>
      <p:grpSp>
        <p:nvGrpSpPr>
          <p:cNvPr id="30" name="Group 29"/>
          <p:cNvGrpSpPr/>
          <p:nvPr/>
        </p:nvGrpSpPr>
        <p:grpSpPr>
          <a:xfrm>
            <a:off x="4761392" y="1988904"/>
            <a:ext cx="3529811" cy="1764489"/>
            <a:chOff x="5132163" y="7015385"/>
            <a:chExt cx="3529811" cy="1764489"/>
          </a:xfrm>
        </p:grpSpPr>
        <p:cxnSp>
          <p:nvCxnSpPr>
            <p:cNvPr id="31" name="Straight Arrow Connector 30"/>
            <p:cNvCxnSpPr/>
            <p:nvPr/>
          </p:nvCxnSpPr>
          <p:spPr>
            <a:xfrm flipH="1">
              <a:off x="5317774" y="7922304"/>
              <a:ext cx="1720673" cy="782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108595" y="79282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7116967" y="724469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4" name="Oval 33"/>
            <p:cNvSpPr>
              <a:spLocks noChangeAspect="1"/>
            </p:cNvSpPr>
            <p:nvPr/>
          </p:nvSpPr>
          <p:spPr>
            <a:xfrm>
              <a:off x="8266537" y="70492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5" name="Oval 34"/>
            <p:cNvSpPr>
              <a:spLocks noChangeAspect="1"/>
            </p:cNvSpPr>
            <p:nvPr/>
          </p:nvSpPr>
          <p:spPr>
            <a:xfrm>
              <a:off x="8266537" y="840224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6" name="Oval 35"/>
            <p:cNvSpPr>
              <a:spLocks noChangeAspect="1"/>
            </p:cNvSpPr>
            <p:nvPr/>
          </p:nvSpPr>
          <p:spPr>
            <a:xfrm>
              <a:off x="6852836" y="773942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5132163" y="774724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8" name="TextBox 37"/>
            <p:cNvSpPr txBox="1"/>
            <p:nvPr/>
          </p:nvSpPr>
          <p:spPr>
            <a:xfrm>
              <a:off x="5183301" y="770772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39" name="TextBox 38"/>
            <p:cNvSpPr txBox="1"/>
            <p:nvPr/>
          </p:nvSpPr>
          <p:spPr>
            <a:xfrm>
              <a:off x="8283512" y="7015385"/>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40" name="TextBox 39"/>
            <p:cNvSpPr txBox="1"/>
            <p:nvPr/>
          </p:nvSpPr>
          <p:spPr>
            <a:xfrm>
              <a:off x="8315404" y="837976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41" name="TextBox 40"/>
            <p:cNvSpPr txBox="1"/>
            <p:nvPr/>
          </p:nvSpPr>
          <p:spPr>
            <a:xfrm>
              <a:off x="5931610" y="7537733"/>
              <a:ext cx="469872" cy="400110"/>
            </a:xfrm>
            <a:prstGeom prst="rect">
              <a:avLst/>
            </a:prstGeom>
            <a:noFill/>
          </p:spPr>
          <p:txBody>
            <a:bodyPr wrap="none" rtlCol="0">
              <a:spAutoFit/>
            </a:bodyPr>
            <a:lstStyle/>
            <a:p>
              <a:pPr algn="ctr"/>
              <a:r>
                <a:rPr lang="en-US" sz="2000" dirty="0" smtClean="0">
                  <a:latin typeface="Optima"/>
                  <a:cs typeface="Optima"/>
                </a:rPr>
                <a:t>15</a:t>
              </a:r>
              <a:endParaRPr lang="en-US" sz="2000" dirty="0">
                <a:latin typeface="Optima"/>
                <a:cs typeface="Optima"/>
              </a:endParaRPr>
            </a:p>
          </p:txBody>
        </p:sp>
        <p:sp>
          <p:nvSpPr>
            <p:cNvPr id="42" name="TextBox 41"/>
            <p:cNvSpPr txBox="1"/>
            <p:nvPr/>
          </p:nvSpPr>
          <p:spPr>
            <a:xfrm>
              <a:off x="7537084" y="7209741"/>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43" name="TextBox 42"/>
            <p:cNvSpPr txBox="1"/>
            <p:nvPr/>
          </p:nvSpPr>
          <p:spPr>
            <a:xfrm>
              <a:off x="7537084" y="819157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44" name="Rectangle 43"/>
          <p:cNvSpPr/>
          <p:nvPr/>
        </p:nvSpPr>
        <p:spPr>
          <a:xfrm>
            <a:off x="5803245" y="1603454"/>
            <a:ext cx="2009131" cy="584776"/>
          </a:xfrm>
          <a:prstGeom prst="rect">
            <a:avLst/>
          </a:prstGeom>
        </p:spPr>
        <p:txBody>
          <a:bodyPr wrap="none">
            <a:spAutoFit/>
          </a:bodyPr>
          <a:lstStyle/>
          <a:p>
            <a:pPr algn="ctr"/>
            <a:r>
              <a:rPr lang="en-US" sz="3200" dirty="0" smtClean="0">
                <a:solidFill>
                  <a:srgbClr val="262626"/>
                </a:solidFill>
                <a:latin typeface="Optima"/>
                <a:cs typeface="Optima"/>
              </a:rPr>
              <a:t>T</a:t>
            </a:r>
            <a:r>
              <a:rPr lang="en-US" sz="2400" dirty="0" smtClean="0">
                <a:solidFill>
                  <a:srgbClr val="262626"/>
                </a:solidFill>
                <a:latin typeface="Optima"/>
                <a:cs typeface="Optima"/>
              </a:rPr>
              <a:t>REE</a:t>
            </a:r>
            <a:r>
              <a:rPr lang="en-US" sz="3200" dirty="0" smtClean="0">
                <a:solidFill>
                  <a:srgbClr val="262626"/>
                </a:solidFill>
                <a:latin typeface="Optima"/>
                <a:cs typeface="Optima"/>
              </a:rPr>
              <a:t>(</a:t>
            </a: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trim</a:t>
            </a:r>
            <a:r>
              <a:rPr lang="en-US" sz="3200" dirty="0" smtClean="0">
                <a:solidFill>
                  <a:srgbClr val="262626"/>
                </a:solidFill>
                <a:latin typeface="Optima"/>
                <a:cs typeface="Optima"/>
              </a:rPr>
              <a:t>)</a:t>
            </a:r>
            <a:endParaRPr lang="en-US" sz="3200" i="1" dirty="0">
              <a:solidFill>
                <a:srgbClr val="262626"/>
              </a:solidFill>
              <a:latin typeface="Optima"/>
              <a:cs typeface="Optima"/>
            </a:endParaRPr>
          </a:p>
        </p:txBody>
      </p:sp>
      <p:sp>
        <p:nvSpPr>
          <p:cNvPr id="21" name="Content Placeholder 3"/>
          <p:cNvSpPr txBox="1">
            <a:spLocks/>
          </p:cNvSpPr>
          <p:nvPr/>
        </p:nvSpPr>
        <p:spPr>
          <a:xfrm>
            <a:off x="416665" y="4292885"/>
            <a:ext cx="8382000" cy="1422115"/>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Limb </a:t>
            </a:r>
            <a:r>
              <a:rPr lang="en-US" sz="2800" dirty="0" smtClean="0">
                <a:latin typeface="Optima"/>
                <a:cs typeface="Optima"/>
              </a:rPr>
              <a:t>Length </a:t>
            </a:r>
            <a:r>
              <a:rPr lang="en-US" sz="2800" dirty="0" smtClean="0">
                <a:latin typeface="Optima"/>
                <a:cs typeface="Optima"/>
              </a:rPr>
              <a:t>Theorem: the </a:t>
            </a:r>
            <a:r>
              <a:rPr lang="en-US" sz="2800" dirty="0" smtClean="0">
                <a:latin typeface="Optima"/>
                <a:cs typeface="Optima"/>
              </a:rPr>
              <a:t>length of the limb of </a:t>
            </a:r>
            <a:r>
              <a:rPr lang="en-US" sz="2800" i="1" dirty="0" smtClean="0">
                <a:latin typeface="Optima"/>
                <a:cs typeface="Optima"/>
              </a:rPr>
              <a:t>j </a:t>
            </a:r>
            <a:r>
              <a:rPr lang="en-US" sz="2800" dirty="0" smtClean="0">
                <a:latin typeface="Optima"/>
                <a:cs typeface="Optima"/>
              </a:rPr>
              <a:t>is equal to the minimum value of (</a:t>
            </a:r>
            <a:r>
              <a:rPr lang="en-US" sz="2800" i="1" dirty="0" err="1" smtClean="0">
                <a:latin typeface="Optima"/>
                <a:cs typeface="Optima"/>
              </a:rPr>
              <a:t>D</a:t>
            </a:r>
            <a:r>
              <a:rPr lang="en-US" sz="2800" baseline="30000" dirty="0" err="1" smtClean="0">
                <a:latin typeface="Optima"/>
                <a:cs typeface="Optima"/>
              </a:rPr>
              <a:t>bald</a:t>
            </a:r>
            <a:r>
              <a:rPr lang="en-US" sz="2800" i="1" baseline="-25000" dirty="0" err="1" smtClean="0">
                <a:latin typeface="Optima"/>
                <a:cs typeface="Optima"/>
              </a:rPr>
              <a:t>i</a:t>
            </a:r>
            <a:r>
              <a:rPr lang="en-US" sz="2800" i="1" baseline="-25000" dirty="0" err="1">
                <a:latin typeface="Optima"/>
                <a:cs typeface="Optima"/>
              </a:rPr>
              <a:t>,j</a:t>
            </a:r>
            <a:r>
              <a:rPr lang="en-US" sz="2800" dirty="0">
                <a:latin typeface="Optima"/>
                <a:cs typeface="Optima"/>
              </a:rPr>
              <a:t> + </a:t>
            </a:r>
            <a:r>
              <a:rPr lang="en-US" sz="2800" i="1" dirty="0" err="1" smtClean="0">
                <a:latin typeface="Optima"/>
                <a:cs typeface="Optima"/>
              </a:rPr>
              <a:t>D</a:t>
            </a:r>
            <a:r>
              <a:rPr lang="en-US" sz="2800" baseline="30000" dirty="0" err="1">
                <a:latin typeface="Optima"/>
                <a:cs typeface="Optima"/>
              </a:rPr>
              <a:t>bald</a:t>
            </a:r>
            <a:r>
              <a:rPr lang="en-US" sz="2800" i="1" baseline="-25000" dirty="0" err="1" smtClean="0">
                <a:latin typeface="Optima"/>
                <a:cs typeface="Optima"/>
              </a:rPr>
              <a:t>j</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baseline="30000" dirty="0" err="1">
                <a:latin typeface="Optima"/>
                <a:cs typeface="Optima"/>
              </a:rPr>
              <a:t>bald</a:t>
            </a:r>
            <a:r>
              <a:rPr lang="en-US" sz="2800" i="1" baseline="-25000" dirty="0" err="1" smtClean="0">
                <a:latin typeface="Optima"/>
                <a:cs typeface="Optima"/>
              </a:rPr>
              <a:t>i</a:t>
            </a:r>
            <a:r>
              <a:rPr lang="en-US" sz="2800" i="1" baseline="-25000" dirty="0" err="1">
                <a:latin typeface="Optima"/>
                <a:cs typeface="Optima"/>
              </a:rPr>
              <a:t>,k</a:t>
            </a:r>
            <a:r>
              <a:rPr lang="en-US" sz="2800" dirty="0">
                <a:latin typeface="Optima"/>
                <a:cs typeface="Optima"/>
              </a:rPr>
              <a:t>)/</a:t>
            </a:r>
            <a:r>
              <a:rPr lang="en-US" sz="2800" dirty="0" smtClean="0">
                <a:latin typeface="Optima"/>
                <a:cs typeface="Optima"/>
              </a:rPr>
              <a:t>2 over all leaves </a:t>
            </a:r>
            <a:r>
              <a:rPr lang="en-US" sz="2800" i="1" dirty="0" err="1" smtClean="0">
                <a:latin typeface="Optima"/>
                <a:cs typeface="Optima"/>
              </a:rPr>
              <a:t>i</a:t>
            </a:r>
            <a:r>
              <a:rPr lang="en-US" sz="2800" dirty="0" smtClean="0">
                <a:latin typeface="Optima"/>
                <a:cs typeface="Optima"/>
              </a:rPr>
              <a:t> and </a:t>
            </a:r>
            <a:r>
              <a:rPr lang="en-US" sz="2800" i="1" dirty="0" smtClean="0">
                <a:latin typeface="Optima"/>
                <a:cs typeface="Optima"/>
              </a:rPr>
              <a:t>k</a:t>
            </a:r>
            <a:r>
              <a:rPr lang="en-US" sz="2800" dirty="0" smtClean="0">
                <a:latin typeface="Optima"/>
                <a:cs typeface="Optima"/>
              </a:rPr>
              <a:t>.</a:t>
            </a:r>
            <a:endParaRPr lang="en-US" sz="2800" b="1" dirty="0" smtClean="0">
              <a:latin typeface="Optima"/>
              <a:cs typeface="Optima"/>
            </a:endParaRPr>
          </a:p>
        </p:txBody>
      </p:sp>
    </p:spTree>
    <p:extLst>
      <p:ext uri="{BB962C8B-B14F-4D97-AF65-F5344CB8AC3E}">
        <p14:creationId xmlns:p14="http://schemas.microsoft.com/office/powerpoint/2010/main" val="427964670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Attaching a Limb</a:t>
            </a:r>
            <a:endParaRPr lang="en-US" b="1" dirty="0">
              <a:latin typeface="Optima"/>
              <a:cs typeface="Optima"/>
            </a:endParaRPr>
          </a:p>
        </p:txBody>
      </p:sp>
      <p:graphicFrame>
        <p:nvGraphicFramePr>
          <p:cNvPr id="4" name="Table 3"/>
          <p:cNvGraphicFramePr>
            <a:graphicFrameLocks noGrp="1"/>
          </p:cNvGraphicFramePr>
          <p:nvPr>
            <p:extLst>
              <p:ext uri="{D42A27DB-BD31-4B8C-83A1-F6EECF244321}">
                <p14:modId xmlns:p14="http://schemas.microsoft.com/office/powerpoint/2010/main" val="2227714230"/>
              </p:ext>
            </p:extLst>
          </p:nvPr>
        </p:nvGraphicFramePr>
        <p:xfrm>
          <a:off x="914402" y="1423142"/>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accent1"/>
                          </a:solidFill>
                          <a:latin typeface="Optima"/>
                          <a:cs typeface="Optima"/>
                        </a:rPr>
                        <a:t>11</a:t>
                      </a:r>
                      <a:endParaRPr lang="en-US" sz="20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bg2"/>
                          </a:solidFill>
                          <a:latin typeface="Optima"/>
                          <a:cs typeface="Optima"/>
                        </a:rPr>
                        <a:t>21</a:t>
                      </a:r>
                      <a:endParaRPr lang="en-US" sz="2000" b="1" dirty="0">
                        <a:solidFill>
                          <a:schemeClr val="bg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accent4"/>
                          </a:solidFill>
                          <a:latin typeface="Optima"/>
                          <a:cs typeface="Optima"/>
                        </a:rPr>
                        <a:t>10</a:t>
                      </a:r>
                      <a:endParaRPr lang="en-US" sz="2000" b="1" dirty="0">
                        <a:solidFill>
                          <a:schemeClr val="accent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22</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Rectangle 4"/>
          <p:cNvSpPr/>
          <p:nvPr/>
        </p:nvSpPr>
        <p:spPr>
          <a:xfrm>
            <a:off x="-43164" y="2554810"/>
            <a:ext cx="1045580" cy="584776"/>
          </a:xfrm>
          <a:prstGeom prst="rect">
            <a:avLst/>
          </a:prstGeom>
        </p:spPr>
        <p:txBody>
          <a:bodyPr wrap="none">
            <a:spAutoFit/>
          </a:bodyPr>
          <a:lstStyle/>
          <a:p>
            <a:pPr algn="ct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bald</a:t>
            </a:r>
            <a:endParaRPr lang="en-US" sz="3200" dirty="0">
              <a:solidFill>
                <a:srgbClr val="262626"/>
              </a:solidFill>
              <a:latin typeface="Optima"/>
              <a:cs typeface="Optima"/>
            </a:endParaRPr>
          </a:p>
        </p:txBody>
      </p:sp>
      <p:sp>
        <p:nvSpPr>
          <p:cNvPr id="29" name="Rectangle 28"/>
          <p:cNvSpPr/>
          <p:nvPr/>
        </p:nvSpPr>
        <p:spPr>
          <a:xfrm>
            <a:off x="2125710" y="5670136"/>
            <a:ext cx="5105400" cy="1629164"/>
          </a:xfrm>
          <a:prstGeom prst="rect">
            <a:avLst/>
          </a:prstGeom>
        </p:spPr>
        <p:txBody>
          <a:bodyPr wrap="square">
            <a:spAutoFit/>
          </a:bodyPr>
          <a:lstStyle/>
          <a:p>
            <a:pPr>
              <a:lnSpc>
                <a:spcPct val="120000"/>
              </a:lnSpc>
            </a:pPr>
            <a:r>
              <a:rPr lang="en-US" sz="2800" dirty="0">
                <a:latin typeface="Optima"/>
                <a:cs typeface="Optima"/>
              </a:rPr>
              <a:t>(</a:t>
            </a:r>
            <a:r>
              <a:rPr lang="en-US" sz="2800" i="1" dirty="0" err="1">
                <a:solidFill>
                  <a:schemeClr val="accent1"/>
                </a:solidFill>
                <a:latin typeface="Optima"/>
                <a:cs typeface="Optima"/>
              </a:rPr>
              <a:t>D</a:t>
            </a:r>
            <a:r>
              <a:rPr lang="en-US" sz="2800" baseline="30000" dirty="0" err="1">
                <a:solidFill>
                  <a:schemeClr val="accent1"/>
                </a:solidFill>
                <a:latin typeface="Optima"/>
                <a:cs typeface="Optima"/>
              </a:rPr>
              <a:t>bald</a:t>
            </a:r>
            <a:r>
              <a:rPr lang="en-US" sz="2800" i="1" baseline="-25000" dirty="0" err="1">
                <a:solidFill>
                  <a:schemeClr val="accent1"/>
                </a:solidFill>
                <a:latin typeface="Optima"/>
                <a:cs typeface="Optima"/>
              </a:rPr>
              <a:t>i,j</a:t>
            </a:r>
            <a:r>
              <a:rPr lang="en-US" sz="2800" dirty="0">
                <a:solidFill>
                  <a:schemeClr val="accent1"/>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baseline="30000" dirty="0" err="1">
                <a:solidFill>
                  <a:schemeClr val="accent4"/>
                </a:solidFill>
                <a:latin typeface="Optima"/>
                <a:cs typeface="Optima"/>
              </a:rPr>
              <a:t>bald</a:t>
            </a:r>
            <a:r>
              <a:rPr lang="en-US" sz="2800" i="1" baseline="-25000" dirty="0" err="1">
                <a:solidFill>
                  <a:schemeClr val="accent4"/>
                </a:solidFill>
                <a:latin typeface="Optima"/>
                <a:cs typeface="Optima"/>
              </a:rPr>
              <a:t>j,k</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bg2"/>
                </a:solidFill>
                <a:latin typeface="Optima"/>
                <a:cs typeface="Optima"/>
              </a:rPr>
              <a:t>D</a:t>
            </a:r>
            <a:r>
              <a:rPr lang="en-US" sz="2800" baseline="30000" dirty="0" err="1">
                <a:solidFill>
                  <a:schemeClr val="bg2"/>
                </a:solidFill>
                <a:latin typeface="Optima"/>
                <a:cs typeface="Optima"/>
              </a:rPr>
              <a:t>bald</a:t>
            </a:r>
            <a:r>
              <a:rPr lang="en-US" sz="2800" i="1" baseline="-25000" dirty="0" err="1">
                <a:solidFill>
                  <a:schemeClr val="bg2"/>
                </a:solidFill>
                <a:latin typeface="Optima"/>
                <a:cs typeface="Optima"/>
              </a:rPr>
              <a:t>i,k</a:t>
            </a:r>
            <a:r>
              <a:rPr lang="en-US" sz="2800" dirty="0">
                <a:latin typeface="Optima"/>
                <a:cs typeface="Optima"/>
              </a:rPr>
              <a:t>)/</a:t>
            </a:r>
            <a:r>
              <a:rPr lang="en-US" sz="2800" dirty="0" smtClean="0">
                <a:latin typeface="Optima"/>
                <a:cs typeface="Optima"/>
              </a:rPr>
              <a:t>2 = </a:t>
            </a:r>
            <a:r>
              <a:rPr lang="en-US" sz="2800" b="1" dirty="0" smtClean="0">
                <a:solidFill>
                  <a:schemeClr val="tx2"/>
                </a:solidFill>
                <a:latin typeface="Optima"/>
                <a:cs typeface="Optima"/>
              </a:rPr>
              <a:t>0</a:t>
            </a:r>
          </a:p>
          <a:p>
            <a:pPr>
              <a:lnSpc>
                <a:spcPct val="120000"/>
              </a:lnSpc>
            </a:pPr>
            <a:r>
              <a:rPr lang="en-US" sz="2800" i="1" dirty="0" err="1">
                <a:solidFill>
                  <a:schemeClr val="accent1"/>
                </a:solidFill>
                <a:latin typeface="Optima"/>
                <a:cs typeface="Optima"/>
              </a:rPr>
              <a:t>D</a:t>
            </a:r>
            <a:r>
              <a:rPr lang="en-US" sz="2800" baseline="30000" dirty="0" err="1">
                <a:solidFill>
                  <a:schemeClr val="accent1"/>
                </a:solidFill>
                <a:latin typeface="Optima"/>
                <a:cs typeface="Optima"/>
              </a:rPr>
              <a:t>bald</a:t>
            </a:r>
            <a:r>
              <a:rPr lang="en-US" sz="2800" i="1" baseline="-25000" dirty="0" err="1">
                <a:solidFill>
                  <a:schemeClr val="accent1"/>
                </a:solidFill>
                <a:latin typeface="Optima"/>
                <a:cs typeface="Optima"/>
              </a:rPr>
              <a:t>i,j</a:t>
            </a:r>
            <a:r>
              <a:rPr lang="en-US" sz="2800" dirty="0">
                <a:solidFill>
                  <a:schemeClr val="accent1"/>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baseline="30000" dirty="0" err="1">
                <a:solidFill>
                  <a:schemeClr val="accent4"/>
                </a:solidFill>
                <a:latin typeface="Optima"/>
                <a:cs typeface="Optima"/>
              </a:rPr>
              <a:t>bald</a:t>
            </a:r>
            <a:r>
              <a:rPr lang="en-US" sz="2800" i="1" baseline="-25000" dirty="0" err="1">
                <a:solidFill>
                  <a:schemeClr val="accent4"/>
                </a:solidFill>
                <a:latin typeface="Optima"/>
                <a:cs typeface="Optima"/>
              </a:rPr>
              <a:t>j,k</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bg2"/>
                </a:solidFill>
                <a:latin typeface="Optima"/>
                <a:cs typeface="Optima"/>
              </a:rPr>
              <a:t>D</a:t>
            </a:r>
            <a:r>
              <a:rPr lang="en-US" sz="2800" baseline="30000" dirty="0" err="1">
                <a:solidFill>
                  <a:schemeClr val="bg2"/>
                </a:solidFill>
                <a:latin typeface="Optima"/>
                <a:cs typeface="Optima"/>
              </a:rPr>
              <a:t>bald</a:t>
            </a:r>
            <a:r>
              <a:rPr lang="en-US" sz="2800" i="1" baseline="-25000" dirty="0" err="1">
                <a:solidFill>
                  <a:schemeClr val="bg2"/>
                </a:solidFill>
                <a:latin typeface="Optima"/>
                <a:cs typeface="Optima"/>
              </a:rPr>
              <a:t>i,k</a:t>
            </a:r>
            <a:endParaRPr lang="en-US" sz="2800" dirty="0">
              <a:solidFill>
                <a:schemeClr val="bg2"/>
              </a:solidFill>
            </a:endParaRPr>
          </a:p>
          <a:p>
            <a:pPr>
              <a:lnSpc>
                <a:spcPct val="120000"/>
              </a:lnSpc>
            </a:pPr>
            <a:endParaRPr lang="en-US" sz="2800" dirty="0" smtClean="0">
              <a:latin typeface="Optima"/>
              <a:cs typeface="Optima"/>
            </a:endParaRPr>
          </a:p>
        </p:txBody>
      </p:sp>
      <p:grpSp>
        <p:nvGrpSpPr>
          <p:cNvPr id="30" name="Group 29"/>
          <p:cNvGrpSpPr/>
          <p:nvPr/>
        </p:nvGrpSpPr>
        <p:grpSpPr>
          <a:xfrm>
            <a:off x="4761392" y="1988904"/>
            <a:ext cx="3529811" cy="1764489"/>
            <a:chOff x="5132163" y="7015385"/>
            <a:chExt cx="3529811" cy="1764489"/>
          </a:xfrm>
        </p:grpSpPr>
        <p:cxnSp>
          <p:nvCxnSpPr>
            <p:cNvPr id="31" name="Straight Arrow Connector 30"/>
            <p:cNvCxnSpPr/>
            <p:nvPr/>
          </p:nvCxnSpPr>
          <p:spPr>
            <a:xfrm flipH="1">
              <a:off x="5317774" y="7922304"/>
              <a:ext cx="1720673" cy="782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108595" y="79282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7116967" y="724469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4" name="Oval 33"/>
            <p:cNvSpPr>
              <a:spLocks noChangeAspect="1"/>
            </p:cNvSpPr>
            <p:nvPr/>
          </p:nvSpPr>
          <p:spPr>
            <a:xfrm>
              <a:off x="8266537" y="70492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5" name="Oval 34"/>
            <p:cNvSpPr>
              <a:spLocks noChangeAspect="1"/>
            </p:cNvSpPr>
            <p:nvPr/>
          </p:nvSpPr>
          <p:spPr>
            <a:xfrm>
              <a:off x="8266537" y="840224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6" name="Oval 35"/>
            <p:cNvSpPr>
              <a:spLocks noChangeAspect="1"/>
            </p:cNvSpPr>
            <p:nvPr/>
          </p:nvSpPr>
          <p:spPr>
            <a:xfrm>
              <a:off x="6852836" y="773942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5132163" y="774724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8" name="TextBox 37"/>
            <p:cNvSpPr txBox="1"/>
            <p:nvPr/>
          </p:nvSpPr>
          <p:spPr>
            <a:xfrm>
              <a:off x="5183301" y="770772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39" name="TextBox 38"/>
            <p:cNvSpPr txBox="1"/>
            <p:nvPr/>
          </p:nvSpPr>
          <p:spPr>
            <a:xfrm>
              <a:off x="8283512" y="7015385"/>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40" name="TextBox 39"/>
            <p:cNvSpPr txBox="1"/>
            <p:nvPr/>
          </p:nvSpPr>
          <p:spPr>
            <a:xfrm>
              <a:off x="8315404" y="837976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41" name="TextBox 40"/>
            <p:cNvSpPr txBox="1"/>
            <p:nvPr/>
          </p:nvSpPr>
          <p:spPr>
            <a:xfrm>
              <a:off x="5931610" y="7537733"/>
              <a:ext cx="469872" cy="400110"/>
            </a:xfrm>
            <a:prstGeom prst="rect">
              <a:avLst/>
            </a:prstGeom>
            <a:noFill/>
          </p:spPr>
          <p:txBody>
            <a:bodyPr wrap="none" rtlCol="0">
              <a:spAutoFit/>
            </a:bodyPr>
            <a:lstStyle/>
            <a:p>
              <a:pPr algn="ctr"/>
              <a:r>
                <a:rPr lang="en-US" sz="2000" dirty="0" smtClean="0">
                  <a:latin typeface="Optima"/>
                  <a:cs typeface="Optima"/>
                </a:rPr>
                <a:t>15</a:t>
              </a:r>
              <a:endParaRPr lang="en-US" sz="2000" dirty="0">
                <a:latin typeface="Optima"/>
                <a:cs typeface="Optima"/>
              </a:endParaRPr>
            </a:p>
          </p:txBody>
        </p:sp>
        <p:sp>
          <p:nvSpPr>
            <p:cNvPr id="42" name="TextBox 41"/>
            <p:cNvSpPr txBox="1"/>
            <p:nvPr/>
          </p:nvSpPr>
          <p:spPr>
            <a:xfrm>
              <a:off x="7537084" y="7209741"/>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43" name="TextBox 42"/>
            <p:cNvSpPr txBox="1"/>
            <p:nvPr/>
          </p:nvSpPr>
          <p:spPr>
            <a:xfrm>
              <a:off x="7537084" y="819157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44" name="Rectangle 43"/>
          <p:cNvSpPr/>
          <p:nvPr/>
        </p:nvSpPr>
        <p:spPr>
          <a:xfrm>
            <a:off x="5803245" y="1603454"/>
            <a:ext cx="2009131" cy="584776"/>
          </a:xfrm>
          <a:prstGeom prst="rect">
            <a:avLst/>
          </a:prstGeom>
        </p:spPr>
        <p:txBody>
          <a:bodyPr wrap="none">
            <a:spAutoFit/>
          </a:bodyPr>
          <a:lstStyle/>
          <a:p>
            <a:pPr algn="ctr"/>
            <a:r>
              <a:rPr lang="en-US" sz="3200" dirty="0" smtClean="0">
                <a:solidFill>
                  <a:srgbClr val="262626"/>
                </a:solidFill>
                <a:latin typeface="Optima"/>
                <a:cs typeface="Optima"/>
              </a:rPr>
              <a:t>T</a:t>
            </a:r>
            <a:r>
              <a:rPr lang="en-US" sz="2400" dirty="0" smtClean="0">
                <a:solidFill>
                  <a:srgbClr val="262626"/>
                </a:solidFill>
                <a:latin typeface="Optima"/>
                <a:cs typeface="Optima"/>
              </a:rPr>
              <a:t>REE</a:t>
            </a:r>
            <a:r>
              <a:rPr lang="en-US" sz="3200" dirty="0" smtClean="0">
                <a:solidFill>
                  <a:srgbClr val="262626"/>
                </a:solidFill>
                <a:latin typeface="Optima"/>
                <a:cs typeface="Optima"/>
              </a:rPr>
              <a:t>(</a:t>
            </a: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trim</a:t>
            </a:r>
            <a:r>
              <a:rPr lang="en-US" sz="3200" dirty="0" smtClean="0">
                <a:solidFill>
                  <a:srgbClr val="262626"/>
                </a:solidFill>
                <a:latin typeface="Optima"/>
                <a:cs typeface="Optima"/>
              </a:rPr>
              <a:t>)</a:t>
            </a:r>
            <a:endParaRPr lang="en-US" sz="3200" i="1" dirty="0">
              <a:solidFill>
                <a:srgbClr val="262626"/>
              </a:solidFill>
              <a:latin typeface="Optima"/>
              <a:cs typeface="Optima"/>
            </a:endParaRPr>
          </a:p>
        </p:txBody>
      </p:sp>
    </p:spTree>
    <p:extLst>
      <p:ext uri="{BB962C8B-B14F-4D97-AF65-F5344CB8AC3E}">
        <p14:creationId xmlns:p14="http://schemas.microsoft.com/office/powerpoint/2010/main" val="4016889558"/>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Attaching a Limb</a:t>
            </a:r>
            <a:endParaRPr lang="en-US" b="1" dirty="0">
              <a:latin typeface="Optima"/>
              <a:cs typeface="Optima"/>
            </a:endParaRPr>
          </a:p>
        </p:txBody>
      </p:sp>
      <p:graphicFrame>
        <p:nvGraphicFramePr>
          <p:cNvPr id="4" name="Table 3"/>
          <p:cNvGraphicFramePr>
            <a:graphicFrameLocks noGrp="1"/>
          </p:cNvGraphicFramePr>
          <p:nvPr>
            <p:extLst>
              <p:ext uri="{D42A27DB-BD31-4B8C-83A1-F6EECF244321}">
                <p14:modId xmlns:p14="http://schemas.microsoft.com/office/powerpoint/2010/main" val="3974256313"/>
              </p:ext>
            </p:extLst>
          </p:nvPr>
        </p:nvGraphicFramePr>
        <p:xfrm>
          <a:off x="914402" y="1423142"/>
          <a:ext cx="2681957" cy="2641719"/>
        </p:xfrm>
        <a:graphic>
          <a:graphicData uri="http://schemas.openxmlformats.org/drawingml/2006/table">
            <a:tbl>
              <a:tblPr firstRow="1" bandRow="1">
                <a:tableStyleId>{5C22544A-7EE6-4342-B048-85BDC9FD1C3A}</a:tableStyleId>
              </a:tblPr>
              <a:tblGrid>
                <a:gridCol w="545022"/>
                <a:gridCol w="545022"/>
                <a:gridCol w="536836"/>
                <a:gridCol w="537308"/>
                <a:gridCol w="517769"/>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3175">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accent1"/>
                          </a:solidFill>
                          <a:latin typeface="Optima"/>
                          <a:cs typeface="Optima"/>
                        </a:rPr>
                        <a:t>11</a:t>
                      </a:r>
                      <a:endParaRPr lang="en-US" sz="20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bg2"/>
                          </a:solidFill>
                          <a:latin typeface="Optima"/>
                          <a:cs typeface="Optima"/>
                        </a:rPr>
                        <a:t>21</a:t>
                      </a:r>
                      <a:endParaRPr lang="en-US" sz="2000" b="1" dirty="0">
                        <a:solidFill>
                          <a:schemeClr val="bg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accent4"/>
                          </a:solidFill>
                          <a:latin typeface="Optima"/>
                          <a:cs typeface="Optima"/>
                        </a:rPr>
                        <a:t>10</a:t>
                      </a:r>
                      <a:endParaRPr lang="en-US" sz="2000" b="1" dirty="0">
                        <a:solidFill>
                          <a:schemeClr val="accent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213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22</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Rectangle 4"/>
          <p:cNvSpPr/>
          <p:nvPr/>
        </p:nvSpPr>
        <p:spPr>
          <a:xfrm>
            <a:off x="-43164" y="2554810"/>
            <a:ext cx="1045580" cy="584776"/>
          </a:xfrm>
          <a:prstGeom prst="rect">
            <a:avLst/>
          </a:prstGeom>
        </p:spPr>
        <p:txBody>
          <a:bodyPr wrap="none">
            <a:spAutoFit/>
          </a:bodyPr>
          <a:lstStyle/>
          <a:p>
            <a:pPr algn="ct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bald</a:t>
            </a:r>
            <a:endParaRPr lang="en-US" sz="3200" dirty="0">
              <a:solidFill>
                <a:srgbClr val="262626"/>
              </a:solidFill>
              <a:latin typeface="Optima"/>
              <a:cs typeface="Optima"/>
            </a:endParaRPr>
          </a:p>
        </p:txBody>
      </p:sp>
      <p:grpSp>
        <p:nvGrpSpPr>
          <p:cNvPr id="6" name="Group 5"/>
          <p:cNvGrpSpPr/>
          <p:nvPr/>
        </p:nvGrpSpPr>
        <p:grpSpPr>
          <a:xfrm>
            <a:off x="4627610" y="1960948"/>
            <a:ext cx="4313109" cy="1770187"/>
            <a:chOff x="2367720" y="2233200"/>
            <a:chExt cx="4313109" cy="1770188"/>
          </a:xfrm>
        </p:grpSpPr>
        <p:cxnSp>
          <p:nvCxnSpPr>
            <p:cNvPr id="7" name="Straight Arrow Connector 6"/>
            <p:cNvCxnSpPr>
              <a:cxnSpLocks noChangeAspect="1"/>
            </p:cNvCxnSpPr>
            <p:nvPr/>
          </p:nvCxnSpPr>
          <p:spPr>
            <a:xfrm flipH="1">
              <a:off x="2711341" y="3250129"/>
              <a:ext cx="1077647" cy="504998"/>
            </a:xfrm>
            <a:prstGeom prst="straightConnector1">
              <a:avLst/>
            </a:prstGeom>
            <a:ln w="12700" cmpd="sng">
              <a:solidFill>
                <a:schemeClr val="tx1">
                  <a:lumMod val="75000"/>
                  <a:lumOff val="2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 name="Oval 7"/>
            <p:cNvSpPr>
              <a:spLocks noChangeAspect="1"/>
            </p:cNvSpPr>
            <p:nvPr/>
          </p:nvSpPr>
          <p:spPr>
            <a:xfrm>
              <a:off x="2397027" y="3645297"/>
              <a:ext cx="320042" cy="320040"/>
            </a:xfrm>
            <a:prstGeom prst="ellipse">
              <a:avLst/>
            </a:prstGeom>
            <a:noFill/>
            <a:ln w="12700" cmpd="sng">
              <a:solidFill>
                <a:schemeClr val="tx1">
                  <a:lumMod val="85000"/>
                  <a:lumOff val="1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cxnSp>
          <p:nvCxnSpPr>
            <p:cNvPr id="9" name="Straight Arrow Connector 8"/>
            <p:cNvCxnSpPr>
              <a:stCxn id="13" idx="6"/>
            </p:cNvCxnSpPr>
            <p:nvPr/>
          </p:nvCxnSpPr>
          <p:spPr>
            <a:xfrm flipV="1">
              <a:off x="4125379" y="3159825"/>
              <a:ext cx="1010443" cy="2210"/>
            </a:xfrm>
            <a:prstGeom prst="straightConnector1">
              <a:avLst/>
            </a:prstGeom>
            <a:ln w="38100" cmpd="sng">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127450" y="31517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135822" y="2468208"/>
              <a:ext cx="1350955" cy="679984"/>
            </a:xfrm>
            <a:prstGeom prst="straightConnector1">
              <a:avLst/>
            </a:prstGeom>
            <a:ln w="38100" cmpd="sng">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noChangeAspect="1"/>
            </p:cNvCxnSpPr>
            <p:nvPr/>
          </p:nvCxnSpPr>
          <p:spPr>
            <a:xfrm flipH="1" flipV="1">
              <a:off x="2553924" y="2476280"/>
              <a:ext cx="1260120" cy="634264"/>
            </a:xfrm>
            <a:prstGeom prst="straightConnector1">
              <a:avLst/>
            </a:prstGeom>
            <a:ln w="38100" cmpd="sng">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Oval 12"/>
            <p:cNvSpPr>
              <a:spLocks noChangeAspect="1"/>
            </p:cNvSpPr>
            <p:nvPr/>
          </p:nvSpPr>
          <p:spPr>
            <a:xfrm>
              <a:off x="3805337" y="3002014"/>
              <a:ext cx="320042" cy="320040"/>
            </a:xfrm>
            <a:prstGeom prst="ellipse">
              <a:avLst/>
            </a:prstGeom>
            <a:noFill/>
            <a:ln w="12700" cmpd="sng">
              <a:solidFill>
                <a:srgbClr val="40404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6285392"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5" name="Oval 14"/>
            <p:cNvSpPr>
              <a:spLocks noChangeAspect="1"/>
            </p:cNvSpPr>
            <p:nvPr/>
          </p:nvSpPr>
          <p:spPr>
            <a:xfrm>
              <a:off x="6285392" y="36257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6" name="Oval 15"/>
            <p:cNvSpPr>
              <a:spLocks noChangeAspect="1"/>
            </p:cNvSpPr>
            <p:nvPr/>
          </p:nvSpPr>
          <p:spPr>
            <a:xfrm>
              <a:off x="4871691" y="2962938"/>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7" name="Oval 16"/>
            <p:cNvSpPr>
              <a:spLocks noChangeAspect="1"/>
            </p:cNvSpPr>
            <p:nvPr/>
          </p:nvSpPr>
          <p:spPr>
            <a:xfrm>
              <a:off x="2367720"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8" name="TextBox 17"/>
            <p:cNvSpPr txBox="1"/>
            <p:nvPr/>
          </p:nvSpPr>
          <p:spPr>
            <a:xfrm>
              <a:off x="2398734" y="3556011"/>
              <a:ext cx="334116" cy="400110"/>
            </a:xfrm>
            <a:prstGeom prst="rect">
              <a:avLst/>
            </a:prstGeom>
            <a:noFill/>
          </p:spPr>
          <p:txBody>
            <a:bodyPr wrap="none" rtlCol="0">
              <a:spAutoFit/>
            </a:bodyPr>
            <a:lstStyle/>
            <a:p>
              <a:pPr algn="ctr"/>
              <a:r>
                <a:rPr lang="en-US" sz="2000" i="1" dirty="0" smtClean="0">
                  <a:solidFill>
                    <a:schemeClr val="tx1">
                      <a:lumMod val="65000"/>
                      <a:lumOff val="35000"/>
                    </a:schemeClr>
                  </a:solidFill>
                  <a:latin typeface="Optima"/>
                  <a:cs typeface="Optima"/>
                </a:rPr>
                <a:t>j</a:t>
              </a:r>
              <a:endParaRPr lang="en-US" sz="2000" i="1" dirty="0">
                <a:solidFill>
                  <a:schemeClr val="tx1">
                    <a:lumMod val="65000"/>
                    <a:lumOff val="35000"/>
                  </a:schemeClr>
                </a:solidFill>
                <a:latin typeface="Optima"/>
                <a:cs typeface="Optima"/>
              </a:endParaRPr>
            </a:p>
          </p:txBody>
        </p:sp>
        <p:sp>
          <p:nvSpPr>
            <p:cNvPr id="19" name="TextBox 18"/>
            <p:cNvSpPr txBox="1"/>
            <p:nvPr/>
          </p:nvSpPr>
          <p:spPr>
            <a:xfrm>
              <a:off x="2418858" y="22332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20" name="TextBox 19"/>
            <p:cNvSpPr txBox="1"/>
            <p:nvPr/>
          </p:nvSpPr>
          <p:spPr>
            <a:xfrm>
              <a:off x="6302367" y="2238899"/>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21" name="TextBox 20"/>
            <p:cNvSpPr txBox="1"/>
            <p:nvPr/>
          </p:nvSpPr>
          <p:spPr>
            <a:xfrm>
              <a:off x="6334259" y="3603278"/>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22" name="TextBox 21"/>
            <p:cNvSpPr txBox="1"/>
            <p:nvPr/>
          </p:nvSpPr>
          <p:spPr>
            <a:xfrm>
              <a:off x="3115492" y="2415269"/>
              <a:ext cx="469872" cy="400110"/>
            </a:xfrm>
            <a:prstGeom prst="rect">
              <a:avLst/>
            </a:prstGeom>
            <a:noFill/>
          </p:spPr>
          <p:txBody>
            <a:bodyPr wrap="none" rtlCol="0">
              <a:spAutoFit/>
            </a:bodyPr>
            <a:lstStyle/>
            <a:p>
              <a:pPr algn="ctr"/>
              <a:r>
                <a:rPr lang="en-US" sz="2000" b="1" dirty="0" smtClean="0">
                  <a:solidFill>
                    <a:schemeClr val="accent1"/>
                  </a:solidFill>
                  <a:latin typeface="Optima"/>
                  <a:cs typeface="Optima"/>
                </a:rPr>
                <a:t>11</a:t>
              </a:r>
              <a:endParaRPr lang="en-US" sz="2000" b="1" dirty="0">
                <a:solidFill>
                  <a:schemeClr val="accent1"/>
                </a:solidFill>
                <a:latin typeface="Optima"/>
                <a:cs typeface="Optima"/>
              </a:endParaRPr>
            </a:p>
          </p:txBody>
        </p:sp>
        <p:sp>
          <p:nvSpPr>
            <p:cNvPr id="23" name="TextBox 22"/>
            <p:cNvSpPr txBox="1"/>
            <p:nvPr/>
          </p:nvSpPr>
          <p:spPr>
            <a:xfrm>
              <a:off x="4329822" y="2783991"/>
              <a:ext cx="340093" cy="400110"/>
            </a:xfrm>
            <a:prstGeom prst="rect">
              <a:avLst/>
            </a:prstGeom>
            <a:noFill/>
          </p:spPr>
          <p:txBody>
            <a:bodyPr wrap="none" rtlCol="0">
              <a:spAutoFit/>
            </a:bodyPr>
            <a:lstStyle/>
            <a:p>
              <a:pPr algn="ctr"/>
              <a:r>
                <a:rPr lang="en-US" sz="2000" b="1" dirty="0">
                  <a:solidFill>
                    <a:schemeClr val="accent4"/>
                  </a:solidFill>
                  <a:latin typeface="Optima"/>
                  <a:cs typeface="Optima"/>
                </a:rPr>
                <a:t>4</a:t>
              </a:r>
            </a:p>
          </p:txBody>
        </p:sp>
        <p:sp>
          <p:nvSpPr>
            <p:cNvPr id="24" name="TextBox 23"/>
            <p:cNvSpPr txBox="1"/>
            <p:nvPr/>
          </p:nvSpPr>
          <p:spPr>
            <a:xfrm>
              <a:off x="5555939" y="2433255"/>
              <a:ext cx="327269" cy="400110"/>
            </a:xfrm>
            <a:prstGeom prst="rect">
              <a:avLst/>
            </a:prstGeom>
            <a:noFill/>
          </p:spPr>
          <p:txBody>
            <a:bodyPr wrap="none" rtlCol="0">
              <a:spAutoFit/>
            </a:bodyPr>
            <a:lstStyle/>
            <a:p>
              <a:pPr algn="ctr"/>
              <a:r>
                <a:rPr lang="en-US" sz="2000" b="1" dirty="0" smtClean="0">
                  <a:solidFill>
                    <a:schemeClr val="accent4"/>
                  </a:solidFill>
                  <a:latin typeface="Optima"/>
                  <a:cs typeface="Optima"/>
                </a:rPr>
                <a:t>6</a:t>
              </a:r>
              <a:endParaRPr lang="en-US" sz="2000" b="1" dirty="0">
                <a:solidFill>
                  <a:schemeClr val="accent4"/>
                </a:solidFill>
                <a:latin typeface="Optima"/>
                <a:cs typeface="Optima"/>
              </a:endParaRPr>
            </a:p>
          </p:txBody>
        </p:sp>
        <p:sp>
          <p:nvSpPr>
            <p:cNvPr id="25" name="TextBox 24"/>
            <p:cNvSpPr txBox="1"/>
            <p:nvPr/>
          </p:nvSpPr>
          <p:spPr>
            <a:xfrm>
              <a:off x="5555939" y="3415090"/>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26" name="TextBox 25"/>
            <p:cNvSpPr txBox="1"/>
            <p:nvPr/>
          </p:nvSpPr>
          <p:spPr>
            <a:xfrm>
              <a:off x="3203994" y="3397139"/>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0</a:t>
              </a:r>
            </a:p>
          </p:txBody>
        </p:sp>
      </p:grpSp>
      <p:sp>
        <p:nvSpPr>
          <p:cNvPr id="27" name="Rectangle 26"/>
          <p:cNvSpPr/>
          <p:nvPr/>
        </p:nvSpPr>
        <p:spPr>
          <a:xfrm>
            <a:off x="5743273" y="1575543"/>
            <a:ext cx="2055097" cy="584776"/>
          </a:xfrm>
          <a:prstGeom prst="rect">
            <a:avLst/>
          </a:prstGeom>
        </p:spPr>
        <p:txBody>
          <a:bodyPr wrap="none">
            <a:spAutoFit/>
          </a:bodyPr>
          <a:lstStyle/>
          <a:p>
            <a:pPr algn="ctr"/>
            <a:r>
              <a:rPr lang="en-US" sz="3200" dirty="0" smtClean="0">
                <a:solidFill>
                  <a:srgbClr val="262626"/>
                </a:solidFill>
                <a:latin typeface="Optima"/>
                <a:cs typeface="Optima"/>
              </a:rPr>
              <a:t>T</a:t>
            </a:r>
            <a:r>
              <a:rPr lang="en-US" sz="2400" dirty="0" smtClean="0">
                <a:solidFill>
                  <a:srgbClr val="262626"/>
                </a:solidFill>
                <a:latin typeface="Optima"/>
                <a:cs typeface="Optima"/>
              </a:rPr>
              <a:t>REE</a:t>
            </a:r>
            <a:r>
              <a:rPr lang="en-US" sz="3200" dirty="0" smtClean="0">
                <a:solidFill>
                  <a:srgbClr val="262626"/>
                </a:solidFill>
                <a:latin typeface="Optima"/>
                <a:cs typeface="Optima"/>
              </a:rPr>
              <a:t>(</a:t>
            </a:r>
            <a:r>
              <a:rPr lang="en-US" sz="3200" i="1" dirty="0" err="1" smtClean="0">
                <a:solidFill>
                  <a:srgbClr val="262626"/>
                </a:solidFill>
                <a:latin typeface="Optima"/>
                <a:cs typeface="Optima"/>
              </a:rPr>
              <a:t>D</a:t>
            </a:r>
            <a:r>
              <a:rPr lang="en-US" sz="3200" baseline="30000" dirty="0" err="1" smtClean="0">
                <a:solidFill>
                  <a:srgbClr val="262626"/>
                </a:solidFill>
                <a:latin typeface="Optima"/>
                <a:cs typeface="Optima"/>
              </a:rPr>
              <a:t>bald</a:t>
            </a:r>
            <a:r>
              <a:rPr lang="en-US" sz="3200" dirty="0" smtClean="0">
                <a:solidFill>
                  <a:srgbClr val="262626"/>
                </a:solidFill>
                <a:latin typeface="Optima"/>
                <a:cs typeface="Optima"/>
              </a:rPr>
              <a:t>)</a:t>
            </a:r>
            <a:endParaRPr lang="en-US" sz="3200" i="1" dirty="0">
              <a:solidFill>
                <a:srgbClr val="262626"/>
              </a:solidFill>
              <a:latin typeface="Optima"/>
              <a:cs typeface="Optima"/>
            </a:endParaRPr>
          </a:p>
        </p:txBody>
      </p:sp>
      <p:sp>
        <p:nvSpPr>
          <p:cNvPr id="28" name="Content Placeholder 3"/>
          <p:cNvSpPr txBox="1">
            <a:spLocks/>
          </p:cNvSpPr>
          <p:nvPr/>
        </p:nvSpPr>
        <p:spPr>
          <a:xfrm>
            <a:off x="277920" y="4379189"/>
            <a:ext cx="8689020" cy="1031011"/>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The attachment point for </a:t>
            </a:r>
            <a:r>
              <a:rPr lang="en-US" sz="2800" i="1" dirty="0" smtClean="0">
                <a:latin typeface="Optima"/>
                <a:cs typeface="Optima"/>
              </a:rPr>
              <a:t>j</a:t>
            </a:r>
            <a:r>
              <a:rPr lang="en-US" sz="2800" dirty="0" smtClean="0">
                <a:latin typeface="Optima"/>
                <a:cs typeface="Optima"/>
              </a:rPr>
              <a:t> is found on the path between leaves </a:t>
            </a:r>
            <a:r>
              <a:rPr lang="en-US" sz="2800" i="1" dirty="0" err="1" smtClean="0">
                <a:latin typeface="Optima"/>
                <a:cs typeface="Optima"/>
              </a:rPr>
              <a:t>i</a:t>
            </a:r>
            <a:r>
              <a:rPr lang="en-US" sz="2800" dirty="0" smtClean="0">
                <a:latin typeface="Optima"/>
                <a:cs typeface="Optima"/>
              </a:rPr>
              <a:t> and </a:t>
            </a:r>
            <a:r>
              <a:rPr lang="en-US" sz="2800" i="1" dirty="0" smtClean="0">
                <a:latin typeface="Optima"/>
                <a:cs typeface="Optima"/>
              </a:rPr>
              <a:t>k</a:t>
            </a:r>
            <a:r>
              <a:rPr lang="en-US" sz="2800" dirty="0" smtClean="0">
                <a:latin typeface="Optima"/>
                <a:cs typeface="Optima"/>
              </a:rPr>
              <a:t> at distance </a:t>
            </a:r>
            <a:r>
              <a:rPr lang="en-US" sz="2800" i="1" dirty="0" err="1">
                <a:solidFill>
                  <a:schemeClr val="accent1"/>
                </a:solidFill>
                <a:latin typeface="Optima"/>
                <a:cs typeface="Optima"/>
              </a:rPr>
              <a:t>D</a:t>
            </a:r>
            <a:r>
              <a:rPr lang="en-US" sz="2800" baseline="30000" dirty="0" err="1">
                <a:solidFill>
                  <a:schemeClr val="accent1"/>
                </a:solidFill>
                <a:latin typeface="Optima"/>
                <a:cs typeface="Optima"/>
              </a:rPr>
              <a:t>bald</a:t>
            </a:r>
            <a:r>
              <a:rPr lang="en-US" sz="2800" i="1" baseline="-25000" dirty="0" err="1">
                <a:solidFill>
                  <a:schemeClr val="accent1"/>
                </a:solidFill>
                <a:latin typeface="Optima"/>
                <a:cs typeface="Optima"/>
              </a:rPr>
              <a:t>i,</a:t>
            </a:r>
            <a:r>
              <a:rPr lang="en-US" sz="2800" i="1" baseline="-25000" dirty="0" err="1" smtClean="0">
                <a:solidFill>
                  <a:schemeClr val="accent1"/>
                </a:solidFill>
                <a:latin typeface="Optima"/>
                <a:cs typeface="Optima"/>
              </a:rPr>
              <a:t>j</a:t>
            </a:r>
            <a:r>
              <a:rPr lang="en-US" sz="2800" dirty="0" smtClean="0">
                <a:latin typeface="Optima"/>
                <a:cs typeface="Optima"/>
              </a:rPr>
              <a:t> from </a:t>
            </a:r>
            <a:r>
              <a:rPr lang="en-US" sz="2800" i="1" dirty="0" err="1" smtClean="0">
                <a:latin typeface="Optima"/>
                <a:cs typeface="Optima"/>
              </a:rPr>
              <a:t>i</a:t>
            </a:r>
            <a:r>
              <a:rPr lang="en-US" sz="2800" dirty="0" smtClean="0">
                <a:latin typeface="Optima"/>
                <a:cs typeface="Optima"/>
              </a:rPr>
              <a:t>.</a:t>
            </a:r>
            <a:endParaRPr lang="en-US" sz="2800" b="1" dirty="0" smtClean="0">
              <a:solidFill>
                <a:schemeClr val="tx1">
                  <a:alpha val="0"/>
                </a:schemeClr>
              </a:solidFill>
              <a:latin typeface="Optima"/>
              <a:cs typeface="Optima"/>
            </a:endParaRPr>
          </a:p>
        </p:txBody>
      </p:sp>
      <p:sp>
        <p:nvSpPr>
          <p:cNvPr id="29" name="Rectangle 28"/>
          <p:cNvSpPr/>
          <p:nvPr/>
        </p:nvSpPr>
        <p:spPr>
          <a:xfrm>
            <a:off x="2125710" y="5670136"/>
            <a:ext cx="5105400" cy="1629164"/>
          </a:xfrm>
          <a:prstGeom prst="rect">
            <a:avLst/>
          </a:prstGeom>
        </p:spPr>
        <p:txBody>
          <a:bodyPr wrap="square">
            <a:spAutoFit/>
          </a:bodyPr>
          <a:lstStyle/>
          <a:p>
            <a:pPr>
              <a:lnSpc>
                <a:spcPct val="120000"/>
              </a:lnSpc>
            </a:pPr>
            <a:endParaRPr lang="en-US" sz="2800" i="1" dirty="0" smtClean="0">
              <a:solidFill>
                <a:schemeClr val="accent1"/>
              </a:solidFill>
              <a:latin typeface="Optima"/>
              <a:cs typeface="Optima"/>
            </a:endParaRPr>
          </a:p>
          <a:p>
            <a:pPr>
              <a:lnSpc>
                <a:spcPct val="120000"/>
              </a:lnSpc>
            </a:pPr>
            <a:r>
              <a:rPr lang="en-US" sz="2800" i="1" dirty="0" err="1" smtClean="0">
                <a:solidFill>
                  <a:schemeClr val="accent1"/>
                </a:solidFill>
                <a:latin typeface="Optima"/>
                <a:cs typeface="Optima"/>
              </a:rPr>
              <a:t>D</a:t>
            </a:r>
            <a:r>
              <a:rPr lang="en-US" sz="2800" baseline="30000" dirty="0" err="1" smtClean="0">
                <a:solidFill>
                  <a:schemeClr val="accent1"/>
                </a:solidFill>
                <a:latin typeface="Optima"/>
                <a:cs typeface="Optima"/>
              </a:rPr>
              <a:t>bald</a:t>
            </a:r>
            <a:r>
              <a:rPr lang="en-US" sz="2800" i="1" baseline="-25000" dirty="0" err="1" smtClean="0">
                <a:solidFill>
                  <a:schemeClr val="accent1"/>
                </a:solidFill>
                <a:latin typeface="Optima"/>
                <a:cs typeface="Optima"/>
              </a:rPr>
              <a:t>i</a:t>
            </a:r>
            <a:r>
              <a:rPr lang="en-US" sz="2800" i="1" baseline="-25000" dirty="0" err="1">
                <a:solidFill>
                  <a:schemeClr val="accent1"/>
                </a:solidFill>
                <a:latin typeface="Optima"/>
                <a:cs typeface="Optima"/>
              </a:rPr>
              <a:t>,j</a:t>
            </a:r>
            <a:r>
              <a:rPr lang="en-US" sz="2800" dirty="0">
                <a:solidFill>
                  <a:schemeClr val="accent1"/>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baseline="30000" dirty="0" err="1">
                <a:solidFill>
                  <a:schemeClr val="accent4"/>
                </a:solidFill>
                <a:latin typeface="Optima"/>
                <a:cs typeface="Optima"/>
              </a:rPr>
              <a:t>bald</a:t>
            </a:r>
            <a:r>
              <a:rPr lang="en-US" sz="2800" i="1" baseline="-25000" dirty="0" err="1">
                <a:solidFill>
                  <a:schemeClr val="accent4"/>
                </a:solidFill>
                <a:latin typeface="Optima"/>
                <a:cs typeface="Optima"/>
              </a:rPr>
              <a:t>j,k</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bg2"/>
                </a:solidFill>
                <a:latin typeface="Optima"/>
                <a:cs typeface="Optima"/>
              </a:rPr>
              <a:t>D</a:t>
            </a:r>
            <a:r>
              <a:rPr lang="en-US" sz="2800" baseline="30000" dirty="0" err="1">
                <a:solidFill>
                  <a:schemeClr val="bg2"/>
                </a:solidFill>
                <a:latin typeface="Optima"/>
                <a:cs typeface="Optima"/>
              </a:rPr>
              <a:t>bald</a:t>
            </a:r>
            <a:r>
              <a:rPr lang="en-US" sz="2800" i="1" baseline="-25000" dirty="0" err="1">
                <a:solidFill>
                  <a:schemeClr val="bg2"/>
                </a:solidFill>
                <a:latin typeface="Optima"/>
                <a:cs typeface="Optima"/>
              </a:rPr>
              <a:t>i,k</a:t>
            </a:r>
            <a:endParaRPr lang="en-US" sz="2800" dirty="0">
              <a:solidFill>
                <a:schemeClr val="bg2"/>
              </a:solidFill>
            </a:endParaRPr>
          </a:p>
          <a:p>
            <a:pPr>
              <a:lnSpc>
                <a:spcPct val="120000"/>
              </a:lnSpc>
            </a:pPr>
            <a:endParaRPr lang="en-US" sz="2800" dirty="0" smtClean="0">
              <a:latin typeface="Optima"/>
              <a:cs typeface="Optima"/>
            </a:endParaRPr>
          </a:p>
        </p:txBody>
      </p:sp>
    </p:spTree>
    <p:extLst>
      <p:ext uri="{BB962C8B-B14F-4D97-AF65-F5344CB8AC3E}">
        <p14:creationId xmlns:p14="http://schemas.microsoft.com/office/powerpoint/2010/main" val="399167695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AdditivePhylogeny</a:t>
            </a:r>
            <a:endParaRPr lang="en-US" b="1" dirty="0">
              <a:latin typeface="Optima"/>
              <a:cs typeface="Optima"/>
            </a:endParaRPr>
          </a:p>
        </p:txBody>
      </p:sp>
      <p:sp>
        <p:nvSpPr>
          <p:cNvPr id="4" name="Rectangle 3"/>
          <p:cNvSpPr/>
          <p:nvPr/>
        </p:nvSpPr>
        <p:spPr>
          <a:xfrm>
            <a:off x="447090" y="6172200"/>
            <a:ext cx="822960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bg2"/>
                </a:solidFill>
                <a:latin typeface="Optima"/>
                <a:cs typeface="Optima"/>
              </a:rPr>
              <a:t>Code Challenge: </a:t>
            </a:r>
            <a:r>
              <a:rPr lang="en-US" sz="2800" dirty="0" smtClean="0">
                <a:latin typeface="Optima"/>
                <a:cs typeface="Optima"/>
              </a:rPr>
              <a:t>Implement </a:t>
            </a:r>
            <a:r>
              <a:rPr lang="en-US" sz="2800" b="1" dirty="0" err="1" smtClean="0">
                <a:latin typeface="Optima"/>
                <a:cs typeface="Optima"/>
              </a:rPr>
              <a:t>AdditivePhylogeny</a:t>
            </a:r>
            <a:r>
              <a:rPr lang="en-US" sz="2800" dirty="0" smtClean="0">
                <a:latin typeface="Optima"/>
                <a:cs typeface="Optima"/>
              </a:rPr>
              <a:t>.</a:t>
            </a:r>
            <a:endParaRPr lang="en-US" i="1" dirty="0">
              <a:latin typeface="Optima"/>
              <a:cs typeface="Optima"/>
            </a:endParaRPr>
          </a:p>
        </p:txBody>
      </p:sp>
      <p:sp>
        <p:nvSpPr>
          <p:cNvPr id="5" name="Rectangle 4"/>
          <p:cNvSpPr/>
          <p:nvPr/>
        </p:nvSpPr>
        <p:spPr>
          <a:xfrm>
            <a:off x="457200" y="1143000"/>
            <a:ext cx="8229600" cy="4893648"/>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600" b="1" dirty="0" err="1" smtClean="0">
                <a:latin typeface="Optima"/>
                <a:cs typeface="Optima"/>
              </a:rPr>
              <a:t>AdditivePhylogeny</a:t>
            </a:r>
            <a:r>
              <a:rPr lang="en-US" sz="2600" b="1" dirty="0" smtClean="0">
                <a:latin typeface="Optima"/>
                <a:cs typeface="Optima"/>
              </a:rPr>
              <a:t>(</a:t>
            </a:r>
            <a:r>
              <a:rPr lang="en-US" sz="2600" b="1" i="1" dirty="0" smtClean="0">
                <a:latin typeface="Optima"/>
                <a:cs typeface="Optima"/>
              </a:rPr>
              <a:t>D</a:t>
            </a:r>
            <a:r>
              <a:rPr lang="en-US" sz="2600" b="1" dirty="0" smtClean="0">
                <a:latin typeface="Optima"/>
                <a:cs typeface="Optima"/>
              </a:rPr>
              <a:t>):</a:t>
            </a:r>
            <a:endParaRPr lang="en-US" sz="2600" dirty="0" smtClean="0">
              <a:latin typeface="Optima"/>
              <a:cs typeface="Optima"/>
            </a:endParaRPr>
          </a:p>
          <a:p>
            <a:pPr marL="514350" indent="-514350">
              <a:buFont typeface="+mj-lt"/>
              <a:buAutoNum type="arabicPeriod"/>
            </a:pPr>
            <a:r>
              <a:rPr lang="en-US" sz="2600" dirty="0">
                <a:latin typeface="Optima"/>
                <a:cs typeface="Optima"/>
              </a:rPr>
              <a:t>Pick an arbitrary leaf </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Compute its limb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Subtract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from each row and column to produce </a:t>
            </a:r>
            <a:r>
              <a:rPr lang="en-US" sz="2600" i="1" dirty="0" err="1">
                <a:latin typeface="Optima"/>
                <a:cs typeface="Optima"/>
              </a:rPr>
              <a:t>D</a:t>
            </a:r>
            <a:r>
              <a:rPr lang="en-US" sz="2600" baseline="30000" dirty="0" err="1">
                <a:latin typeface="Optima"/>
                <a:cs typeface="Optima"/>
              </a:rPr>
              <a:t>bald</a:t>
            </a:r>
            <a:r>
              <a:rPr lang="en-US" sz="2600" dirty="0">
                <a:latin typeface="Optima"/>
                <a:cs typeface="Optima"/>
              </a:rPr>
              <a:t> in which </a:t>
            </a:r>
            <a:r>
              <a:rPr lang="en-US" sz="2600" i="1" dirty="0">
                <a:latin typeface="Optima"/>
                <a:cs typeface="Optima"/>
              </a:rPr>
              <a:t>j</a:t>
            </a:r>
            <a:r>
              <a:rPr lang="en-US" sz="2600" dirty="0">
                <a:latin typeface="Optima"/>
                <a:cs typeface="Optima"/>
              </a:rPr>
              <a:t> is a bald limb (length 0).</a:t>
            </a:r>
          </a:p>
          <a:p>
            <a:pPr marL="514350" indent="-514350">
              <a:buFont typeface="+mj-lt"/>
              <a:buAutoNum type="arabicPeriod"/>
            </a:pPr>
            <a:r>
              <a:rPr lang="en-US" sz="2600" dirty="0">
                <a:latin typeface="Optima"/>
                <a:cs typeface="Optima"/>
              </a:rPr>
              <a:t>Remove the </a:t>
            </a:r>
            <a:r>
              <a:rPr lang="en-US" sz="2600" i="1" dirty="0">
                <a:latin typeface="Optima"/>
                <a:cs typeface="Optima"/>
              </a:rPr>
              <a:t>j</a:t>
            </a:r>
            <a:r>
              <a:rPr lang="en-US" sz="2600" dirty="0">
                <a:latin typeface="Optima"/>
                <a:cs typeface="Optima"/>
              </a:rPr>
              <a:t>-</a:t>
            </a:r>
            <a:r>
              <a:rPr lang="en-US" sz="2600" dirty="0" err="1">
                <a:latin typeface="Optima"/>
                <a:cs typeface="Optima"/>
              </a:rPr>
              <a:t>th</a:t>
            </a:r>
            <a:r>
              <a:rPr lang="en-US" sz="2600" dirty="0">
                <a:latin typeface="Optima"/>
                <a:cs typeface="Optima"/>
              </a:rPr>
              <a:t> row and column of the matrix to form the (</a:t>
            </a:r>
            <a:r>
              <a:rPr lang="en-US" sz="2600" i="1" dirty="0">
                <a:latin typeface="Optima"/>
                <a:cs typeface="Optima"/>
              </a:rPr>
              <a:t>n</a:t>
            </a:r>
            <a:r>
              <a:rPr lang="en-US" sz="2600" dirty="0">
                <a:latin typeface="Optima"/>
                <a:cs typeface="Optima"/>
              </a:rPr>
              <a:t> – 1) x (</a:t>
            </a:r>
            <a:r>
              <a:rPr lang="en-US" sz="2600" i="1" dirty="0">
                <a:latin typeface="Optima"/>
                <a:cs typeface="Optima"/>
              </a:rPr>
              <a:t>n </a:t>
            </a:r>
            <a:r>
              <a:rPr lang="en-US" sz="2600" dirty="0">
                <a:latin typeface="Optima"/>
                <a:cs typeface="Optima"/>
              </a:rPr>
              <a:t>– 1) matrix </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dirty="0">
                <a:latin typeface="Optima"/>
                <a:cs typeface="Optima"/>
              </a:rPr>
              <a:t>Construct </a:t>
            </a:r>
            <a:r>
              <a:rPr lang="en-US" sz="2600" i="1" dirty="0">
                <a:latin typeface="Optima"/>
                <a:cs typeface="Optima"/>
              </a:rPr>
              <a:t>Tree</a:t>
            </a:r>
            <a:r>
              <a:rPr lang="en-US" sz="2600" dirty="0">
                <a:latin typeface="Optima"/>
                <a:cs typeface="Optima"/>
              </a:rPr>
              <a:t>(</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dirty="0">
                <a:latin typeface="Optima"/>
                <a:cs typeface="Optima"/>
              </a:rPr>
              <a:t>Identify the </a:t>
            </a:r>
            <a:r>
              <a:rPr lang="en-US" sz="2600" dirty="0" smtClean="0">
                <a:latin typeface="Optima"/>
                <a:cs typeface="Optima"/>
              </a:rPr>
              <a:t>point </a:t>
            </a:r>
            <a:r>
              <a:rPr lang="en-US" sz="2600" dirty="0">
                <a:latin typeface="Optima"/>
                <a:cs typeface="Optima"/>
              </a:rPr>
              <a:t>in </a:t>
            </a:r>
            <a:r>
              <a:rPr lang="en-US" sz="2600" i="1" dirty="0">
                <a:latin typeface="Optima"/>
                <a:cs typeface="Optima"/>
              </a:rPr>
              <a:t>Tree</a:t>
            </a:r>
            <a:r>
              <a:rPr lang="en-US" sz="2600" dirty="0">
                <a:latin typeface="Optima"/>
                <a:cs typeface="Optima"/>
              </a:rPr>
              <a:t>(</a:t>
            </a:r>
            <a:r>
              <a:rPr lang="en-US" sz="2600" i="1" dirty="0" err="1" smtClean="0">
                <a:latin typeface="Optima"/>
                <a:cs typeface="Optima"/>
              </a:rPr>
              <a:t>D</a:t>
            </a:r>
            <a:r>
              <a:rPr lang="en-US" sz="2600" baseline="30000" dirty="0" err="1" smtClean="0">
                <a:latin typeface="Optima"/>
                <a:cs typeface="Optima"/>
              </a:rPr>
              <a:t>trim</a:t>
            </a:r>
            <a:r>
              <a:rPr lang="en-US" sz="2600" dirty="0" smtClean="0">
                <a:latin typeface="Optima"/>
                <a:cs typeface="Optima"/>
              </a:rPr>
              <a:t>) </a:t>
            </a:r>
            <a:r>
              <a:rPr lang="en-US" sz="2600" dirty="0">
                <a:latin typeface="Optima"/>
                <a:cs typeface="Optima"/>
              </a:rPr>
              <a:t>where leaf </a:t>
            </a:r>
            <a:r>
              <a:rPr lang="en-US" sz="2600" i="1" dirty="0">
                <a:latin typeface="Optima"/>
                <a:cs typeface="Optima"/>
              </a:rPr>
              <a:t>j</a:t>
            </a:r>
            <a:r>
              <a:rPr lang="en-US" sz="2600" dirty="0">
                <a:latin typeface="Optima"/>
                <a:cs typeface="Optima"/>
              </a:rPr>
              <a:t> should be </a:t>
            </a:r>
            <a:r>
              <a:rPr lang="en-US" sz="2600" dirty="0" smtClean="0">
                <a:latin typeface="Optima"/>
                <a:cs typeface="Optima"/>
              </a:rPr>
              <a:t>attached.</a:t>
            </a:r>
          </a:p>
          <a:p>
            <a:pPr marL="514350" indent="-514350">
              <a:buFont typeface="+mj-lt"/>
              <a:buAutoNum type="arabicPeriod"/>
            </a:pPr>
            <a:r>
              <a:rPr lang="en-US" sz="2600" dirty="0">
                <a:latin typeface="Optima"/>
                <a:cs typeface="Optima"/>
              </a:rPr>
              <a:t>Attach </a:t>
            </a:r>
            <a:r>
              <a:rPr lang="en-US" sz="2600" i="1" dirty="0">
                <a:latin typeface="Optima"/>
                <a:cs typeface="Optima"/>
              </a:rPr>
              <a:t>j</a:t>
            </a:r>
            <a:r>
              <a:rPr lang="en-US" sz="2600" dirty="0">
                <a:latin typeface="Optima"/>
                <a:cs typeface="Optima"/>
              </a:rPr>
              <a:t> by an edge of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in order to form </a:t>
            </a:r>
            <a:r>
              <a:rPr lang="en-US" sz="2600" i="1" dirty="0">
                <a:latin typeface="Optima"/>
                <a:cs typeface="Optima"/>
              </a:rPr>
              <a:t>Tree</a:t>
            </a:r>
            <a:r>
              <a:rPr lang="en-US" sz="2600" dirty="0">
                <a:latin typeface="Optima"/>
                <a:cs typeface="Optima"/>
              </a:rPr>
              <a:t>(</a:t>
            </a:r>
            <a:r>
              <a:rPr lang="en-US" sz="2600" i="1" dirty="0">
                <a:latin typeface="Optima"/>
                <a:cs typeface="Optima"/>
              </a:rPr>
              <a:t>D</a:t>
            </a:r>
            <a:r>
              <a:rPr lang="en-US" sz="2600" dirty="0">
                <a:latin typeface="Optima"/>
                <a:cs typeface="Optima"/>
              </a:rPr>
              <a:t>).</a:t>
            </a:r>
            <a:endParaRPr lang="en-US" sz="2600" dirty="0">
              <a:latin typeface="Optima"/>
              <a:cs typeface="Optima"/>
            </a:endParaRPr>
          </a:p>
        </p:txBody>
      </p:sp>
    </p:spTree>
    <p:extLst>
      <p:ext uri="{BB962C8B-B14F-4D97-AF65-F5344CB8AC3E}">
        <p14:creationId xmlns:p14="http://schemas.microsoft.com/office/powerpoint/2010/main" val="283537843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Spike Protein Distance Matrix</a:t>
            </a:r>
            <a:endParaRPr lang="en-US" b="1" dirty="0">
              <a:latin typeface="Optima"/>
              <a:cs typeface="Optima"/>
            </a:endParaRPr>
          </a:p>
        </p:txBody>
      </p:sp>
      <p:sp>
        <p:nvSpPr>
          <p:cNvPr id="5" name="Rectangle 4"/>
          <p:cNvSpPr/>
          <p:nvPr/>
        </p:nvSpPr>
        <p:spPr>
          <a:xfrm>
            <a:off x="-2822" y="1371602"/>
            <a:ext cx="9144000" cy="3523015"/>
          </a:xfrm>
          <a:prstGeom prst="rect">
            <a:avLst/>
          </a:prstGeom>
        </p:spPr>
        <p:txBody>
          <a:bodyPr wrap="square">
            <a:spAutoFit/>
          </a:bodyPr>
          <a:lstStyle/>
          <a:p>
            <a:pPr>
              <a:lnSpc>
                <a:spcPct val="140000"/>
              </a:lnSpc>
            </a:pPr>
            <a:r>
              <a:rPr lang="en-US" sz="1600" dirty="0">
                <a:latin typeface="Optima"/>
                <a:cs typeface="Optima"/>
              </a:rPr>
              <a:t>	</a:t>
            </a:r>
            <a:r>
              <a:rPr lang="en-US" sz="1600" b="1" dirty="0">
                <a:latin typeface="Optima"/>
                <a:cs typeface="Optima"/>
              </a:rPr>
              <a:t>Cow	</a:t>
            </a:r>
            <a:r>
              <a:rPr lang="en-US" sz="1600" b="1" dirty="0" smtClean="0">
                <a:latin typeface="Optima"/>
                <a:cs typeface="Optima"/>
              </a:rPr>
              <a:t>  Pig</a:t>
            </a:r>
            <a:r>
              <a:rPr lang="en-US" sz="1600" b="1" dirty="0">
                <a:latin typeface="Optima"/>
                <a:cs typeface="Optima"/>
              </a:rPr>
              <a:t>	Horse	Mouse	Dog	</a:t>
            </a:r>
            <a:r>
              <a:rPr lang="en-US" sz="1600" b="1" dirty="0" smtClean="0">
                <a:latin typeface="Optima"/>
                <a:cs typeface="Optima"/>
              </a:rPr>
              <a:t> Cat</a:t>
            </a:r>
            <a:r>
              <a:rPr lang="en-US" sz="1600" b="1" dirty="0">
                <a:latin typeface="Optima"/>
                <a:cs typeface="Optima"/>
              </a:rPr>
              <a:t>	Turkey	Civet	</a:t>
            </a:r>
            <a:r>
              <a:rPr lang="en-US" sz="1600" b="1" dirty="0" smtClean="0">
                <a:latin typeface="Optima"/>
                <a:cs typeface="Optima"/>
              </a:rPr>
              <a:t>Human</a:t>
            </a:r>
            <a:endParaRPr lang="en-US" sz="1600" b="1" dirty="0">
              <a:latin typeface="Optima"/>
              <a:cs typeface="Optima"/>
            </a:endParaRPr>
          </a:p>
          <a:p>
            <a:pPr>
              <a:lnSpc>
                <a:spcPct val="140000"/>
              </a:lnSpc>
            </a:pPr>
            <a:r>
              <a:rPr lang="pl-PL" sz="1600" b="1" dirty="0">
                <a:latin typeface="Optima"/>
                <a:cs typeface="Optima"/>
              </a:rPr>
              <a:t> </a:t>
            </a:r>
            <a:r>
              <a:rPr lang="pl-PL" sz="1600" b="1" dirty="0" smtClean="0">
                <a:latin typeface="Optima"/>
                <a:cs typeface="Optima"/>
              </a:rPr>
              <a:t>  </a:t>
            </a:r>
            <a:r>
              <a:rPr lang="pl-PL" sz="1600" b="1" dirty="0" err="1" smtClean="0">
                <a:latin typeface="Optima"/>
                <a:cs typeface="Optima"/>
              </a:rPr>
              <a:t>Cow</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0</a:t>
            </a:r>
            <a:r>
              <a:rPr lang="pl-PL" sz="1600" dirty="0">
                <a:latin typeface="Optima"/>
                <a:cs typeface="Optima"/>
              </a:rPr>
              <a:t>	</a:t>
            </a:r>
            <a:r>
              <a:rPr lang="pl-PL" sz="1600" dirty="0" smtClean="0">
                <a:latin typeface="Optima"/>
                <a:cs typeface="Optima"/>
              </a:rPr>
              <a:t>  226</a:t>
            </a:r>
            <a:r>
              <a:rPr lang="pl-PL" sz="1600" dirty="0">
                <a:latin typeface="Optima"/>
                <a:cs typeface="Optima"/>
              </a:rPr>
              <a:t>	</a:t>
            </a:r>
            <a:r>
              <a:rPr lang="pl-PL" sz="1600" dirty="0" smtClean="0">
                <a:latin typeface="Optima"/>
                <a:cs typeface="Optima"/>
              </a:rPr>
              <a:t>  249</a:t>
            </a:r>
            <a:r>
              <a:rPr lang="pl-PL" sz="1600" dirty="0">
                <a:latin typeface="Optima"/>
                <a:cs typeface="Optima"/>
              </a:rPr>
              <a:t>	</a:t>
            </a:r>
            <a:r>
              <a:rPr lang="pl-PL" sz="1600" dirty="0" smtClean="0">
                <a:latin typeface="Optima"/>
                <a:cs typeface="Optima"/>
              </a:rPr>
              <a:t>  436</a:t>
            </a:r>
            <a:r>
              <a:rPr lang="pl-PL" sz="1600" dirty="0">
                <a:latin typeface="Optima"/>
                <a:cs typeface="Optima"/>
              </a:rPr>
              <a:t>	</a:t>
            </a:r>
            <a:r>
              <a:rPr lang="pl-PL" sz="1600" dirty="0" smtClean="0">
                <a:latin typeface="Optima"/>
                <a:cs typeface="Optima"/>
              </a:rPr>
              <a:t> 958</a:t>
            </a:r>
            <a:r>
              <a:rPr lang="pl-PL" sz="1600" dirty="0">
                <a:latin typeface="Optima"/>
                <a:cs typeface="Optima"/>
              </a:rPr>
              <a:t>	</a:t>
            </a:r>
            <a:r>
              <a:rPr lang="pl-PL" sz="1600" dirty="0" smtClean="0">
                <a:latin typeface="Optima"/>
                <a:cs typeface="Optima"/>
              </a:rPr>
              <a:t> 916</a:t>
            </a:r>
            <a:r>
              <a:rPr lang="pl-PL" sz="1600" dirty="0">
                <a:latin typeface="Optima"/>
                <a:cs typeface="Optima"/>
              </a:rPr>
              <a:t>	</a:t>
            </a:r>
            <a:r>
              <a:rPr lang="pl-PL" sz="1600" dirty="0" smtClean="0">
                <a:latin typeface="Optima"/>
                <a:cs typeface="Optima"/>
              </a:rPr>
              <a:t>  730</a:t>
            </a:r>
            <a:r>
              <a:rPr lang="pl-PL" sz="1600" dirty="0">
                <a:latin typeface="Optima"/>
                <a:cs typeface="Optima"/>
              </a:rPr>
              <a:t>	</a:t>
            </a:r>
            <a:r>
              <a:rPr lang="pl-PL" sz="1600" dirty="0" smtClean="0">
                <a:latin typeface="Optima"/>
                <a:cs typeface="Optima"/>
              </a:rPr>
              <a:t> 787</a:t>
            </a:r>
            <a:r>
              <a:rPr lang="pl-PL" sz="1600" dirty="0">
                <a:latin typeface="Optima"/>
                <a:cs typeface="Optima"/>
              </a:rPr>
              <a:t>	</a:t>
            </a:r>
            <a:r>
              <a:rPr lang="pl-PL" sz="1600" dirty="0" smtClean="0">
                <a:latin typeface="Optima"/>
                <a:cs typeface="Optima"/>
              </a:rPr>
              <a:t>   785</a:t>
            </a:r>
            <a:endParaRPr lang="pl-PL" sz="1600" dirty="0">
              <a:latin typeface="Optima"/>
              <a:cs typeface="Optima"/>
            </a:endParaRPr>
          </a:p>
          <a:p>
            <a:pPr>
              <a:lnSpc>
                <a:spcPct val="140000"/>
              </a:lnSpc>
            </a:pPr>
            <a:r>
              <a:rPr lang="pl-PL" sz="1600" b="1" dirty="0">
                <a:latin typeface="Optima"/>
                <a:cs typeface="Optima"/>
              </a:rPr>
              <a:t> </a:t>
            </a:r>
            <a:r>
              <a:rPr lang="pl-PL" sz="1600" b="1" dirty="0" smtClean="0">
                <a:latin typeface="Optima"/>
                <a:cs typeface="Optima"/>
              </a:rPr>
              <a:t>    </a:t>
            </a:r>
            <a:r>
              <a:rPr lang="pl-PL" sz="1600" b="1" dirty="0" err="1" smtClean="0">
                <a:latin typeface="Optima"/>
                <a:cs typeface="Optima"/>
              </a:rPr>
              <a:t>Pig</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226</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292</a:t>
            </a:r>
            <a:r>
              <a:rPr lang="pl-PL" sz="1600" dirty="0">
                <a:latin typeface="Optima"/>
                <a:cs typeface="Optima"/>
              </a:rPr>
              <a:t>	</a:t>
            </a:r>
            <a:r>
              <a:rPr lang="pl-PL" sz="1600" dirty="0" smtClean="0">
                <a:latin typeface="Optima"/>
                <a:cs typeface="Optima"/>
              </a:rPr>
              <a:t>  436</a:t>
            </a:r>
            <a:r>
              <a:rPr lang="pl-PL" sz="1600" dirty="0">
                <a:latin typeface="Optima"/>
                <a:cs typeface="Optima"/>
              </a:rPr>
              <a:t>	</a:t>
            </a:r>
            <a:r>
              <a:rPr lang="pl-PL" sz="1600" dirty="0" smtClean="0">
                <a:latin typeface="Optima"/>
                <a:cs typeface="Optima"/>
              </a:rPr>
              <a:t> 903</a:t>
            </a:r>
            <a:r>
              <a:rPr lang="pl-PL" sz="1600" dirty="0">
                <a:latin typeface="Optima"/>
                <a:cs typeface="Optima"/>
              </a:rPr>
              <a:t>	</a:t>
            </a:r>
            <a:r>
              <a:rPr lang="pl-PL" sz="1600" dirty="0" smtClean="0">
                <a:latin typeface="Optima"/>
                <a:cs typeface="Optima"/>
              </a:rPr>
              <a:t> 905</a:t>
            </a:r>
            <a:r>
              <a:rPr lang="pl-PL" sz="1600" dirty="0">
                <a:latin typeface="Optima"/>
                <a:cs typeface="Optima"/>
              </a:rPr>
              <a:t>	</a:t>
            </a:r>
            <a:r>
              <a:rPr lang="pl-PL" sz="1600" dirty="0" smtClean="0">
                <a:latin typeface="Optima"/>
                <a:cs typeface="Optima"/>
              </a:rPr>
              <a:t>  744</a:t>
            </a:r>
            <a:r>
              <a:rPr lang="pl-PL" sz="1600" dirty="0">
                <a:latin typeface="Optima"/>
                <a:cs typeface="Optima"/>
              </a:rPr>
              <a:t>	</a:t>
            </a:r>
            <a:r>
              <a:rPr lang="pl-PL" sz="1600" dirty="0" smtClean="0">
                <a:latin typeface="Optima"/>
                <a:cs typeface="Optima"/>
              </a:rPr>
              <a:t> 802</a:t>
            </a:r>
            <a:r>
              <a:rPr lang="pl-PL" sz="1600" dirty="0">
                <a:latin typeface="Optima"/>
                <a:cs typeface="Optima"/>
              </a:rPr>
              <a:t>	</a:t>
            </a:r>
            <a:r>
              <a:rPr lang="pl-PL" sz="1600" dirty="0" smtClean="0">
                <a:latin typeface="Optima"/>
                <a:cs typeface="Optima"/>
              </a:rPr>
              <a:t>   813</a:t>
            </a:r>
            <a:endParaRPr lang="pl-PL" sz="1600" dirty="0">
              <a:latin typeface="Optima"/>
              <a:cs typeface="Optima"/>
            </a:endParaRPr>
          </a:p>
          <a:p>
            <a:pPr>
              <a:lnSpc>
                <a:spcPct val="140000"/>
              </a:lnSpc>
            </a:pPr>
            <a:r>
              <a:rPr lang="pl-PL" sz="1600" b="1" dirty="0">
                <a:latin typeface="Optima"/>
                <a:cs typeface="Optima"/>
              </a:rPr>
              <a:t> </a:t>
            </a:r>
            <a:r>
              <a:rPr lang="pl-PL" sz="1600" b="1" dirty="0" err="1">
                <a:latin typeface="Optima"/>
                <a:cs typeface="Optima"/>
              </a:rPr>
              <a:t>Horse</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249</a:t>
            </a:r>
            <a:r>
              <a:rPr lang="pl-PL" sz="1600" dirty="0">
                <a:latin typeface="Optima"/>
                <a:cs typeface="Optima"/>
              </a:rPr>
              <a:t>	</a:t>
            </a:r>
            <a:r>
              <a:rPr lang="pl-PL" sz="1600" dirty="0" smtClean="0">
                <a:latin typeface="Optima"/>
                <a:cs typeface="Optima"/>
              </a:rPr>
              <a:t>  292</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426</a:t>
            </a:r>
            <a:r>
              <a:rPr lang="pl-PL" sz="1600" dirty="0">
                <a:latin typeface="Optima"/>
                <a:cs typeface="Optima"/>
              </a:rPr>
              <a:t>	</a:t>
            </a:r>
            <a:r>
              <a:rPr lang="pl-PL" sz="1600" dirty="0" smtClean="0">
                <a:latin typeface="Optima"/>
                <a:cs typeface="Optima"/>
              </a:rPr>
              <a:t> 927</a:t>
            </a:r>
            <a:r>
              <a:rPr lang="pl-PL" sz="1600" dirty="0">
                <a:latin typeface="Optima"/>
                <a:cs typeface="Optima"/>
              </a:rPr>
              <a:t>	</a:t>
            </a:r>
            <a:r>
              <a:rPr lang="pl-PL" sz="1600" dirty="0" smtClean="0">
                <a:latin typeface="Optima"/>
                <a:cs typeface="Optima"/>
              </a:rPr>
              <a:t> 907</a:t>
            </a:r>
            <a:r>
              <a:rPr lang="pl-PL" sz="1600" dirty="0">
                <a:latin typeface="Optima"/>
                <a:cs typeface="Optima"/>
              </a:rPr>
              <a:t>	</a:t>
            </a:r>
            <a:r>
              <a:rPr lang="pl-PL" sz="1600" dirty="0" smtClean="0">
                <a:latin typeface="Optima"/>
                <a:cs typeface="Optima"/>
              </a:rPr>
              <a:t>  735</a:t>
            </a:r>
            <a:r>
              <a:rPr lang="pl-PL" sz="1600" dirty="0">
                <a:latin typeface="Optima"/>
                <a:cs typeface="Optima"/>
              </a:rPr>
              <a:t>	</a:t>
            </a:r>
            <a:r>
              <a:rPr lang="pl-PL" sz="1600" dirty="0" smtClean="0">
                <a:latin typeface="Optima"/>
                <a:cs typeface="Optima"/>
              </a:rPr>
              <a:t> 795</a:t>
            </a:r>
            <a:r>
              <a:rPr lang="pl-PL" sz="1600" dirty="0">
                <a:latin typeface="Optima"/>
                <a:cs typeface="Optima"/>
              </a:rPr>
              <a:t>	</a:t>
            </a:r>
            <a:r>
              <a:rPr lang="pl-PL" sz="1600" dirty="0" smtClean="0">
                <a:latin typeface="Optima"/>
                <a:cs typeface="Optima"/>
              </a:rPr>
              <a:t>   791</a:t>
            </a:r>
            <a:endParaRPr lang="pl-PL" sz="1600" dirty="0">
              <a:latin typeface="Optima"/>
              <a:cs typeface="Optima"/>
            </a:endParaRPr>
          </a:p>
          <a:p>
            <a:pPr>
              <a:lnSpc>
                <a:spcPct val="140000"/>
              </a:lnSpc>
            </a:pPr>
            <a:r>
              <a:rPr lang="pl-PL" sz="1600" b="1" dirty="0">
                <a:latin typeface="Optima"/>
                <a:cs typeface="Optima"/>
              </a:rPr>
              <a:t>Mouse	</a:t>
            </a:r>
            <a:r>
              <a:rPr lang="pl-PL" sz="1600" b="1" dirty="0" smtClean="0">
                <a:latin typeface="Optima"/>
                <a:cs typeface="Optima"/>
              </a:rPr>
              <a:t>  </a:t>
            </a:r>
            <a:r>
              <a:rPr lang="pl-PL" sz="1600" dirty="0" smtClean="0">
                <a:latin typeface="Optima"/>
                <a:cs typeface="Optima"/>
              </a:rPr>
              <a:t>436</a:t>
            </a:r>
            <a:r>
              <a:rPr lang="pl-PL" sz="1600" dirty="0">
                <a:latin typeface="Optima"/>
                <a:cs typeface="Optima"/>
              </a:rPr>
              <a:t>	</a:t>
            </a:r>
            <a:r>
              <a:rPr lang="pl-PL" sz="1600" dirty="0" smtClean="0">
                <a:latin typeface="Optima"/>
                <a:cs typeface="Optima"/>
              </a:rPr>
              <a:t>  436</a:t>
            </a:r>
            <a:r>
              <a:rPr lang="pl-PL" sz="1600" dirty="0">
                <a:latin typeface="Optima"/>
                <a:cs typeface="Optima"/>
              </a:rPr>
              <a:t>	</a:t>
            </a:r>
            <a:r>
              <a:rPr lang="pl-PL" sz="1600" dirty="0" smtClean="0">
                <a:latin typeface="Optima"/>
                <a:cs typeface="Optima"/>
              </a:rPr>
              <a:t>  426</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917</a:t>
            </a:r>
            <a:r>
              <a:rPr lang="pl-PL" sz="1600" dirty="0">
                <a:latin typeface="Optima"/>
                <a:cs typeface="Optima"/>
              </a:rPr>
              <a:t>	</a:t>
            </a:r>
            <a:r>
              <a:rPr lang="pl-PL" sz="1600" dirty="0" smtClean="0">
                <a:latin typeface="Optima"/>
                <a:cs typeface="Optima"/>
              </a:rPr>
              <a:t> 946</a:t>
            </a:r>
            <a:r>
              <a:rPr lang="pl-PL" sz="1600" dirty="0">
                <a:latin typeface="Optima"/>
                <a:cs typeface="Optima"/>
              </a:rPr>
              <a:t>	</a:t>
            </a:r>
            <a:r>
              <a:rPr lang="pl-PL" sz="1600" dirty="0" smtClean="0">
                <a:latin typeface="Optima"/>
                <a:cs typeface="Optima"/>
              </a:rPr>
              <a:t>  725</a:t>
            </a:r>
            <a:r>
              <a:rPr lang="pl-PL" sz="1600" dirty="0">
                <a:latin typeface="Optima"/>
                <a:cs typeface="Optima"/>
              </a:rPr>
              <a:t>	</a:t>
            </a:r>
            <a:r>
              <a:rPr lang="pl-PL" sz="1600" dirty="0" smtClean="0">
                <a:latin typeface="Optima"/>
                <a:cs typeface="Optima"/>
              </a:rPr>
              <a:t> 767</a:t>
            </a:r>
            <a:r>
              <a:rPr lang="pl-PL" sz="1600" dirty="0">
                <a:latin typeface="Optima"/>
                <a:cs typeface="Optima"/>
              </a:rPr>
              <a:t>	</a:t>
            </a:r>
            <a:r>
              <a:rPr lang="pl-PL" sz="1600" dirty="0" smtClean="0">
                <a:latin typeface="Optima"/>
                <a:cs typeface="Optima"/>
              </a:rPr>
              <a:t>   782</a:t>
            </a:r>
            <a:endParaRPr lang="pl-PL" sz="1600" dirty="0">
              <a:latin typeface="Optima"/>
              <a:cs typeface="Optima"/>
            </a:endParaRPr>
          </a:p>
          <a:p>
            <a:pPr>
              <a:lnSpc>
                <a:spcPct val="140000"/>
              </a:lnSpc>
            </a:pPr>
            <a:r>
              <a:rPr lang="pl-PL" sz="1600" b="1" dirty="0" smtClean="0">
                <a:latin typeface="Optima"/>
                <a:cs typeface="Optima"/>
              </a:rPr>
              <a:t>    Dog</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958</a:t>
            </a:r>
            <a:r>
              <a:rPr lang="pl-PL" sz="1600" dirty="0">
                <a:latin typeface="Optima"/>
                <a:cs typeface="Optima"/>
              </a:rPr>
              <a:t>	</a:t>
            </a:r>
            <a:r>
              <a:rPr lang="pl-PL" sz="1600" dirty="0" smtClean="0">
                <a:latin typeface="Optima"/>
                <a:cs typeface="Optima"/>
              </a:rPr>
              <a:t>  903</a:t>
            </a:r>
            <a:r>
              <a:rPr lang="pl-PL" sz="1600" dirty="0">
                <a:latin typeface="Optima"/>
                <a:cs typeface="Optima"/>
              </a:rPr>
              <a:t>	</a:t>
            </a:r>
            <a:r>
              <a:rPr lang="pl-PL" sz="1600" dirty="0" smtClean="0">
                <a:latin typeface="Optima"/>
                <a:cs typeface="Optima"/>
              </a:rPr>
              <a:t>  927</a:t>
            </a:r>
            <a:r>
              <a:rPr lang="pl-PL" sz="1600" dirty="0">
                <a:latin typeface="Optima"/>
                <a:cs typeface="Optima"/>
              </a:rPr>
              <a:t>	</a:t>
            </a:r>
            <a:r>
              <a:rPr lang="pl-PL" sz="1600" dirty="0" smtClean="0">
                <a:latin typeface="Optima"/>
                <a:cs typeface="Optima"/>
              </a:rPr>
              <a:t>  917</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706</a:t>
            </a:r>
            <a:r>
              <a:rPr lang="pl-PL" sz="1600" dirty="0">
                <a:latin typeface="Optima"/>
                <a:cs typeface="Optima"/>
              </a:rPr>
              <a:t>	</a:t>
            </a:r>
            <a:r>
              <a:rPr lang="pl-PL" sz="1600" dirty="0" smtClean="0">
                <a:latin typeface="Optima"/>
                <a:cs typeface="Optima"/>
              </a:rPr>
              <a:t>  730</a:t>
            </a:r>
            <a:r>
              <a:rPr lang="pl-PL" sz="1600" dirty="0">
                <a:latin typeface="Optima"/>
                <a:cs typeface="Optima"/>
              </a:rPr>
              <a:t>	</a:t>
            </a:r>
            <a:r>
              <a:rPr lang="pl-PL" sz="1600" dirty="0" smtClean="0">
                <a:latin typeface="Optima"/>
                <a:cs typeface="Optima"/>
              </a:rPr>
              <a:t> 844</a:t>
            </a:r>
            <a:r>
              <a:rPr lang="pl-PL" sz="1600" dirty="0">
                <a:latin typeface="Optima"/>
                <a:cs typeface="Optima"/>
              </a:rPr>
              <a:t>	</a:t>
            </a:r>
            <a:r>
              <a:rPr lang="pl-PL" sz="1600" dirty="0" smtClean="0">
                <a:latin typeface="Optima"/>
                <a:cs typeface="Optima"/>
              </a:rPr>
              <a:t>   846</a:t>
            </a:r>
            <a:endParaRPr lang="pl-PL" sz="1600" dirty="0">
              <a:latin typeface="Optima"/>
              <a:cs typeface="Optima"/>
            </a:endParaRPr>
          </a:p>
          <a:p>
            <a:pPr>
              <a:lnSpc>
                <a:spcPct val="140000"/>
              </a:lnSpc>
            </a:pPr>
            <a:r>
              <a:rPr lang="pl-PL" sz="1600" b="1" dirty="0" smtClean="0">
                <a:latin typeface="Optima"/>
                <a:cs typeface="Optima"/>
              </a:rPr>
              <a:t>     </a:t>
            </a:r>
            <a:r>
              <a:rPr lang="pl-PL" sz="1600" b="1" dirty="0" err="1" smtClean="0">
                <a:latin typeface="Optima"/>
                <a:cs typeface="Optima"/>
              </a:rPr>
              <a:t>Cat</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916</a:t>
            </a:r>
            <a:r>
              <a:rPr lang="pl-PL" sz="1600" dirty="0">
                <a:latin typeface="Optima"/>
                <a:cs typeface="Optima"/>
              </a:rPr>
              <a:t>	</a:t>
            </a:r>
            <a:r>
              <a:rPr lang="pl-PL" sz="1600" dirty="0" smtClean="0">
                <a:latin typeface="Optima"/>
                <a:cs typeface="Optima"/>
              </a:rPr>
              <a:t>  905</a:t>
            </a:r>
            <a:r>
              <a:rPr lang="pl-PL" sz="1600" dirty="0">
                <a:latin typeface="Optima"/>
                <a:cs typeface="Optima"/>
              </a:rPr>
              <a:t>	</a:t>
            </a:r>
            <a:r>
              <a:rPr lang="pl-PL" sz="1600" dirty="0" smtClean="0">
                <a:latin typeface="Optima"/>
                <a:cs typeface="Optima"/>
              </a:rPr>
              <a:t>  907</a:t>
            </a:r>
            <a:r>
              <a:rPr lang="pl-PL" sz="1600" dirty="0">
                <a:latin typeface="Optima"/>
                <a:cs typeface="Optima"/>
              </a:rPr>
              <a:t>	</a:t>
            </a:r>
            <a:r>
              <a:rPr lang="pl-PL" sz="1600" dirty="0" smtClean="0">
                <a:latin typeface="Optima"/>
                <a:cs typeface="Optima"/>
              </a:rPr>
              <a:t>  946</a:t>
            </a:r>
            <a:r>
              <a:rPr lang="pl-PL" sz="1600" dirty="0">
                <a:latin typeface="Optima"/>
                <a:cs typeface="Optima"/>
              </a:rPr>
              <a:t>	</a:t>
            </a:r>
            <a:r>
              <a:rPr lang="pl-PL" sz="1600" dirty="0" smtClean="0">
                <a:latin typeface="Optima"/>
                <a:cs typeface="Optima"/>
              </a:rPr>
              <a:t> 706</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736</a:t>
            </a:r>
            <a:r>
              <a:rPr lang="pl-PL" sz="1600" dirty="0">
                <a:latin typeface="Optima"/>
                <a:cs typeface="Optima"/>
              </a:rPr>
              <a:t>	</a:t>
            </a:r>
            <a:r>
              <a:rPr lang="pl-PL" sz="1600" dirty="0" smtClean="0">
                <a:latin typeface="Optima"/>
                <a:cs typeface="Optima"/>
              </a:rPr>
              <a:t> 840 </a:t>
            </a:r>
            <a:r>
              <a:rPr lang="pl-PL" sz="1600" dirty="0">
                <a:latin typeface="Optima"/>
                <a:cs typeface="Optima"/>
              </a:rPr>
              <a:t>	</a:t>
            </a:r>
            <a:r>
              <a:rPr lang="pl-PL" sz="1600" dirty="0" smtClean="0">
                <a:latin typeface="Optima"/>
                <a:cs typeface="Optima"/>
              </a:rPr>
              <a:t>   836</a:t>
            </a:r>
            <a:endParaRPr lang="pl-PL" sz="1600" dirty="0">
              <a:latin typeface="Optima"/>
              <a:cs typeface="Optima"/>
            </a:endParaRPr>
          </a:p>
          <a:p>
            <a:pPr>
              <a:lnSpc>
                <a:spcPct val="140000"/>
              </a:lnSpc>
            </a:pPr>
            <a:r>
              <a:rPr lang="pl-PL" sz="1600" b="1" dirty="0" smtClean="0">
                <a:latin typeface="Optima"/>
                <a:cs typeface="Optima"/>
              </a:rPr>
              <a:t> Turkey</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730</a:t>
            </a:r>
            <a:r>
              <a:rPr lang="pl-PL" sz="1600" dirty="0">
                <a:latin typeface="Optima"/>
                <a:cs typeface="Optima"/>
              </a:rPr>
              <a:t>	</a:t>
            </a:r>
            <a:r>
              <a:rPr lang="pl-PL" sz="1600" dirty="0" smtClean="0">
                <a:latin typeface="Optima"/>
                <a:cs typeface="Optima"/>
              </a:rPr>
              <a:t>  744</a:t>
            </a:r>
            <a:r>
              <a:rPr lang="pl-PL" sz="1600" dirty="0">
                <a:latin typeface="Optima"/>
                <a:cs typeface="Optima"/>
              </a:rPr>
              <a:t>	</a:t>
            </a:r>
            <a:r>
              <a:rPr lang="pl-PL" sz="1600" dirty="0" smtClean="0">
                <a:latin typeface="Optima"/>
                <a:cs typeface="Optima"/>
              </a:rPr>
              <a:t>  735</a:t>
            </a:r>
            <a:r>
              <a:rPr lang="pl-PL" sz="1600" dirty="0">
                <a:latin typeface="Optima"/>
                <a:cs typeface="Optima"/>
              </a:rPr>
              <a:t>	</a:t>
            </a:r>
            <a:r>
              <a:rPr lang="pl-PL" sz="1600" dirty="0" smtClean="0">
                <a:latin typeface="Optima"/>
                <a:cs typeface="Optima"/>
              </a:rPr>
              <a:t>  725</a:t>
            </a:r>
            <a:r>
              <a:rPr lang="pl-PL" sz="1600" dirty="0">
                <a:latin typeface="Optima"/>
                <a:cs typeface="Optima"/>
              </a:rPr>
              <a:t>	</a:t>
            </a:r>
            <a:r>
              <a:rPr lang="pl-PL" sz="1600" dirty="0" smtClean="0">
                <a:latin typeface="Optima"/>
                <a:cs typeface="Optima"/>
              </a:rPr>
              <a:t> 730</a:t>
            </a:r>
            <a:r>
              <a:rPr lang="pl-PL" sz="1600" dirty="0">
                <a:latin typeface="Optima"/>
                <a:cs typeface="Optima"/>
              </a:rPr>
              <a:t>	</a:t>
            </a:r>
            <a:r>
              <a:rPr lang="pl-PL" sz="1600" dirty="0" smtClean="0">
                <a:latin typeface="Optima"/>
                <a:cs typeface="Optima"/>
              </a:rPr>
              <a:t> 736</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763</a:t>
            </a:r>
            <a:r>
              <a:rPr lang="pl-PL" sz="1600" dirty="0">
                <a:latin typeface="Optima"/>
                <a:cs typeface="Optima"/>
              </a:rPr>
              <a:t>	</a:t>
            </a:r>
            <a:r>
              <a:rPr lang="pl-PL" sz="1600" dirty="0" smtClean="0">
                <a:latin typeface="Optima"/>
                <a:cs typeface="Optima"/>
              </a:rPr>
              <a:t>   760</a:t>
            </a:r>
            <a:endParaRPr lang="pl-PL" sz="1600" dirty="0">
              <a:latin typeface="Optima"/>
              <a:cs typeface="Optima"/>
            </a:endParaRPr>
          </a:p>
          <a:p>
            <a:pPr>
              <a:lnSpc>
                <a:spcPct val="140000"/>
              </a:lnSpc>
            </a:pPr>
            <a:r>
              <a:rPr lang="da-DK" sz="1600" b="1" dirty="0" smtClean="0">
                <a:latin typeface="Optima"/>
                <a:cs typeface="Optima"/>
              </a:rPr>
              <a:t>   </a:t>
            </a:r>
            <a:r>
              <a:rPr lang="da-DK" sz="1600" b="1" dirty="0" err="1" smtClean="0">
                <a:latin typeface="Optima"/>
                <a:cs typeface="Optima"/>
              </a:rPr>
              <a:t>Civet</a:t>
            </a:r>
            <a:r>
              <a:rPr lang="da-DK" sz="1600" b="1" dirty="0">
                <a:latin typeface="Optima"/>
                <a:cs typeface="Optima"/>
              </a:rPr>
              <a:t>	</a:t>
            </a:r>
            <a:r>
              <a:rPr lang="da-DK" sz="1600" b="1" dirty="0" smtClean="0">
                <a:latin typeface="Optima"/>
                <a:cs typeface="Optima"/>
              </a:rPr>
              <a:t>  </a:t>
            </a:r>
            <a:r>
              <a:rPr lang="da-DK" sz="1600" dirty="0" smtClean="0">
                <a:latin typeface="Optima"/>
                <a:cs typeface="Optima"/>
              </a:rPr>
              <a:t>787</a:t>
            </a:r>
            <a:r>
              <a:rPr lang="da-DK" sz="1600" dirty="0">
                <a:latin typeface="Optima"/>
                <a:cs typeface="Optima"/>
              </a:rPr>
              <a:t>	</a:t>
            </a:r>
            <a:r>
              <a:rPr lang="da-DK" sz="1600" dirty="0" smtClean="0">
                <a:latin typeface="Optima"/>
                <a:cs typeface="Optima"/>
              </a:rPr>
              <a:t>  802</a:t>
            </a:r>
            <a:r>
              <a:rPr lang="da-DK" sz="1600" dirty="0">
                <a:latin typeface="Optima"/>
                <a:cs typeface="Optima"/>
              </a:rPr>
              <a:t>	</a:t>
            </a:r>
            <a:r>
              <a:rPr lang="da-DK" sz="1600" dirty="0" smtClean="0">
                <a:latin typeface="Optima"/>
                <a:cs typeface="Optima"/>
              </a:rPr>
              <a:t>  795</a:t>
            </a:r>
            <a:r>
              <a:rPr lang="da-DK" sz="1600" dirty="0">
                <a:latin typeface="Optima"/>
                <a:cs typeface="Optima"/>
              </a:rPr>
              <a:t>	</a:t>
            </a:r>
            <a:r>
              <a:rPr lang="da-DK" sz="1600" dirty="0" smtClean="0">
                <a:latin typeface="Optima"/>
                <a:cs typeface="Optima"/>
              </a:rPr>
              <a:t>  767</a:t>
            </a:r>
            <a:r>
              <a:rPr lang="da-DK" sz="1600" dirty="0">
                <a:latin typeface="Optima"/>
                <a:cs typeface="Optima"/>
              </a:rPr>
              <a:t>	</a:t>
            </a:r>
            <a:r>
              <a:rPr lang="da-DK" sz="1600" dirty="0" smtClean="0">
                <a:latin typeface="Optima"/>
                <a:cs typeface="Optima"/>
              </a:rPr>
              <a:t> 844</a:t>
            </a:r>
            <a:r>
              <a:rPr lang="da-DK" sz="1600" dirty="0">
                <a:latin typeface="Optima"/>
                <a:cs typeface="Optima"/>
              </a:rPr>
              <a:t>	</a:t>
            </a:r>
            <a:r>
              <a:rPr lang="da-DK" sz="1600" dirty="0" smtClean="0">
                <a:latin typeface="Optima"/>
                <a:cs typeface="Optima"/>
              </a:rPr>
              <a:t> 840</a:t>
            </a:r>
            <a:r>
              <a:rPr lang="da-DK" sz="1600" dirty="0">
                <a:latin typeface="Optima"/>
                <a:cs typeface="Optima"/>
              </a:rPr>
              <a:t>	</a:t>
            </a:r>
            <a:r>
              <a:rPr lang="da-DK" sz="1600" dirty="0" smtClean="0">
                <a:latin typeface="Optima"/>
                <a:cs typeface="Optima"/>
              </a:rPr>
              <a:t>  763</a:t>
            </a:r>
            <a:r>
              <a:rPr lang="da-DK" sz="1600" dirty="0">
                <a:latin typeface="Optima"/>
                <a:cs typeface="Optima"/>
              </a:rPr>
              <a:t>	</a:t>
            </a:r>
            <a:r>
              <a:rPr lang="da-DK" sz="1600" dirty="0" smtClean="0">
                <a:latin typeface="Optima"/>
                <a:cs typeface="Optima"/>
              </a:rPr>
              <a:t>     0</a:t>
            </a:r>
            <a:r>
              <a:rPr lang="da-DK" sz="1600" dirty="0">
                <a:latin typeface="Optima"/>
                <a:cs typeface="Optima"/>
              </a:rPr>
              <a:t>	</a:t>
            </a:r>
            <a:r>
              <a:rPr lang="da-DK" sz="1600" dirty="0" smtClean="0">
                <a:latin typeface="Optima"/>
                <a:cs typeface="Optima"/>
              </a:rPr>
              <a:t>     16</a:t>
            </a:r>
            <a:endParaRPr lang="da-DK" sz="1600" dirty="0">
              <a:latin typeface="Optima"/>
              <a:cs typeface="Optima"/>
            </a:endParaRPr>
          </a:p>
          <a:p>
            <a:pPr>
              <a:lnSpc>
                <a:spcPct val="140000"/>
              </a:lnSpc>
            </a:pPr>
            <a:r>
              <a:rPr lang="pt-BR" sz="1600" b="1" dirty="0" err="1">
                <a:latin typeface="Optima"/>
                <a:cs typeface="Optima"/>
              </a:rPr>
              <a:t>Human</a:t>
            </a:r>
            <a:r>
              <a:rPr lang="pt-BR" sz="1600" b="1" dirty="0">
                <a:latin typeface="Optima"/>
                <a:cs typeface="Optima"/>
              </a:rPr>
              <a:t>	</a:t>
            </a:r>
            <a:r>
              <a:rPr lang="pt-BR" sz="1600" b="1" dirty="0" smtClean="0">
                <a:latin typeface="Optima"/>
                <a:cs typeface="Optima"/>
              </a:rPr>
              <a:t>  </a:t>
            </a:r>
            <a:r>
              <a:rPr lang="pt-BR" sz="1600" dirty="0" smtClean="0">
                <a:latin typeface="Optima"/>
                <a:cs typeface="Optima"/>
              </a:rPr>
              <a:t>785</a:t>
            </a:r>
            <a:r>
              <a:rPr lang="pt-BR" sz="1600" dirty="0">
                <a:latin typeface="Optima"/>
                <a:cs typeface="Optima"/>
              </a:rPr>
              <a:t>	</a:t>
            </a:r>
            <a:r>
              <a:rPr lang="pt-BR" sz="1600" dirty="0" smtClean="0">
                <a:latin typeface="Optima"/>
                <a:cs typeface="Optima"/>
              </a:rPr>
              <a:t>  813</a:t>
            </a:r>
            <a:r>
              <a:rPr lang="pt-BR" sz="1600" dirty="0">
                <a:latin typeface="Optima"/>
                <a:cs typeface="Optima"/>
              </a:rPr>
              <a:t>	</a:t>
            </a:r>
            <a:r>
              <a:rPr lang="pt-BR" sz="1600" dirty="0" smtClean="0">
                <a:latin typeface="Optima"/>
                <a:cs typeface="Optima"/>
              </a:rPr>
              <a:t>  791</a:t>
            </a:r>
            <a:r>
              <a:rPr lang="pt-BR" sz="1600" dirty="0">
                <a:latin typeface="Optima"/>
                <a:cs typeface="Optima"/>
              </a:rPr>
              <a:t>	</a:t>
            </a:r>
            <a:r>
              <a:rPr lang="pt-BR" sz="1600" dirty="0" smtClean="0">
                <a:latin typeface="Optima"/>
                <a:cs typeface="Optima"/>
              </a:rPr>
              <a:t>  782</a:t>
            </a:r>
            <a:r>
              <a:rPr lang="pt-BR" sz="1600" dirty="0">
                <a:latin typeface="Optima"/>
                <a:cs typeface="Optima"/>
              </a:rPr>
              <a:t>	</a:t>
            </a:r>
            <a:r>
              <a:rPr lang="pt-BR" sz="1600" dirty="0" smtClean="0">
                <a:latin typeface="Optima"/>
                <a:cs typeface="Optima"/>
              </a:rPr>
              <a:t> 846</a:t>
            </a:r>
            <a:r>
              <a:rPr lang="pt-BR" sz="1600" dirty="0">
                <a:latin typeface="Optima"/>
                <a:cs typeface="Optima"/>
              </a:rPr>
              <a:t>	</a:t>
            </a:r>
            <a:r>
              <a:rPr lang="pt-BR" sz="1600" dirty="0" smtClean="0">
                <a:latin typeface="Optima"/>
                <a:cs typeface="Optima"/>
              </a:rPr>
              <a:t> 836</a:t>
            </a:r>
            <a:r>
              <a:rPr lang="pt-BR" sz="1600" dirty="0">
                <a:latin typeface="Optima"/>
                <a:cs typeface="Optima"/>
              </a:rPr>
              <a:t>	</a:t>
            </a:r>
            <a:r>
              <a:rPr lang="pt-BR" sz="1600" dirty="0" smtClean="0">
                <a:latin typeface="Optima"/>
                <a:cs typeface="Optima"/>
              </a:rPr>
              <a:t>  760</a:t>
            </a:r>
            <a:r>
              <a:rPr lang="pt-BR" sz="1600" dirty="0">
                <a:latin typeface="Optima"/>
                <a:cs typeface="Optima"/>
              </a:rPr>
              <a:t>	</a:t>
            </a:r>
            <a:r>
              <a:rPr lang="pt-BR" sz="1600" dirty="0" smtClean="0">
                <a:latin typeface="Optima"/>
                <a:cs typeface="Optima"/>
              </a:rPr>
              <a:t>   16</a:t>
            </a:r>
            <a:r>
              <a:rPr lang="pt-BR" sz="1600" dirty="0">
                <a:latin typeface="Optima"/>
                <a:cs typeface="Optima"/>
              </a:rPr>
              <a:t>	</a:t>
            </a:r>
            <a:r>
              <a:rPr lang="pt-BR" sz="1600" dirty="0" smtClean="0">
                <a:latin typeface="Optima"/>
                <a:cs typeface="Optima"/>
              </a:rPr>
              <a:t>       0</a:t>
            </a:r>
            <a:endParaRPr lang="pt-BR" sz="1600" dirty="0">
              <a:latin typeface="Optima"/>
              <a:cs typeface="Optima"/>
            </a:endParaRPr>
          </a:p>
        </p:txBody>
      </p:sp>
      <p:sp>
        <p:nvSpPr>
          <p:cNvPr id="6" name="Content Placeholder 3"/>
          <p:cNvSpPr txBox="1">
            <a:spLocks/>
          </p:cNvSpPr>
          <p:nvPr/>
        </p:nvSpPr>
        <p:spPr>
          <a:xfrm>
            <a:off x="914400" y="5257800"/>
            <a:ext cx="7467600" cy="533400"/>
          </a:xfrm>
          <a:prstGeom prst="rect">
            <a:avLst/>
          </a:prstGeom>
          <a:solidFill>
            <a:schemeClr val="tx2">
              <a:lumMod val="20000"/>
              <a:lumOff val="80000"/>
            </a:schemeClr>
          </a:solidFill>
          <a:ln>
            <a:solidFill>
              <a:schemeClr val="tx2"/>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This matrix isn’t additive!  Let’s fudge it a little...</a:t>
            </a:r>
          </a:p>
        </p:txBody>
      </p:sp>
    </p:spTree>
    <p:extLst>
      <p:ext uri="{BB962C8B-B14F-4D97-AF65-F5344CB8AC3E}">
        <p14:creationId xmlns:p14="http://schemas.microsoft.com/office/powerpoint/2010/main" val="291055459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72" y="278736"/>
            <a:ext cx="9144000" cy="6247866"/>
          </a:xfrm>
          <a:prstGeom prst="rect">
            <a:avLst/>
          </a:prstGeom>
        </p:spPr>
        <p:txBody>
          <a:bodyPr wrap="square">
            <a:spAutoFit/>
          </a:bodyPr>
          <a:lstStyle/>
          <a:p>
            <a:r>
              <a:rPr lang="en-US" sz="1600" dirty="0">
                <a:solidFill>
                  <a:schemeClr val="bg1">
                    <a:lumMod val="50000"/>
                  </a:schemeClr>
                </a:solidFill>
                <a:latin typeface="Courier"/>
                <a:cs typeface="Courier"/>
              </a:rPr>
              <a:t>28261</a:t>
            </a:r>
            <a:r>
              <a:rPr lang="en-US" sz="1600" dirty="0">
                <a:latin typeface="Courier"/>
                <a:cs typeface="Courier"/>
              </a:rPr>
              <a:t> </a:t>
            </a:r>
            <a:r>
              <a:rPr lang="en-US" sz="1600" dirty="0" err="1" smtClean="0">
                <a:latin typeface="Courier"/>
                <a:cs typeface="Courier"/>
              </a:rPr>
              <a:t>aauaauacug</a:t>
            </a:r>
            <a:r>
              <a:rPr lang="en-US" sz="1600" dirty="0" smtClean="0">
                <a:latin typeface="Courier"/>
                <a:cs typeface="Courier"/>
              </a:rPr>
              <a:t> </a:t>
            </a:r>
            <a:r>
              <a:rPr lang="en-US" sz="1600" dirty="0" err="1" smtClean="0">
                <a:latin typeface="Courier"/>
                <a:cs typeface="Courier"/>
              </a:rPr>
              <a:t>cgucuugguu</a:t>
            </a:r>
            <a:r>
              <a:rPr lang="en-US" sz="1600" dirty="0" smtClean="0">
                <a:latin typeface="Courier"/>
                <a:cs typeface="Courier"/>
              </a:rPr>
              <a:t> </a:t>
            </a:r>
            <a:r>
              <a:rPr lang="en-US" sz="1600" dirty="0" err="1" smtClean="0">
                <a:latin typeface="Courier"/>
                <a:cs typeface="Courier"/>
              </a:rPr>
              <a:t>cacagcucuc</a:t>
            </a:r>
            <a:r>
              <a:rPr lang="en-US" sz="1600" dirty="0" smtClean="0">
                <a:latin typeface="Courier"/>
                <a:cs typeface="Courier"/>
              </a:rPr>
              <a:t> </a:t>
            </a:r>
            <a:r>
              <a:rPr lang="en-US" sz="1600" dirty="0" err="1" smtClean="0">
                <a:latin typeface="Courier"/>
                <a:cs typeface="Courier"/>
              </a:rPr>
              <a:t>acucagcaug</a:t>
            </a:r>
            <a:r>
              <a:rPr lang="en-US" sz="1600" dirty="0" smtClean="0">
                <a:latin typeface="Courier"/>
                <a:cs typeface="Courier"/>
              </a:rPr>
              <a:t> </a:t>
            </a:r>
            <a:r>
              <a:rPr lang="en-US" sz="1600" dirty="0" err="1">
                <a:latin typeface="Courier"/>
                <a:cs typeface="Courier"/>
              </a:rPr>
              <a:t>gcaaggagga</a:t>
            </a:r>
            <a:r>
              <a:rPr lang="en-US" sz="1600" dirty="0">
                <a:latin typeface="Courier"/>
                <a:cs typeface="Courier"/>
              </a:rPr>
              <a:t> </a:t>
            </a:r>
            <a:r>
              <a:rPr lang="en-US" sz="1600" dirty="0" err="1" smtClean="0">
                <a:latin typeface="Courier"/>
                <a:cs typeface="Courier"/>
              </a:rPr>
              <a:t>acuuagauuc</a:t>
            </a:r>
            <a:endParaRPr lang="en-US" sz="1600" dirty="0">
              <a:latin typeface="Courier"/>
              <a:cs typeface="Courier"/>
            </a:endParaRPr>
          </a:p>
          <a:p>
            <a:r>
              <a:rPr lang="en-US" sz="1600" dirty="0" smtClean="0">
                <a:solidFill>
                  <a:srgbClr val="7F7F7F"/>
                </a:solidFill>
                <a:latin typeface="Courier"/>
                <a:cs typeface="Courier"/>
              </a:rPr>
              <a:t>28321</a:t>
            </a:r>
            <a:r>
              <a:rPr lang="en-US" sz="1600" dirty="0" smtClean="0">
                <a:latin typeface="Courier"/>
                <a:cs typeface="Courier"/>
              </a:rPr>
              <a:t> </a:t>
            </a:r>
            <a:r>
              <a:rPr lang="en-US" sz="1600" dirty="0" err="1" smtClean="0">
                <a:latin typeface="Courier"/>
                <a:cs typeface="Courier"/>
              </a:rPr>
              <a:t>ccucgaggcc</a:t>
            </a:r>
            <a:r>
              <a:rPr lang="en-US" sz="1600" dirty="0" smtClean="0">
                <a:latin typeface="Courier"/>
                <a:cs typeface="Courier"/>
              </a:rPr>
              <a:t> </a:t>
            </a:r>
            <a:r>
              <a:rPr lang="en-US" sz="1600" dirty="0" err="1" smtClean="0">
                <a:latin typeface="Courier"/>
                <a:cs typeface="Courier"/>
              </a:rPr>
              <a:t>agggcguucc</a:t>
            </a:r>
            <a:r>
              <a:rPr lang="en-US" sz="1600" dirty="0" smtClean="0">
                <a:latin typeface="Courier"/>
                <a:cs typeface="Courier"/>
              </a:rPr>
              <a:t> </a:t>
            </a:r>
            <a:r>
              <a:rPr lang="en-US" sz="1600" dirty="0" err="1" smtClean="0">
                <a:latin typeface="Courier"/>
                <a:cs typeface="Courier"/>
              </a:rPr>
              <a:t>aaucaacacc</a:t>
            </a:r>
            <a:r>
              <a:rPr lang="en-US" sz="1600" dirty="0" smtClean="0">
                <a:latin typeface="Courier"/>
                <a:cs typeface="Courier"/>
              </a:rPr>
              <a:t> </a:t>
            </a:r>
            <a:r>
              <a:rPr lang="en-US" sz="1600" dirty="0" err="1" smtClean="0">
                <a:latin typeface="Courier"/>
                <a:cs typeface="Courier"/>
              </a:rPr>
              <a:t>aa</a:t>
            </a:r>
            <a:r>
              <a:rPr lang="en-US" sz="1600" b="1" dirty="0" err="1" smtClean="0">
                <a:solidFill>
                  <a:srgbClr val="FF0000"/>
                </a:solidFill>
                <a:latin typeface="Courier"/>
                <a:cs typeface="Courier"/>
              </a:rPr>
              <a:t>C</a:t>
            </a:r>
            <a:r>
              <a:rPr lang="en-US" sz="1600" dirty="0" err="1" smtClean="0">
                <a:latin typeface="Courier"/>
                <a:cs typeface="Courier"/>
              </a:rPr>
              <a:t>agugguc</a:t>
            </a:r>
            <a:r>
              <a:rPr lang="en-US" sz="1600" dirty="0" smtClean="0">
                <a:latin typeface="Courier"/>
                <a:cs typeface="Courier"/>
              </a:rPr>
              <a:t> </a:t>
            </a:r>
            <a:r>
              <a:rPr lang="en-US" sz="1600" dirty="0" err="1" smtClean="0">
                <a:latin typeface="Courier"/>
                <a:cs typeface="Courier"/>
              </a:rPr>
              <a:t>cagaugacca</a:t>
            </a:r>
            <a:r>
              <a:rPr lang="en-US" sz="1600" dirty="0" smtClean="0">
                <a:latin typeface="Courier"/>
                <a:cs typeface="Courier"/>
              </a:rPr>
              <a:t> </a:t>
            </a:r>
            <a:r>
              <a:rPr lang="en-US" sz="1600" dirty="0" err="1" smtClean="0">
                <a:latin typeface="Courier"/>
                <a:cs typeface="Courier"/>
              </a:rPr>
              <a:t>aauuggcuac</a:t>
            </a:r>
            <a:endParaRPr lang="en-US" sz="1600" dirty="0">
              <a:latin typeface="Courier"/>
              <a:cs typeface="Courier"/>
            </a:endParaRPr>
          </a:p>
          <a:p>
            <a:r>
              <a:rPr lang="en-US" sz="1600" dirty="0" smtClean="0">
                <a:solidFill>
                  <a:srgbClr val="7F7F7F"/>
                </a:solidFill>
                <a:latin typeface="Courier"/>
                <a:cs typeface="Courier"/>
              </a:rPr>
              <a:t>28381</a:t>
            </a:r>
            <a:r>
              <a:rPr lang="en-US" sz="1600" dirty="0" smtClean="0">
                <a:latin typeface="Courier"/>
                <a:cs typeface="Courier"/>
              </a:rPr>
              <a:t> </a:t>
            </a:r>
            <a:r>
              <a:rPr lang="en-US" sz="1600" dirty="0" err="1" smtClean="0">
                <a:latin typeface="Courier"/>
                <a:cs typeface="Courier"/>
              </a:rPr>
              <a:t>uac</a:t>
            </a:r>
            <a:r>
              <a:rPr lang="en-US" sz="1600" b="1" dirty="0" err="1" smtClean="0">
                <a:solidFill>
                  <a:srgbClr val="FF0000"/>
                </a:solidFill>
                <a:latin typeface="Courier"/>
                <a:cs typeface="Courier"/>
              </a:rPr>
              <a:t>A</a:t>
            </a:r>
            <a:r>
              <a:rPr lang="en-US" sz="1600" dirty="0" err="1" smtClean="0">
                <a:latin typeface="Courier"/>
                <a:cs typeface="Courier"/>
              </a:rPr>
              <a:t>gaagag</a:t>
            </a:r>
            <a:r>
              <a:rPr lang="en-US" sz="1600" dirty="0" smtClean="0">
                <a:latin typeface="Courier"/>
                <a:cs typeface="Courier"/>
              </a:rPr>
              <a:t> </a:t>
            </a:r>
            <a:r>
              <a:rPr lang="en-US" sz="1600" dirty="0" err="1" smtClean="0">
                <a:latin typeface="Courier"/>
                <a:cs typeface="Courier"/>
              </a:rPr>
              <a:t>cuacccgacg</a:t>
            </a:r>
            <a:r>
              <a:rPr lang="en-US" sz="1600" dirty="0" smtClean="0">
                <a:latin typeface="Courier"/>
                <a:cs typeface="Courier"/>
              </a:rPr>
              <a:t> </a:t>
            </a:r>
            <a:r>
              <a:rPr lang="en-US" sz="1600" dirty="0" err="1" smtClean="0">
                <a:latin typeface="Courier"/>
                <a:cs typeface="Courier"/>
              </a:rPr>
              <a:t>aguucguggu</a:t>
            </a:r>
            <a:r>
              <a:rPr lang="en-US" sz="1600" dirty="0" smtClean="0">
                <a:latin typeface="Courier"/>
                <a:cs typeface="Courier"/>
              </a:rPr>
              <a:t> </a:t>
            </a:r>
            <a:r>
              <a:rPr lang="en-US" sz="1600" dirty="0" err="1" smtClean="0">
                <a:latin typeface="Courier"/>
                <a:cs typeface="Courier"/>
              </a:rPr>
              <a:t>ggugacggca</a:t>
            </a:r>
            <a:r>
              <a:rPr lang="en-US" sz="1600" dirty="0" smtClean="0">
                <a:latin typeface="Courier"/>
                <a:cs typeface="Courier"/>
              </a:rPr>
              <a:t> </a:t>
            </a:r>
            <a:r>
              <a:rPr lang="en-US" sz="1600" dirty="0" err="1" smtClean="0">
                <a:latin typeface="Courier"/>
                <a:cs typeface="Courier"/>
              </a:rPr>
              <a:t>aaaugaaaga</a:t>
            </a:r>
            <a:r>
              <a:rPr lang="en-US" sz="1600" dirty="0" smtClean="0">
                <a:latin typeface="Courier"/>
                <a:cs typeface="Courier"/>
              </a:rPr>
              <a:t> </a:t>
            </a:r>
            <a:r>
              <a:rPr lang="en-US" sz="1600" dirty="0" err="1" smtClean="0">
                <a:latin typeface="Courier"/>
                <a:cs typeface="Courier"/>
              </a:rPr>
              <a:t>gcucagcccc</a:t>
            </a:r>
            <a:endParaRPr lang="en-US" sz="1600" dirty="0" smtClean="0">
              <a:latin typeface="Courier"/>
              <a:cs typeface="Courier"/>
            </a:endParaRPr>
          </a:p>
          <a:p>
            <a:r>
              <a:rPr lang="en-US" sz="1600" dirty="0" smtClean="0">
                <a:solidFill>
                  <a:srgbClr val="7F7F7F"/>
                </a:solidFill>
                <a:latin typeface="Courier"/>
                <a:cs typeface="Courier"/>
              </a:rPr>
              <a:t>28441</a:t>
            </a:r>
            <a:r>
              <a:rPr lang="en-US" sz="1600" dirty="0" smtClean="0">
                <a:latin typeface="Courier"/>
                <a:cs typeface="Courier"/>
              </a:rPr>
              <a:t> </a:t>
            </a:r>
            <a:r>
              <a:rPr lang="en-US" sz="1600" dirty="0" err="1" smtClean="0">
                <a:latin typeface="Courier"/>
                <a:cs typeface="Courier"/>
              </a:rPr>
              <a:t>agaugguacu</a:t>
            </a:r>
            <a:r>
              <a:rPr lang="en-US" sz="1600" dirty="0" smtClean="0">
                <a:latin typeface="Courier"/>
                <a:cs typeface="Courier"/>
              </a:rPr>
              <a:t> </a:t>
            </a:r>
            <a:r>
              <a:rPr lang="en-US" sz="1600" dirty="0" err="1" smtClean="0">
                <a:latin typeface="Courier"/>
                <a:cs typeface="Courier"/>
              </a:rPr>
              <a:t>ucuauuaccu</a:t>
            </a:r>
            <a:r>
              <a:rPr lang="en-US" sz="1600" dirty="0" smtClean="0">
                <a:latin typeface="Courier"/>
                <a:cs typeface="Courier"/>
              </a:rPr>
              <a:t> </a:t>
            </a:r>
            <a:r>
              <a:rPr lang="en-US" sz="1600" dirty="0" err="1" smtClean="0">
                <a:latin typeface="Courier"/>
                <a:cs typeface="Courier"/>
              </a:rPr>
              <a:t>aggaacuggc</a:t>
            </a:r>
            <a:r>
              <a:rPr lang="en-US" sz="1600" dirty="0" smtClean="0">
                <a:latin typeface="Courier"/>
                <a:cs typeface="Courier"/>
              </a:rPr>
              <a:t> </a:t>
            </a:r>
            <a:r>
              <a:rPr lang="en-US" sz="1600" dirty="0" err="1" smtClean="0">
                <a:latin typeface="Courier"/>
                <a:cs typeface="Courier"/>
              </a:rPr>
              <a:t>ccagaagcuu</a:t>
            </a:r>
            <a:r>
              <a:rPr lang="en-US" sz="1600" dirty="0" smtClean="0">
                <a:latin typeface="Courier"/>
                <a:cs typeface="Courier"/>
              </a:rPr>
              <a:t> </a:t>
            </a:r>
            <a:r>
              <a:rPr lang="en-US" sz="1600" dirty="0" err="1" smtClean="0">
                <a:latin typeface="Courier"/>
                <a:cs typeface="Courier"/>
              </a:rPr>
              <a:t>cacuucccua</a:t>
            </a:r>
            <a:r>
              <a:rPr lang="en-US" sz="1600" dirty="0" smtClean="0">
                <a:latin typeface="Courier"/>
                <a:cs typeface="Courier"/>
              </a:rPr>
              <a:t> </a:t>
            </a:r>
            <a:r>
              <a:rPr lang="en-US" sz="1600" dirty="0" err="1" smtClean="0">
                <a:latin typeface="Courier"/>
                <a:cs typeface="Courier"/>
              </a:rPr>
              <a:t>cggcgcuaac</a:t>
            </a:r>
            <a:endParaRPr lang="en-US" sz="1600" dirty="0" smtClean="0">
              <a:latin typeface="Courier"/>
              <a:cs typeface="Courier"/>
            </a:endParaRPr>
          </a:p>
          <a:p>
            <a:r>
              <a:rPr lang="en-US" sz="1600" dirty="0" smtClean="0">
                <a:solidFill>
                  <a:srgbClr val="7F7F7F"/>
                </a:solidFill>
                <a:latin typeface="Courier"/>
                <a:cs typeface="Courier"/>
              </a:rPr>
              <a:t>28501</a:t>
            </a:r>
            <a:r>
              <a:rPr lang="en-US" sz="1600" dirty="0" smtClean="0">
                <a:latin typeface="Courier"/>
                <a:cs typeface="Courier"/>
              </a:rPr>
              <a:t> </a:t>
            </a:r>
            <a:r>
              <a:rPr lang="en-US" sz="1600" dirty="0" err="1">
                <a:latin typeface="Courier"/>
                <a:cs typeface="Courier"/>
              </a:rPr>
              <a:t>aaagaaggca</a:t>
            </a:r>
            <a:r>
              <a:rPr lang="en-US" sz="1600" dirty="0">
                <a:latin typeface="Courier"/>
                <a:cs typeface="Courier"/>
              </a:rPr>
              <a:t> </a:t>
            </a:r>
            <a:r>
              <a:rPr lang="en-US" sz="1600" dirty="0" err="1" smtClean="0">
                <a:latin typeface="Courier"/>
                <a:cs typeface="Courier"/>
              </a:rPr>
              <a:t>ucguaugggu</a:t>
            </a:r>
            <a:r>
              <a:rPr lang="en-US" sz="1600" dirty="0" smtClean="0">
                <a:latin typeface="Courier"/>
                <a:cs typeface="Courier"/>
              </a:rPr>
              <a:t> </a:t>
            </a:r>
            <a:r>
              <a:rPr lang="en-US" sz="1600" dirty="0" err="1" smtClean="0">
                <a:latin typeface="Courier"/>
                <a:cs typeface="Courier"/>
              </a:rPr>
              <a:t>ugcaacugag</a:t>
            </a:r>
            <a:r>
              <a:rPr lang="en-US" sz="1600" dirty="0" smtClean="0">
                <a:latin typeface="Courier"/>
                <a:cs typeface="Courier"/>
              </a:rPr>
              <a:t> </a:t>
            </a:r>
            <a:r>
              <a:rPr lang="en-US" sz="1600" dirty="0" err="1" smtClean="0">
                <a:latin typeface="Courier"/>
                <a:cs typeface="Courier"/>
              </a:rPr>
              <a:t>ggagccuuga</a:t>
            </a:r>
            <a:r>
              <a:rPr lang="en-US" sz="1600" dirty="0" smtClean="0">
                <a:latin typeface="Courier"/>
                <a:cs typeface="Courier"/>
              </a:rPr>
              <a:t> </a:t>
            </a:r>
            <a:r>
              <a:rPr lang="en-US" sz="1600" dirty="0" err="1" smtClean="0">
                <a:latin typeface="Courier"/>
                <a:cs typeface="Courier"/>
              </a:rPr>
              <a:t>auac</a:t>
            </a:r>
            <a:r>
              <a:rPr lang="en-US" sz="1600" b="1" dirty="0" err="1" smtClean="0">
                <a:solidFill>
                  <a:srgbClr val="FF0000"/>
                </a:solidFill>
                <a:latin typeface="Courier"/>
                <a:cs typeface="Courier"/>
              </a:rPr>
              <a:t>C</a:t>
            </a:r>
            <a:r>
              <a:rPr lang="en-US" sz="1600" dirty="0" err="1" smtClean="0">
                <a:latin typeface="Courier"/>
                <a:cs typeface="Courier"/>
              </a:rPr>
              <a:t>cccaa</a:t>
            </a:r>
            <a:r>
              <a:rPr lang="en-US" sz="1600" dirty="0" smtClean="0">
                <a:latin typeface="Courier"/>
                <a:cs typeface="Courier"/>
              </a:rPr>
              <a:t> </a:t>
            </a:r>
            <a:r>
              <a:rPr lang="en-US" sz="1600" dirty="0" err="1" smtClean="0">
                <a:latin typeface="Courier"/>
                <a:cs typeface="Courier"/>
              </a:rPr>
              <a:t>agaccacauu</a:t>
            </a:r>
            <a:endParaRPr lang="en-US" sz="1600" dirty="0">
              <a:latin typeface="Courier"/>
              <a:cs typeface="Courier"/>
            </a:endParaRPr>
          </a:p>
          <a:p>
            <a:r>
              <a:rPr lang="en-US" sz="1600" dirty="0" smtClean="0">
                <a:solidFill>
                  <a:srgbClr val="7F7F7F"/>
                </a:solidFill>
                <a:latin typeface="Courier"/>
                <a:cs typeface="Courier"/>
              </a:rPr>
              <a:t>28561</a:t>
            </a:r>
            <a:r>
              <a:rPr lang="en-US" sz="1600" dirty="0" smtClean="0">
                <a:latin typeface="Courier"/>
                <a:cs typeface="Courier"/>
              </a:rPr>
              <a:t> </a:t>
            </a:r>
            <a:r>
              <a:rPr lang="en-US" sz="1600" dirty="0" err="1">
                <a:latin typeface="Courier"/>
                <a:cs typeface="Courier"/>
              </a:rPr>
              <a:t>ggcacccgca</a:t>
            </a:r>
            <a:r>
              <a:rPr lang="en-US" sz="1600" dirty="0">
                <a:latin typeface="Courier"/>
                <a:cs typeface="Courier"/>
              </a:rPr>
              <a:t> </a:t>
            </a:r>
            <a:r>
              <a:rPr lang="en-US" sz="1600" dirty="0" err="1" smtClean="0">
                <a:latin typeface="Courier"/>
                <a:cs typeface="Courier"/>
              </a:rPr>
              <a:t>auccuaauaa</a:t>
            </a:r>
            <a:r>
              <a:rPr lang="en-US" sz="1600" dirty="0" smtClean="0">
                <a:latin typeface="Courier"/>
                <a:cs typeface="Courier"/>
              </a:rPr>
              <a:t> </a:t>
            </a:r>
            <a:r>
              <a:rPr lang="en-US" sz="1600" dirty="0" err="1" smtClean="0">
                <a:latin typeface="Courier"/>
                <a:cs typeface="Courier"/>
              </a:rPr>
              <a:t>caaugcugcc</a:t>
            </a:r>
            <a:r>
              <a:rPr lang="en-US" sz="1600" dirty="0" smtClean="0">
                <a:latin typeface="Courier"/>
                <a:cs typeface="Courier"/>
              </a:rPr>
              <a:t> </a:t>
            </a:r>
            <a:r>
              <a:rPr lang="en-US" sz="1600" dirty="0" err="1" smtClean="0">
                <a:latin typeface="Courier"/>
                <a:cs typeface="Courier"/>
              </a:rPr>
              <a:t>accgugcuac</a:t>
            </a:r>
            <a:r>
              <a:rPr lang="en-US" sz="1600" dirty="0" smtClean="0">
                <a:latin typeface="Courier"/>
                <a:cs typeface="Courier"/>
              </a:rPr>
              <a:t> </a:t>
            </a:r>
            <a:r>
              <a:rPr lang="en-US" sz="1600" dirty="0" err="1" smtClean="0">
                <a:latin typeface="Courier"/>
                <a:cs typeface="Courier"/>
              </a:rPr>
              <a:t>aacuuccuca</a:t>
            </a:r>
            <a:r>
              <a:rPr lang="en-US" sz="1600" dirty="0" smtClean="0">
                <a:latin typeface="Courier"/>
                <a:cs typeface="Courier"/>
              </a:rPr>
              <a:t> </a:t>
            </a:r>
            <a:r>
              <a:rPr lang="en-US" sz="1600" dirty="0" err="1">
                <a:latin typeface="Courier"/>
                <a:cs typeface="Courier"/>
              </a:rPr>
              <a:t>aggaacaaca</a:t>
            </a:r>
            <a:endParaRPr lang="en-US" sz="1600" dirty="0">
              <a:latin typeface="Courier"/>
              <a:cs typeface="Courier"/>
            </a:endParaRPr>
          </a:p>
          <a:p>
            <a:r>
              <a:rPr lang="en-US" sz="1600" dirty="0" smtClean="0">
                <a:solidFill>
                  <a:srgbClr val="7F7F7F"/>
                </a:solidFill>
                <a:latin typeface="Courier"/>
                <a:cs typeface="Courier"/>
              </a:rPr>
              <a:t>28621</a:t>
            </a:r>
            <a:r>
              <a:rPr lang="en-US" sz="1600" dirty="0" smtClean="0">
                <a:latin typeface="Courier"/>
                <a:cs typeface="Courier"/>
              </a:rPr>
              <a:t> </a:t>
            </a:r>
            <a:r>
              <a:rPr lang="en-US" sz="1600" dirty="0" err="1" smtClean="0">
                <a:latin typeface="Courier"/>
                <a:cs typeface="Courier"/>
              </a:rPr>
              <a:t>uugccaaaag</a:t>
            </a:r>
            <a:r>
              <a:rPr lang="en-US" sz="1600" dirty="0" smtClean="0">
                <a:latin typeface="Courier"/>
                <a:cs typeface="Courier"/>
              </a:rPr>
              <a:t> </a:t>
            </a:r>
            <a:r>
              <a:rPr lang="en-US" sz="1600" dirty="0" err="1" smtClean="0">
                <a:latin typeface="Courier"/>
                <a:cs typeface="Courier"/>
              </a:rPr>
              <a:t>gcuucuacgc</a:t>
            </a:r>
            <a:r>
              <a:rPr lang="en-US" sz="1600" dirty="0" smtClean="0">
                <a:latin typeface="Courier"/>
                <a:cs typeface="Courier"/>
              </a:rPr>
              <a:t> </a:t>
            </a:r>
            <a:r>
              <a:rPr lang="en-US" sz="1600" dirty="0" err="1">
                <a:latin typeface="Courier"/>
                <a:cs typeface="Courier"/>
              </a:rPr>
              <a:t>agagggaagc</a:t>
            </a:r>
            <a:r>
              <a:rPr lang="en-US" sz="1600" dirty="0">
                <a:latin typeface="Courier"/>
                <a:cs typeface="Courier"/>
              </a:rPr>
              <a:t> </a:t>
            </a:r>
            <a:r>
              <a:rPr lang="en-US" sz="1600" dirty="0" err="1">
                <a:latin typeface="Courier"/>
                <a:cs typeface="Courier"/>
              </a:rPr>
              <a:t>agaggcggca</a:t>
            </a:r>
            <a:r>
              <a:rPr lang="en-US" sz="1600" dirty="0">
                <a:latin typeface="Courier"/>
                <a:cs typeface="Courier"/>
              </a:rPr>
              <a:t> </a:t>
            </a:r>
            <a:r>
              <a:rPr lang="en-US" sz="1600" dirty="0" err="1" smtClean="0">
                <a:latin typeface="Courier"/>
                <a:cs typeface="Courier"/>
              </a:rPr>
              <a:t>gucaagccuc</a:t>
            </a:r>
            <a:r>
              <a:rPr lang="en-US" sz="1600" dirty="0" smtClean="0">
                <a:latin typeface="Courier"/>
                <a:cs typeface="Courier"/>
              </a:rPr>
              <a:t> </a:t>
            </a:r>
            <a:r>
              <a:rPr lang="en-US" sz="1600" dirty="0" err="1" smtClean="0">
                <a:latin typeface="Courier"/>
                <a:cs typeface="Courier"/>
              </a:rPr>
              <a:t>uucucgcucc</a:t>
            </a:r>
            <a:endParaRPr lang="en-US" sz="1600" dirty="0">
              <a:latin typeface="Courier"/>
              <a:cs typeface="Courier"/>
            </a:endParaRPr>
          </a:p>
          <a:p>
            <a:r>
              <a:rPr lang="en-US" sz="1600" dirty="0" smtClean="0">
                <a:solidFill>
                  <a:srgbClr val="7F7F7F"/>
                </a:solidFill>
                <a:latin typeface="Courier"/>
                <a:cs typeface="Courier"/>
              </a:rPr>
              <a:t>28681</a:t>
            </a:r>
            <a:r>
              <a:rPr lang="en-US" sz="1600" dirty="0" smtClean="0">
                <a:latin typeface="Courier"/>
                <a:cs typeface="Courier"/>
              </a:rPr>
              <a:t> </a:t>
            </a:r>
            <a:r>
              <a:rPr lang="en-US" sz="1600" dirty="0" err="1" smtClean="0">
                <a:latin typeface="Courier"/>
                <a:cs typeface="Courier"/>
              </a:rPr>
              <a:t>ucaucacgua</a:t>
            </a:r>
            <a:r>
              <a:rPr lang="en-US" sz="1600" dirty="0" smtClean="0">
                <a:latin typeface="Courier"/>
                <a:cs typeface="Courier"/>
              </a:rPr>
              <a:t> </a:t>
            </a:r>
            <a:r>
              <a:rPr lang="en-US" sz="1600" dirty="0" err="1" smtClean="0">
                <a:latin typeface="Courier"/>
                <a:cs typeface="Courier"/>
              </a:rPr>
              <a:t>gucgcgguaa</a:t>
            </a:r>
            <a:r>
              <a:rPr lang="en-US" sz="1600" dirty="0" smtClean="0">
                <a:latin typeface="Courier"/>
                <a:cs typeface="Courier"/>
              </a:rPr>
              <a:t> </a:t>
            </a:r>
            <a:r>
              <a:rPr lang="en-US" sz="1600" dirty="0" err="1" smtClean="0">
                <a:latin typeface="Courier"/>
                <a:cs typeface="Courier"/>
              </a:rPr>
              <a:t>uucaagaaau</a:t>
            </a:r>
            <a:r>
              <a:rPr lang="en-US" sz="1600" dirty="0" smtClean="0">
                <a:latin typeface="Courier"/>
                <a:cs typeface="Courier"/>
              </a:rPr>
              <a:t> </a:t>
            </a:r>
            <a:r>
              <a:rPr lang="en-US" sz="1600" dirty="0" err="1" smtClean="0">
                <a:latin typeface="Courier"/>
                <a:cs typeface="Courier"/>
              </a:rPr>
              <a:t>ucaacuccug</a:t>
            </a:r>
            <a:r>
              <a:rPr lang="en-US" sz="1600" dirty="0" smtClean="0">
                <a:latin typeface="Courier"/>
                <a:cs typeface="Courier"/>
              </a:rPr>
              <a:t> </a:t>
            </a:r>
            <a:r>
              <a:rPr lang="en-US" sz="1600" dirty="0" err="1" smtClean="0">
                <a:latin typeface="Courier"/>
                <a:cs typeface="Courier"/>
              </a:rPr>
              <a:t>gcagcaguag</a:t>
            </a:r>
            <a:r>
              <a:rPr lang="en-US" sz="1600" dirty="0" smtClean="0">
                <a:latin typeface="Courier"/>
                <a:cs typeface="Courier"/>
              </a:rPr>
              <a:t> </a:t>
            </a:r>
            <a:r>
              <a:rPr lang="en-US" sz="1600" dirty="0" err="1" smtClean="0">
                <a:latin typeface="Courier"/>
                <a:cs typeface="Courier"/>
              </a:rPr>
              <a:t>gggaaauucu</a:t>
            </a:r>
            <a:endParaRPr lang="en-US" sz="1600" dirty="0">
              <a:latin typeface="Courier"/>
              <a:cs typeface="Courier"/>
            </a:endParaRPr>
          </a:p>
          <a:p>
            <a:r>
              <a:rPr lang="en-US" sz="1600" dirty="0" smtClean="0">
                <a:solidFill>
                  <a:srgbClr val="7F7F7F"/>
                </a:solidFill>
                <a:latin typeface="Courier"/>
                <a:cs typeface="Courier"/>
              </a:rPr>
              <a:t>28741</a:t>
            </a:r>
            <a:r>
              <a:rPr lang="en-US" sz="1600" dirty="0" smtClean="0">
                <a:latin typeface="Courier"/>
                <a:cs typeface="Courier"/>
              </a:rPr>
              <a:t> </a:t>
            </a:r>
            <a:r>
              <a:rPr lang="en-US" sz="1600" dirty="0" err="1" smtClean="0">
                <a:latin typeface="Courier"/>
                <a:cs typeface="Courier"/>
              </a:rPr>
              <a:t>ccugcucgaa</a:t>
            </a:r>
            <a:r>
              <a:rPr lang="en-US" sz="1600" dirty="0" smtClean="0">
                <a:latin typeface="Courier"/>
                <a:cs typeface="Courier"/>
              </a:rPr>
              <a:t> </a:t>
            </a:r>
            <a:r>
              <a:rPr lang="en-US" sz="1600" dirty="0" err="1" smtClean="0">
                <a:latin typeface="Courier"/>
                <a:cs typeface="Courier"/>
              </a:rPr>
              <a:t>uggcuagcgg</a:t>
            </a:r>
            <a:r>
              <a:rPr lang="en-US" sz="1600" dirty="0" smtClean="0">
                <a:latin typeface="Courier"/>
                <a:cs typeface="Courier"/>
              </a:rPr>
              <a:t> </a:t>
            </a:r>
            <a:r>
              <a:rPr lang="en-US" sz="1600" dirty="0" err="1" smtClean="0">
                <a:latin typeface="Courier"/>
                <a:cs typeface="Courier"/>
              </a:rPr>
              <a:t>agguggugaa</a:t>
            </a:r>
            <a:r>
              <a:rPr lang="en-US" sz="1600" dirty="0" smtClean="0">
                <a:latin typeface="Courier"/>
                <a:cs typeface="Courier"/>
              </a:rPr>
              <a:t> </a:t>
            </a:r>
            <a:r>
              <a:rPr lang="en-US" sz="1600" dirty="0" err="1" smtClean="0">
                <a:latin typeface="Courier"/>
                <a:cs typeface="Courier"/>
              </a:rPr>
              <a:t>acugcccucg</a:t>
            </a:r>
            <a:r>
              <a:rPr lang="en-US" sz="1600" dirty="0" smtClean="0">
                <a:latin typeface="Courier"/>
                <a:cs typeface="Courier"/>
              </a:rPr>
              <a:t> </a:t>
            </a:r>
            <a:r>
              <a:rPr lang="en-US" sz="1600" dirty="0" err="1" smtClean="0">
                <a:latin typeface="Courier"/>
                <a:cs typeface="Courier"/>
              </a:rPr>
              <a:t>cgcuauugcu</a:t>
            </a:r>
            <a:r>
              <a:rPr lang="en-US" sz="1600" dirty="0" smtClean="0">
                <a:latin typeface="Courier"/>
                <a:cs typeface="Courier"/>
              </a:rPr>
              <a:t> </a:t>
            </a:r>
            <a:r>
              <a:rPr lang="en-US" sz="1600" dirty="0" err="1" smtClean="0">
                <a:latin typeface="Courier"/>
                <a:cs typeface="Courier"/>
              </a:rPr>
              <a:t>gcuagacaga</a:t>
            </a:r>
            <a:endParaRPr lang="en-US" sz="1600" dirty="0">
              <a:latin typeface="Courier"/>
              <a:cs typeface="Courier"/>
            </a:endParaRPr>
          </a:p>
          <a:p>
            <a:r>
              <a:rPr lang="en-US" sz="1600" dirty="0" smtClean="0">
                <a:solidFill>
                  <a:srgbClr val="7F7F7F"/>
                </a:solidFill>
                <a:latin typeface="Courier"/>
                <a:cs typeface="Courier"/>
              </a:rPr>
              <a:t>28801</a:t>
            </a:r>
            <a:r>
              <a:rPr lang="en-US" sz="1600" dirty="0" smtClean="0">
                <a:latin typeface="Courier"/>
                <a:cs typeface="Courier"/>
              </a:rPr>
              <a:t> </a:t>
            </a:r>
            <a:r>
              <a:rPr lang="en-US" sz="1600" dirty="0" err="1" smtClean="0">
                <a:latin typeface="Courier"/>
                <a:cs typeface="Courier"/>
              </a:rPr>
              <a:t>uugaaccagc</a:t>
            </a:r>
            <a:r>
              <a:rPr lang="en-US" sz="1600" dirty="0" smtClean="0">
                <a:latin typeface="Courier"/>
                <a:cs typeface="Courier"/>
              </a:rPr>
              <a:t> </a:t>
            </a:r>
            <a:r>
              <a:rPr lang="en-US" sz="1600" dirty="0" err="1" smtClean="0">
                <a:latin typeface="Courier"/>
                <a:cs typeface="Courier"/>
              </a:rPr>
              <a:t>uugagagcaa</a:t>
            </a:r>
            <a:r>
              <a:rPr lang="en-US" sz="1600" dirty="0" smtClean="0">
                <a:latin typeface="Courier"/>
                <a:cs typeface="Courier"/>
              </a:rPr>
              <a:t> </a:t>
            </a:r>
            <a:r>
              <a:rPr lang="en-US" sz="1600" dirty="0" err="1" smtClean="0">
                <a:latin typeface="Courier"/>
                <a:cs typeface="Courier"/>
              </a:rPr>
              <a:t>aguuucuggu</a:t>
            </a:r>
            <a:r>
              <a:rPr lang="en-US" sz="1600" dirty="0" smtClean="0">
                <a:latin typeface="Courier"/>
                <a:cs typeface="Courier"/>
              </a:rPr>
              <a:t> </a:t>
            </a:r>
            <a:r>
              <a:rPr lang="en-US" sz="1600" dirty="0" err="1">
                <a:latin typeface="Courier"/>
                <a:cs typeface="Courier"/>
              </a:rPr>
              <a:t>aaaggccaac</a:t>
            </a:r>
            <a:r>
              <a:rPr lang="en-US" sz="1600" dirty="0">
                <a:latin typeface="Courier"/>
                <a:cs typeface="Courier"/>
              </a:rPr>
              <a:t> </a:t>
            </a:r>
            <a:r>
              <a:rPr lang="en-US" sz="1600" dirty="0" err="1">
                <a:latin typeface="Courier"/>
                <a:cs typeface="Courier"/>
              </a:rPr>
              <a:t>aacaacaagg</a:t>
            </a:r>
            <a:r>
              <a:rPr lang="en-US" sz="1600" dirty="0">
                <a:latin typeface="Courier"/>
                <a:cs typeface="Courier"/>
              </a:rPr>
              <a:t> </a:t>
            </a:r>
            <a:r>
              <a:rPr lang="en-US" sz="1600" dirty="0" err="1" smtClean="0">
                <a:latin typeface="Courier"/>
                <a:cs typeface="Courier"/>
              </a:rPr>
              <a:t>ccaaacuguc</a:t>
            </a:r>
            <a:endParaRPr lang="en-US" sz="1600" dirty="0">
              <a:latin typeface="Courier"/>
              <a:cs typeface="Courier"/>
            </a:endParaRPr>
          </a:p>
          <a:p>
            <a:r>
              <a:rPr lang="en-US" sz="1600" dirty="0" smtClean="0">
                <a:solidFill>
                  <a:srgbClr val="7F7F7F"/>
                </a:solidFill>
                <a:latin typeface="Courier"/>
                <a:cs typeface="Courier"/>
              </a:rPr>
              <a:t>28861</a:t>
            </a:r>
            <a:r>
              <a:rPr lang="en-US" sz="1600" dirty="0" smtClean="0">
                <a:latin typeface="Courier"/>
                <a:cs typeface="Courier"/>
              </a:rPr>
              <a:t> </a:t>
            </a:r>
            <a:r>
              <a:rPr lang="en-US" sz="1600" dirty="0" err="1" smtClean="0">
                <a:latin typeface="Courier"/>
                <a:cs typeface="Courier"/>
              </a:rPr>
              <a:t>acuaagaaau</a:t>
            </a:r>
            <a:r>
              <a:rPr lang="en-US" sz="1600" dirty="0" smtClean="0">
                <a:latin typeface="Courier"/>
                <a:cs typeface="Courier"/>
              </a:rPr>
              <a:t> </a:t>
            </a:r>
            <a:r>
              <a:rPr lang="en-US" sz="1600" dirty="0" err="1" smtClean="0">
                <a:latin typeface="Courier"/>
                <a:cs typeface="Courier"/>
              </a:rPr>
              <a:t>cugcugcuga</a:t>
            </a:r>
            <a:r>
              <a:rPr lang="en-US" sz="1600" dirty="0" smtClean="0">
                <a:latin typeface="Courier"/>
                <a:cs typeface="Courier"/>
              </a:rPr>
              <a:t> </a:t>
            </a:r>
            <a:r>
              <a:rPr lang="en-US" sz="1600" dirty="0" err="1" smtClean="0">
                <a:latin typeface="Courier"/>
                <a:cs typeface="Courier"/>
              </a:rPr>
              <a:t>ggcaucuaaa</a:t>
            </a:r>
            <a:r>
              <a:rPr lang="en-US" sz="1600" dirty="0" smtClean="0">
                <a:latin typeface="Courier"/>
                <a:cs typeface="Courier"/>
              </a:rPr>
              <a:t> </a:t>
            </a:r>
            <a:r>
              <a:rPr lang="en-US" sz="1600" dirty="0" err="1" smtClean="0">
                <a:latin typeface="Courier"/>
                <a:cs typeface="Courier"/>
              </a:rPr>
              <a:t>aagccucgcc</a:t>
            </a:r>
            <a:r>
              <a:rPr lang="en-US" sz="1600" dirty="0" smtClean="0">
                <a:latin typeface="Courier"/>
                <a:cs typeface="Courier"/>
              </a:rPr>
              <a:t> </a:t>
            </a:r>
            <a:r>
              <a:rPr lang="en-US" sz="1600" dirty="0" err="1" smtClean="0">
                <a:latin typeface="Courier"/>
                <a:cs typeface="Courier"/>
              </a:rPr>
              <a:t>aaaaacguac</a:t>
            </a:r>
            <a:r>
              <a:rPr lang="en-US" sz="1600" dirty="0" smtClean="0">
                <a:latin typeface="Courier"/>
                <a:cs typeface="Courier"/>
              </a:rPr>
              <a:t> </a:t>
            </a:r>
            <a:r>
              <a:rPr lang="en-US" sz="1600" dirty="0" err="1" smtClean="0">
                <a:latin typeface="Courier"/>
                <a:cs typeface="Courier"/>
              </a:rPr>
              <a:t>ugccacaaaa</a:t>
            </a:r>
            <a:endParaRPr lang="en-US" sz="1600" dirty="0">
              <a:latin typeface="Courier"/>
              <a:cs typeface="Courier"/>
            </a:endParaRPr>
          </a:p>
          <a:p>
            <a:r>
              <a:rPr lang="en-US" sz="1600" dirty="0" smtClean="0">
                <a:solidFill>
                  <a:srgbClr val="7F7F7F"/>
                </a:solidFill>
                <a:latin typeface="Courier"/>
                <a:cs typeface="Courier"/>
              </a:rPr>
              <a:t>28921</a:t>
            </a:r>
            <a:r>
              <a:rPr lang="en-US" sz="1600" dirty="0" smtClean="0">
                <a:latin typeface="Courier"/>
                <a:cs typeface="Courier"/>
              </a:rPr>
              <a:t> </a:t>
            </a:r>
            <a:r>
              <a:rPr lang="en-US" sz="1600" dirty="0" err="1" smtClean="0">
                <a:latin typeface="Courier"/>
                <a:cs typeface="Courier"/>
              </a:rPr>
              <a:t>caguacaacg</a:t>
            </a:r>
            <a:r>
              <a:rPr lang="en-US" sz="1600" dirty="0" smtClean="0">
                <a:latin typeface="Courier"/>
                <a:cs typeface="Courier"/>
              </a:rPr>
              <a:t> </a:t>
            </a:r>
            <a:r>
              <a:rPr lang="en-US" sz="1600" dirty="0" err="1" smtClean="0">
                <a:latin typeface="Courier"/>
                <a:cs typeface="Courier"/>
              </a:rPr>
              <a:t>ucacucaagc</a:t>
            </a:r>
            <a:r>
              <a:rPr lang="en-US" sz="1600" dirty="0" smtClean="0">
                <a:latin typeface="Courier"/>
                <a:cs typeface="Courier"/>
              </a:rPr>
              <a:t> </a:t>
            </a:r>
            <a:r>
              <a:rPr lang="en-US" sz="1600" dirty="0" err="1" smtClean="0">
                <a:latin typeface="Courier"/>
                <a:cs typeface="Courier"/>
              </a:rPr>
              <a:t>auuugggaga</a:t>
            </a:r>
            <a:r>
              <a:rPr lang="en-US" sz="1600" dirty="0" smtClean="0">
                <a:latin typeface="Courier"/>
                <a:cs typeface="Courier"/>
              </a:rPr>
              <a:t> </a:t>
            </a:r>
            <a:r>
              <a:rPr lang="en-US" sz="1600" dirty="0" err="1" smtClean="0">
                <a:latin typeface="Courier"/>
                <a:cs typeface="Courier"/>
              </a:rPr>
              <a:t>cgugguccag</a:t>
            </a:r>
            <a:r>
              <a:rPr lang="en-US" sz="1600" dirty="0" smtClean="0">
                <a:latin typeface="Courier"/>
                <a:cs typeface="Courier"/>
              </a:rPr>
              <a:t> </a:t>
            </a:r>
            <a:r>
              <a:rPr lang="en-US" sz="1600" dirty="0" err="1">
                <a:latin typeface="Courier"/>
                <a:cs typeface="Courier"/>
              </a:rPr>
              <a:t>aacaaaccca</a:t>
            </a:r>
            <a:r>
              <a:rPr lang="en-US" sz="1600" dirty="0">
                <a:latin typeface="Courier"/>
                <a:cs typeface="Courier"/>
              </a:rPr>
              <a:t> </a:t>
            </a:r>
            <a:r>
              <a:rPr lang="en-US" sz="1600" dirty="0" err="1" smtClean="0">
                <a:latin typeface="Courier"/>
                <a:cs typeface="Courier"/>
              </a:rPr>
              <a:t>aggaaauuuc</a:t>
            </a:r>
            <a:endParaRPr lang="en-US" sz="1600" dirty="0">
              <a:latin typeface="Courier"/>
              <a:cs typeface="Courier"/>
            </a:endParaRPr>
          </a:p>
          <a:p>
            <a:r>
              <a:rPr lang="en-US" sz="1600" dirty="0" smtClean="0">
                <a:solidFill>
                  <a:srgbClr val="7F7F7F"/>
                </a:solidFill>
                <a:latin typeface="Courier"/>
                <a:cs typeface="Courier"/>
              </a:rPr>
              <a:t>28981</a:t>
            </a:r>
            <a:r>
              <a:rPr lang="en-US" sz="1600" dirty="0" smtClean="0">
                <a:latin typeface="Courier"/>
                <a:cs typeface="Courier"/>
              </a:rPr>
              <a:t> </a:t>
            </a:r>
            <a:r>
              <a:rPr lang="en-US" sz="1600" dirty="0" err="1">
                <a:latin typeface="Courier"/>
                <a:cs typeface="Courier"/>
              </a:rPr>
              <a:t>ggggaccaag</a:t>
            </a:r>
            <a:r>
              <a:rPr lang="en-US" sz="1600" dirty="0">
                <a:latin typeface="Courier"/>
                <a:cs typeface="Courier"/>
              </a:rPr>
              <a:t> </a:t>
            </a:r>
            <a:r>
              <a:rPr lang="en-US" sz="1600" dirty="0" err="1" smtClean="0">
                <a:latin typeface="Courier"/>
                <a:cs typeface="Courier"/>
              </a:rPr>
              <a:t>ac</a:t>
            </a:r>
            <a:r>
              <a:rPr lang="en-US" sz="1600" b="1" dirty="0" err="1" smtClean="0">
                <a:solidFill>
                  <a:srgbClr val="FF0000"/>
                </a:solidFill>
                <a:latin typeface="Courier"/>
                <a:cs typeface="Courier"/>
              </a:rPr>
              <a:t>U</a:t>
            </a:r>
            <a:r>
              <a:rPr lang="en-US" sz="1600" dirty="0" err="1" smtClean="0">
                <a:latin typeface="Courier"/>
                <a:cs typeface="Courier"/>
              </a:rPr>
              <a:t>uaaucag</a:t>
            </a:r>
            <a:r>
              <a:rPr lang="en-US" sz="1600" dirty="0" smtClean="0">
                <a:latin typeface="Courier"/>
                <a:cs typeface="Courier"/>
              </a:rPr>
              <a:t> </a:t>
            </a:r>
            <a:r>
              <a:rPr lang="en-US" sz="1600" dirty="0" err="1" smtClean="0">
                <a:latin typeface="Courier"/>
                <a:cs typeface="Courier"/>
              </a:rPr>
              <a:t>acaaggaacu</a:t>
            </a:r>
            <a:r>
              <a:rPr lang="en-US" sz="1600" dirty="0" smtClean="0">
                <a:latin typeface="Courier"/>
                <a:cs typeface="Courier"/>
              </a:rPr>
              <a:t> </a:t>
            </a:r>
            <a:r>
              <a:rPr lang="en-US" sz="1600" dirty="0" err="1" smtClean="0">
                <a:latin typeface="Courier"/>
                <a:cs typeface="Courier"/>
              </a:rPr>
              <a:t>gauuacaaac</a:t>
            </a:r>
            <a:r>
              <a:rPr lang="en-US" sz="1600" dirty="0" smtClean="0">
                <a:latin typeface="Courier"/>
                <a:cs typeface="Courier"/>
              </a:rPr>
              <a:t> </a:t>
            </a:r>
            <a:r>
              <a:rPr lang="en-US" sz="1600" dirty="0" err="1" smtClean="0">
                <a:latin typeface="Courier"/>
                <a:cs typeface="Courier"/>
              </a:rPr>
              <a:t>auuggccgca</a:t>
            </a:r>
            <a:r>
              <a:rPr lang="en-US" sz="1600" dirty="0" smtClean="0">
                <a:latin typeface="Courier"/>
                <a:cs typeface="Courier"/>
              </a:rPr>
              <a:t> </a:t>
            </a:r>
            <a:r>
              <a:rPr lang="en-US" sz="1600" dirty="0" err="1" smtClean="0">
                <a:latin typeface="Courier"/>
                <a:cs typeface="Courier"/>
              </a:rPr>
              <a:t>aauugcacaa</a:t>
            </a:r>
            <a:endParaRPr lang="en-US" sz="1600" dirty="0">
              <a:latin typeface="Courier"/>
              <a:cs typeface="Courier"/>
            </a:endParaRPr>
          </a:p>
          <a:p>
            <a:r>
              <a:rPr lang="en-US" sz="1600" dirty="0" smtClean="0">
                <a:solidFill>
                  <a:srgbClr val="7F7F7F"/>
                </a:solidFill>
                <a:latin typeface="Courier"/>
                <a:cs typeface="Courier"/>
              </a:rPr>
              <a:t>29041</a:t>
            </a:r>
            <a:r>
              <a:rPr lang="en-US" sz="1600" dirty="0" smtClean="0">
                <a:latin typeface="Courier"/>
                <a:cs typeface="Courier"/>
              </a:rPr>
              <a:t> </a:t>
            </a:r>
            <a:r>
              <a:rPr lang="en-US" sz="1600" dirty="0" err="1" smtClean="0">
                <a:latin typeface="Courier"/>
                <a:cs typeface="Courier"/>
              </a:rPr>
              <a:t>uuugcuccaa</a:t>
            </a:r>
            <a:r>
              <a:rPr lang="en-US" sz="1600" dirty="0" smtClean="0">
                <a:latin typeface="Courier"/>
                <a:cs typeface="Courier"/>
              </a:rPr>
              <a:t> </a:t>
            </a:r>
            <a:r>
              <a:rPr lang="en-US" sz="1600" dirty="0" err="1" smtClean="0">
                <a:latin typeface="Courier"/>
                <a:cs typeface="Courier"/>
              </a:rPr>
              <a:t>gugccucugc</a:t>
            </a:r>
            <a:r>
              <a:rPr lang="en-US" sz="1600" dirty="0" smtClean="0">
                <a:latin typeface="Courier"/>
                <a:cs typeface="Courier"/>
              </a:rPr>
              <a:t> </a:t>
            </a:r>
            <a:r>
              <a:rPr lang="en-US" sz="1600" dirty="0" err="1" smtClean="0">
                <a:latin typeface="Courier"/>
                <a:cs typeface="Courier"/>
              </a:rPr>
              <a:t>auucuuugga</a:t>
            </a:r>
            <a:r>
              <a:rPr lang="en-US" sz="1600" dirty="0" smtClean="0">
                <a:latin typeface="Courier"/>
                <a:cs typeface="Courier"/>
              </a:rPr>
              <a:t> </a:t>
            </a:r>
            <a:r>
              <a:rPr lang="en-US" sz="1600" dirty="0" err="1" smtClean="0">
                <a:latin typeface="Courier"/>
                <a:cs typeface="Courier"/>
              </a:rPr>
              <a:t>augucacgca</a:t>
            </a:r>
            <a:r>
              <a:rPr lang="en-US" sz="1600" dirty="0" smtClean="0">
                <a:latin typeface="Courier"/>
                <a:cs typeface="Courier"/>
              </a:rPr>
              <a:t> </a:t>
            </a:r>
            <a:r>
              <a:rPr lang="en-US" sz="1600" dirty="0" err="1" smtClean="0">
                <a:latin typeface="Courier"/>
                <a:cs typeface="Courier"/>
              </a:rPr>
              <a:t>uuggcaugga</a:t>
            </a:r>
            <a:r>
              <a:rPr lang="en-US" sz="1600" dirty="0" smtClean="0">
                <a:latin typeface="Courier"/>
                <a:cs typeface="Courier"/>
              </a:rPr>
              <a:t> </a:t>
            </a:r>
            <a:r>
              <a:rPr lang="en-US" sz="1600" dirty="0" err="1" smtClean="0">
                <a:latin typeface="Courier"/>
                <a:cs typeface="Courier"/>
              </a:rPr>
              <a:t>agucacaccu</a:t>
            </a:r>
            <a:endParaRPr lang="en-US" sz="1600" dirty="0">
              <a:latin typeface="Courier"/>
              <a:cs typeface="Courier"/>
            </a:endParaRPr>
          </a:p>
          <a:p>
            <a:r>
              <a:rPr lang="en-US" sz="1600" dirty="0" smtClean="0">
                <a:solidFill>
                  <a:srgbClr val="7F7F7F"/>
                </a:solidFill>
                <a:latin typeface="Courier"/>
                <a:cs typeface="Courier"/>
              </a:rPr>
              <a:t>29101</a:t>
            </a:r>
            <a:r>
              <a:rPr lang="en-US" sz="1600" dirty="0" smtClean="0">
                <a:latin typeface="Courier"/>
                <a:cs typeface="Courier"/>
              </a:rPr>
              <a:t> </a:t>
            </a:r>
            <a:r>
              <a:rPr lang="en-US" sz="1600" dirty="0" err="1" smtClean="0">
                <a:latin typeface="Courier"/>
                <a:cs typeface="Courier"/>
              </a:rPr>
              <a:t>ucgggaacau</a:t>
            </a:r>
            <a:r>
              <a:rPr lang="en-US" sz="1600" dirty="0" smtClean="0">
                <a:latin typeface="Courier"/>
                <a:cs typeface="Courier"/>
              </a:rPr>
              <a:t> </a:t>
            </a:r>
            <a:r>
              <a:rPr lang="en-US" sz="1600" dirty="0" err="1" smtClean="0">
                <a:latin typeface="Courier"/>
                <a:cs typeface="Courier"/>
              </a:rPr>
              <a:t>ggcugacuua</a:t>
            </a:r>
            <a:r>
              <a:rPr lang="en-US" sz="1600" dirty="0" smtClean="0">
                <a:latin typeface="Courier"/>
                <a:cs typeface="Courier"/>
              </a:rPr>
              <a:t> </a:t>
            </a:r>
            <a:r>
              <a:rPr lang="en-US" sz="1600" dirty="0" err="1" smtClean="0">
                <a:latin typeface="Courier"/>
                <a:cs typeface="Courier"/>
              </a:rPr>
              <a:t>ucauggagcc</a:t>
            </a:r>
            <a:r>
              <a:rPr lang="en-US" sz="1600" dirty="0" smtClean="0">
                <a:latin typeface="Courier"/>
                <a:cs typeface="Courier"/>
              </a:rPr>
              <a:t> </a:t>
            </a:r>
            <a:r>
              <a:rPr lang="en-US" sz="1600" dirty="0" err="1" smtClean="0">
                <a:latin typeface="Courier"/>
                <a:cs typeface="Courier"/>
              </a:rPr>
              <a:t>auuaaauugg</a:t>
            </a:r>
            <a:r>
              <a:rPr lang="en-US" sz="1600" dirty="0" smtClean="0">
                <a:latin typeface="Courier"/>
                <a:cs typeface="Courier"/>
              </a:rPr>
              <a:t> </a:t>
            </a:r>
            <a:r>
              <a:rPr lang="en-US" sz="1600" dirty="0" err="1" smtClean="0">
                <a:latin typeface="Courier"/>
                <a:cs typeface="Courier"/>
              </a:rPr>
              <a:t>augacaaaga</a:t>
            </a:r>
            <a:r>
              <a:rPr lang="en-US" sz="1600" dirty="0" smtClean="0">
                <a:latin typeface="Courier"/>
                <a:cs typeface="Courier"/>
              </a:rPr>
              <a:t> </a:t>
            </a:r>
            <a:r>
              <a:rPr lang="en-US" sz="1600" dirty="0" err="1" smtClean="0">
                <a:latin typeface="Courier"/>
                <a:cs typeface="Courier"/>
              </a:rPr>
              <a:t>uccacaauuc</a:t>
            </a:r>
            <a:endParaRPr lang="en-US" sz="1600" dirty="0">
              <a:latin typeface="Courier"/>
              <a:cs typeface="Courier"/>
            </a:endParaRPr>
          </a:p>
          <a:p>
            <a:r>
              <a:rPr lang="en-US" sz="1600" dirty="0" smtClean="0">
                <a:solidFill>
                  <a:srgbClr val="7F7F7F"/>
                </a:solidFill>
                <a:latin typeface="Courier"/>
                <a:cs typeface="Courier"/>
              </a:rPr>
              <a:t>29161</a:t>
            </a:r>
            <a:r>
              <a:rPr lang="en-US" sz="1600" dirty="0" smtClean="0">
                <a:latin typeface="Courier"/>
                <a:cs typeface="Courier"/>
              </a:rPr>
              <a:t> </a:t>
            </a:r>
            <a:r>
              <a:rPr lang="en-US" sz="1600" dirty="0" err="1">
                <a:latin typeface="Courier"/>
                <a:cs typeface="Courier"/>
              </a:rPr>
              <a:t>aaagacaacg</a:t>
            </a:r>
            <a:r>
              <a:rPr lang="en-US" sz="1600" dirty="0">
                <a:latin typeface="Courier"/>
                <a:cs typeface="Courier"/>
              </a:rPr>
              <a:t> </a:t>
            </a:r>
            <a:r>
              <a:rPr lang="en-US" sz="1600" dirty="0" err="1" smtClean="0">
                <a:latin typeface="Courier"/>
                <a:cs typeface="Courier"/>
              </a:rPr>
              <a:t>ucauacugcu</a:t>
            </a:r>
            <a:r>
              <a:rPr lang="en-US" sz="1600" dirty="0" smtClean="0">
                <a:latin typeface="Courier"/>
                <a:cs typeface="Courier"/>
              </a:rPr>
              <a:t> </a:t>
            </a:r>
            <a:r>
              <a:rPr lang="en-US" sz="1600" dirty="0" err="1">
                <a:latin typeface="Courier"/>
                <a:cs typeface="Courier"/>
              </a:rPr>
              <a:t>gaacaagcac</a:t>
            </a:r>
            <a:r>
              <a:rPr lang="en-US" sz="1600" dirty="0">
                <a:latin typeface="Courier"/>
                <a:cs typeface="Courier"/>
              </a:rPr>
              <a:t> </a:t>
            </a:r>
            <a:r>
              <a:rPr lang="en-US" sz="1600" dirty="0" err="1" smtClean="0">
                <a:latin typeface="Courier"/>
                <a:cs typeface="Courier"/>
              </a:rPr>
              <a:t>auugacgcau</a:t>
            </a:r>
            <a:r>
              <a:rPr lang="en-US" sz="1600" dirty="0" smtClean="0">
                <a:latin typeface="Courier"/>
                <a:cs typeface="Courier"/>
              </a:rPr>
              <a:t> </a:t>
            </a:r>
            <a:r>
              <a:rPr lang="en-US" sz="1600" dirty="0" err="1" smtClean="0">
                <a:latin typeface="Courier"/>
                <a:cs typeface="Courier"/>
              </a:rPr>
              <a:t>aca</a:t>
            </a:r>
            <a:r>
              <a:rPr lang="en-US" sz="1600" b="1" dirty="0" err="1" smtClean="0">
                <a:solidFill>
                  <a:srgbClr val="FF0000"/>
                </a:solidFill>
                <a:latin typeface="Courier"/>
                <a:cs typeface="Courier"/>
              </a:rPr>
              <a:t>U</a:t>
            </a:r>
            <a:r>
              <a:rPr lang="en-US" sz="1600" dirty="0" err="1" smtClean="0">
                <a:latin typeface="Courier"/>
                <a:cs typeface="Courier"/>
              </a:rPr>
              <a:t>aacauu</a:t>
            </a:r>
            <a:r>
              <a:rPr lang="en-US" sz="1600" dirty="0" smtClean="0">
                <a:latin typeface="Courier"/>
                <a:cs typeface="Courier"/>
              </a:rPr>
              <a:t> </a:t>
            </a:r>
            <a:r>
              <a:rPr lang="en-US" sz="1600" dirty="0" err="1">
                <a:latin typeface="Courier"/>
                <a:cs typeface="Courier"/>
              </a:rPr>
              <a:t>cccaccaaca</a:t>
            </a:r>
            <a:endParaRPr lang="en-US" sz="1600" dirty="0">
              <a:latin typeface="Courier"/>
              <a:cs typeface="Courier"/>
            </a:endParaRPr>
          </a:p>
          <a:p>
            <a:r>
              <a:rPr lang="en-US" sz="1600" dirty="0" smtClean="0">
                <a:solidFill>
                  <a:srgbClr val="7F7F7F"/>
                </a:solidFill>
                <a:latin typeface="Courier"/>
                <a:cs typeface="Courier"/>
              </a:rPr>
              <a:t>29221</a:t>
            </a:r>
            <a:r>
              <a:rPr lang="en-US" sz="1600" dirty="0" smtClean="0">
                <a:latin typeface="Courier"/>
                <a:cs typeface="Courier"/>
              </a:rPr>
              <a:t> </a:t>
            </a:r>
            <a:r>
              <a:rPr lang="en-US" sz="1600" dirty="0" err="1" smtClean="0">
                <a:latin typeface="Courier"/>
                <a:cs typeface="Courier"/>
              </a:rPr>
              <a:t>ga</a:t>
            </a:r>
            <a:r>
              <a:rPr lang="en-US" sz="1600" b="1" dirty="0" err="1" smtClean="0">
                <a:solidFill>
                  <a:srgbClr val="FF0000"/>
                </a:solidFill>
                <a:latin typeface="Courier"/>
                <a:cs typeface="Courier"/>
              </a:rPr>
              <a:t>U</a:t>
            </a:r>
            <a:r>
              <a:rPr lang="en-US" sz="1600" dirty="0" err="1" smtClean="0">
                <a:latin typeface="Courier"/>
                <a:cs typeface="Courier"/>
              </a:rPr>
              <a:t>ccuaaaa</a:t>
            </a:r>
            <a:r>
              <a:rPr lang="en-US" sz="1600" dirty="0" smtClean="0">
                <a:latin typeface="Courier"/>
                <a:cs typeface="Courier"/>
              </a:rPr>
              <a:t> </a:t>
            </a:r>
            <a:r>
              <a:rPr lang="en-US" sz="1600" dirty="0" err="1">
                <a:latin typeface="Courier"/>
                <a:cs typeface="Courier"/>
              </a:rPr>
              <a:t>aggacaaaaa</a:t>
            </a:r>
            <a:r>
              <a:rPr lang="en-US" sz="1600" dirty="0">
                <a:latin typeface="Courier"/>
                <a:cs typeface="Courier"/>
              </a:rPr>
              <a:t> </a:t>
            </a:r>
            <a:r>
              <a:rPr lang="en-US" sz="1600" dirty="0" err="1" smtClean="0">
                <a:latin typeface="Courier"/>
                <a:cs typeface="Courier"/>
              </a:rPr>
              <a:t>gaaaaagacu</a:t>
            </a:r>
            <a:r>
              <a:rPr lang="en-US" sz="1600" dirty="0" smtClean="0">
                <a:latin typeface="Courier"/>
                <a:cs typeface="Courier"/>
              </a:rPr>
              <a:t> </a:t>
            </a:r>
            <a:r>
              <a:rPr lang="en-US" sz="1600" dirty="0" err="1" smtClean="0">
                <a:latin typeface="Courier"/>
                <a:cs typeface="Courier"/>
              </a:rPr>
              <a:t>gaugaagcuc</a:t>
            </a:r>
            <a:r>
              <a:rPr lang="en-US" sz="1600" dirty="0" smtClean="0">
                <a:latin typeface="Courier"/>
                <a:cs typeface="Courier"/>
              </a:rPr>
              <a:t> </a:t>
            </a:r>
            <a:r>
              <a:rPr lang="en-US" sz="1600" dirty="0" err="1" smtClean="0">
                <a:latin typeface="Courier"/>
                <a:cs typeface="Courier"/>
              </a:rPr>
              <a:t>agccuuugcc</a:t>
            </a:r>
            <a:r>
              <a:rPr lang="en-US" sz="1600" dirty="0" smtClean="0">
                <a:latin typeface="Courier"/>
                <a:cs typeface="Courier"/>
              </a:rPr>
              <a:t> </a:t>
            </a:r>
            <a:r>
              <a:rPr lang="en-US" sz="1600" dirty="0" err="1">
                <a:latin typeface="Courier"/>
                <a:cs typeface="Courier"/>
              </a:rPr>
              <a:t>gcagagacaa</a:t>
            </a:r>
            <a:endParaRPr lang="en-US" sz="1600" dirty="0">
              <a:latin typeface="Courier"/>
              <a:cs typeface="Courier"/>
            </a:endParaRPr>
          </a:p>
          <a:p>
            <a:r>
              <a:rPr lang="en-US" sz="1600" dirty="0" smtClean="0">
                <a:solidFill>
                  <a:srgbClr val="7F7F7F"/>
                </a:solidFill>
                <a:latin typeface="Courier"/>
                <a:cs typeface="Courier"/>
              </a:rPr>
              <a:t>29281</a:t>
            </a:r>
            <a:r>
              <a:rPr lang="en-US" sz="1600" dirty="0" smtClean="0">
                <a:latin typeface="Courier"/>
                <a:cs typeface="Courier"/>
              </a:rPr>
              <a:t> </a:t>
            </a:r>
            <a:r>
              <a:rPr lang="en-US" sz="1600" dirty="0" err="1">
                <a:latin typeface="Courier"/>
                <a:cs typeface="Courier"/>
              </a:rPr>
              <a:t>aagaagcagc</a:t>
            </a:r>
            <a:r>
              <a:rPr lang="en-US" sz="1600" dirty="0">
                <a:latin typeface="Courier"/>
                <a:cs typeface="Courier"/>
              </a:rPr>
              <a:t> </a:t>
            </a:r>
            <a:r>
              <a:rPr lang="en-US" sz="1600" dirty="0" err="1" smtClean="0">
                <a:latin typeface="Courier"/>
                <a:cs typeface="Courier"/>
              </a:rPr>
              <a:t>ccacugugac</a:t>
            </a:r>
            <a:r>
              <a:rPr lang="en-US" sz="1600" dirty="0" smtClean="0">
                <a:latin typeface="Courier"/>
                <a:cs typeface="Courier"/>
              </a:rPr>
              <a:t> </a:t>
            </a:r>
            <a:r>
              <a:rPr lang="en-US" sz="1600" dirty="0" err="1" smtClean="0">
                <a:latin typeface="Courier"/>
                <a:cs typeface="Courier"/>
              </a:rPr>
              <a:t>ucuucuuccu</a:t>
            </a:r>
            <a:r>
              <a:rPr lang="en-US" sz="1600" dirty="0" smtClean="0">
                <a:latin typeface="Courier"/>
                <a:cs typeface="Courier"/>
              </a:rPr>
              <a:t> </a:t>
            </a:r>
            <a:r>
              <a:rPr lang="en-US" sz="1600" dirty="0" err="1" smtClean="0">
                <a:latin typeface="Courier"/>
                <a:cs typeface="Courier"/>
              </a:rPr>
              <a:t>gcggcugaca</a:t>
            </a:r>
            <a:r>
              <a:rPr lang="en-US" sz="1600" dirty="0" smtClean="0">
                <a:latin typeface="Courier"/>
                <a:cs typeface="Courier"/>
              </a:rPr>
              <a:t> </a:t>
            </a:r>
            <a:r>
              <a:rPr lang="en-US" sz="1600" dirty="0" err="1" smtClean="0">
                <a:latin typeface="Courier"/>
                <a:cs typeface="Courier"/>
              </a:rPr>
              <a:t>uggaugauuu</a:t>
            </a:r>
            <a:r>
              <a:rPr lang="en-US" sz="1600" dirty="0" smtClean="0">
                <a:latin typeface="Courier"/>
                <a:cs typeface="Courier"/>
              </a:rPr>
              <a:t> </a:t>
            </a:r>
            <a:r>
              <a:rPr lang="en-US" sz="1600" dirty="0" err="1" smtClean="0">
                <a:latin typeface="Courier"/>
                <a:cs typeface="Courier"/>
              </a:rPr>
              <a:t>cuccagacaa</a:t>
            </a:r>
            <a:endParaRPr lang="en-US" sz="1600" dirty="0">
              <a:latin typeface="Courier"/>
              <a:cs typeface="Courier"/>
            </a:endParaRPr>
          </a:p>
          <a:p>
            <a:r>
              <a:rPr lang="en-US" sz="1600" dirty="0" smtClean="0">
                <a:solidFill>
                  <a:srgbClr val="7F7F7F"/>
                </a:solidFill>
                <a:latin typeface="Courier"/>
                <a:cs typeface="Courier"/>
              </a:rPr>
              <a:t>29341 </a:t>
            </a:r>
            <a:r>
              <a:rPr lang="en-US" sz="1600" dirty="0" err="1" smtClean="0">
                <a:latin typeface="Courier"/>
                <a:cs typeface="Courier"/>
              </a:rPr>
              <a:t>cuucaaaauu</a:t>
            </a:r>
            <a:r>
              <a:rPr lang="en-US" sz="1600" dirty="0" smtClean="0">
                <a:latin typeface="Courier"/>
                <a:cs typeface="Courier"/>
              </a:rPr>
              <a:t> </a:t>
            </a:r>
            <a:r>
              <a:rPr lang="en-US" sz="1600" dirty="0" err="1" smtClean="0">
                <a:latin typeface="Courier"/>
                <a:cs typeface="Courier"/>
              </a:rPr>
              <a:t>ccaugagugg</a:t>
            </a:r>
            <a:r>
              <a:rPr lang="en-US" sz="1600" dirty="0" smtClean="0">
                <a:latin typeface="Courier"/>
                <a:cs typeface="Courier"/>
              </a:rPr>
              <a:t> </a:t>
            </a:r>
            <a:r>
              <a:rPr lang="en-US" sz="1600" dirty="0" err="1" smtClean="0">
                <a:latin typeface="Courier"/>
                <a:cs typeface="Courier"/>
              </a:rPr>
              <a:t>agcuucugcu</a:t>
            </a:r>
            <a:r>
              <a:rPr lang="en-US" sz="1600" dirty="0" smtClean="0">
                <a:latin typeface="Courier"/>
                <a:cs typeface="Courier"/>
              </a:rPr>
              <a:t> </a:t>
            </a:r>
            <a:r>
              <a:rPr lang="en-US" sz="1600" dirty="0" err="1" smtClean="0">
                <a:latin typeface="Courier"/>
                <a:cs typeface="Courier"/>
              </a:rPr>
              <a:t>gauucaacuc</a:t>
            </a:r>
            <a:r>
              <a:rPr lang="en-US" sz="1600" dirty="0" smtClean="0">
                <a:latin typeface="Courier"/>
                <a:cs typeface="Courier"/>
              </a:rPr>
              <a:t> </a:t>
            </a:r>
            <a:r>
              <a:rPr lang="en-US" sz="1600" dirty="0" err="1" smtClean="0">
                <a:latin typeface="Courier"/>
                <a:cs typeface="Courier"/>
              </a:rPr>
              <a:t>aggcauaaac</a:t>
            </a:r>
            <a:r>
              <a:rPr lang="en-US" sz="1600" dirty="0" smtClean="0">
                <a:latin typeface="Courier"/>
                <a:cs typeface="Courier"/>
              </a:rPr>
              <a:t> </a:t>
            </a:r>
            <a:r>
              <a:rPr lang="en-US" sz="1600" dirty="0" err="1" smtClean="0">
                <a:latin typeface="Courier"/>
                <a:cs typeface="Courier"/>
              </a:rPr>
              <a:t>acucaugaug</a:t>
            </a:r>
            <a:endParaRPr lang="en-US" sz="1600" dirty="0">
              <a:latin typeface="Courier"/>
              <a:cs typeface="Courier"/>
            </a:endParaRPr>
          </a:p>
          <a:p>
            <a:r>
              <a:rPr lang="en-US" sz="1600" dirty="0" smtClean="0">
                <a:solidFill>
                  <a:srgbClr val="7F7F7F"/>
                </a:solidFill>
                <a:latin typeface="Courier"/>
                <a:cs typeface="Courier"/>
              </a:rPr>
              <a:t>29401</a:t>
            </a:r>
            <a:r>
              <a:rPr lang="en-US" sz="1600" dirty="0" smtClean="0">
                <a:latin typeface="Courier"/>
                <a:cs typeface="Courier"/>
              </a:rPr>
              <a:t> </a:t>
            </a:r>
            <a:r>
              <a:rPr lang="en-US" sz="1600" dirty="0" err="1">
                <a:latin typeface="Courier"/>
                <a:cs typeface="Courier"/>
              </a:rPr>
              <a:t>accacacaag</a:t>
            </a:r>
            <a:r>
              <a:rPr lang="en-US" sz="1600" dirty="0">
                <a:latin typeface="Courier"/>
                <a:cs typeface="Courier"/>
              </a:rPr>
              <a:t> </a:t>
            </a:r>
            <a:r>
              <a:rPr lang="en-US" sz="1600" dirty="0" err="1" smtClean="0">
                <a:latin typeface="Courier"/>
                <a:cs typeface="Courier"/>
              </a:rPr>
              <a:t>gcagaugggc</a:t>
            </a:r>
            <a:r>
              <a:rPr lang="en-US" sz="1600" dirty="0" smtClean="0">
                <a:latin typeface="Courier"/>
                <a:cs typeface="Courier"/>
              </a:rPr>
              <a:t> </a:t>
            </a:r>
            <a:r>
              <a:rPr lang="en-US" sz="1600" dirty="0" err="1" smtClean="0">
                <a:latin typeface="Courier"/>
                <a:cs typeface="Courier"/>
              </a:rPr>
              <a:t>uauguaaacg</a:t>
            </a:r>
            <a:r>
              <a:rPr lang="en-US" sz="1600" dirty="0" smtClean="0">
                <a:latin typeface="Courier"/>
                <a:cs typeface="Courier"/>
              </a:rPr>
              <a:t> </a:t>
            </a:r>
            <a:r>
              <a:rPr lang="en-US" sz="1600" dirty="0" err="1" smtClean="0">
                <a:latin typeface="Courier"/>
                <a:cs typeface="Courier"/>
              </a:rPr>
              <a:t>uuuucgcaau</a:t>
            </a:r>
            <a:r>
              <a:rPr lang="en-US" sz="1600" dirty="0" smtClean="0">
                <a:latin typeface="Courier"/>
                <a:cs typeface="Courier"/>
              </a:rPr>
              <a:t> </a:t>
            </a:r>
            <a:r>
              <a:rPr lang="en-US" sz="1600" dirty="0" err="1" smtClean="0">
                <a:latin typeface="Courier"/>
                <a:cs typeface="Courier"/>
              </a:rPr>
              <a:t>uccguuuacg</a:t>
            </a:r>
            <a:r>
              <a:rPr lang="en-US" sz="1600" dirty="0" smtClean="0">
                <a:latin typeface="Courier"/>
                <a:cs typeface="Courier"/>
              </a:rPr>
              <a:t> </a:t>
            </a:r>
            <a:r>
              <a:rPr lang="en-US" sz="1600" dirty="0" err="1" smtClean="0">
                <a:latin typeface="Courier"/>
                <a:cs typeface="Courier"/>
              </a:rPr>
              <a:t>auacauaguc</a:t>
            </a:r>
            <a:endParaRPr lang="en-US" sz="1600" dirty="0">
              <a:latin typeface="Courier"/>
              <a:cs typeface="Courier"/>
            </a:endParaRPr>
          </a:p>
          <a:p>
            <a:r>
              <a:rPr lang="en-US" sz="1600" dirty="0" smtClean="0">
                <a:solidFill>
                  <a:srgbClr val="7F7F7F"/>
                </a:solidFill>
                <a:latin typeface="Courier"/>
                <a:cs typeface="Courier"/>
              </a:rPr>
              <a:t>29461</a:t>
            </a:r>
            <a:r>
              <a:rPr lang="en-US" sz="1600" dirty="0" smtClean="0">
                <a:latin typeface="Courier"/>
                <a:cs typeface="Courier"/>
              </a:rPr>
              <a:t> </a:t>
            </a:r>
            <a:r>
              <a:rPr lang="en-US" sz="1600" dirty="0" err="1" smtClean="0">
                <a:latin typeface="Courier"/>
                <a:cs typeface="Courier"/>
              </a:rPr>
              <a:t>uacucuugug</a:t>
            </a:r>
            <a:r>
              <a:rPr lang="en-US" sz="1600" dirty="0" smtClean="0">
                <a:latin typeface="Courier"/>
                <a:cs typeface="Courier"/>
              </a:rPr>
              <a:t> </a:t>
            </a:r>
            <a:r>
              <a:rPr lang="en-US" sz="1600" dirty="0" err="1" smtClean="0">
                <a:latin typeface="Courier"/>
                <a:cs typeface="Courier"/>
              </a:rPr>
              <a:t>cagaaugaau</a:t>
            </a:r>
            <a:r>
              <a:rPr lang="en-US" sz="1600" dirty="0" smtClean="0">
                <a:latin typeface="Courier"/>
                <a:cs typeface="Courier"/>
              </a:rPr>
              <a:t> </a:t>
            </a:r>
            <a:r>
              <a:rPr lang="en-US" sz="1600" dirty="0" err="1" smtClean="0">
                <a:latin typeface="Courier"/>
                <a:cs typeface="Courier"/>
              </a:rPr>
              <a:t>ucucguaacu</a:t>
            </a:r>
            <a:r>
              <a:rPr lang="en-US" sz="1600" dirty="0" smtClean="0">
                <a:latin typeface="Courier"/>
                <a:cs typeface="Courier"/>
              </a:rPr>
              <a:t> </a:t>
            </a:r>
            <a:r>
              <a:rPr lang="en-US" sz="1600" dirty="0" err="1">
                <a:latin typeface="Courier"/>
                <a:cs typeface="Courier"/>
              </a:rPr>
              <a:t>aaacagcaca</a:t>
            </a:r>
            <a:r>
              <a:rPr lang="en-US" sz="1600" dirty="0">
                <a:latin typeface="Courier"/>
                <a:cs typeface="Courier"/>
              </a:rPr>
              <a:t> </a:t>
            </a:r>
            <a:r>
              <a:rPr lang="en-US" sz="1600" dirty="0" err="1" smtClean="0">
                <a:latin typeface="Courier"/>
                <a:cs typeface="Courier"/>
              </a:rPr>
              <a:t>aguagguuua</a:t>
            </a:r>
            <a:r>
              <a:rPr lang="en-US" sz="1600" dirty="0" smtClean="0">
                <a:latin typeface="Courier"/>
                <a:cs typeface="Courier"/>
              </a:rPr>
              <a:t> </a:t>
            </a:r>
            <a:r>
              <a:rPr lang="en-US" sz="1600" dirty="0" err="1" smtClean="0">
                <a:latin typeface="Courier"/>
                <a:cs typeface="Courier"/>
              </a:rPr>
              <a:t>guuaacuuua</a:t>
            </a:r>
            <a:endParaRPr lang="en-US" sz="1600" dirty="0">
              <a:latin typeface="Courier"/>
              <a:cs typeface="Courier"/>
            </a:endParaRPr>
          </a:p>
          <a:p>
            <a:r>
              <a:rPr lang="en-US" sz="1600" dirty="0" smtClean="0">
                <a:solidFill>
                  <a:srgbClr val="7F7F7F"/>
                </a:solidFill>
                <a:latin typeface="Courier"/>
                <a:cs typeface="Courier"/>
              </a:rPr>
              <a:t>29521</a:t>
            </a:r>
            <a:r>
              <a:rPr lang="en-US" sz="1600" dirty="0" smtClean="0">
                <a:latin typeface="Courier"/>
                <a:cs typeface="Courier"/>
              </a:rPr>
              <a:t> </a:t>
            </a:r>
            <a:r>
              <a:rPr lang="en-US" sz="1600" dirty="0" err="1" smtClean="0">
                <a:latin typeface="Courier"/>
                <a:cs typeface="Courier"/>
              </a:rPr>
              <a:t>aucucacaua</a:t>
            </a:r>
            <a:r>
              <a:rPr lang="en-US" sz="1600" dirty="0" smtClean="0">
                <a:latin typeface="Courier"/>
                <a:cs typeface="Courier"/>
              </a:rPr>
              <a:t> </a:t>
            </a:r>
            <a:r>
              <a:rPr lang="en-US" sz="1600" dirty="0" err="1" smtClean="0">
                <a:latin typeface="Courier"/>
                <a:cs typeface="Courier"/>
              </a:rPr>
              <a:t>gcaaucuuua</a:t>
            </a:r>
            <a:r>
              <a:rPr lang="en-US" sz="1600" dirty="0" smtClean="0">
                <a:latin typeface="Courier"/>
                <a:cs typeface="Courier"/>
              </a:rPr>
              <a:t> </a:t>
            </a:r>
            <a:r>
              <a:rPr lang="en-US" sz="1600" dirty="0" err="1" smtClean="0">
                <a:latin typeface="Courier"/>
                <a:cs typeface="Courier"/>
              </a:rPr>
              <a:t>aucaa</a:t>
            </a:r>
            <a:r>
              <a:rPr lang="en-US" sz="1600" b="1" dirty="0" err="1">
                <a:solidFill>
                  <a:srgbClr val="FF0000"/>
                </a:solidFill>
                <a:latin typeface="Courier"/>
                <a:cs typeface="Courier"/>
              </a:rPr>
              <a:t>G</a:t>
            </a:r>
            <a:r>
              <a:rPr lang="en-US" sz="1600" dirty="0" err="1" smtClean="0">
                <a:latin typeface="Courier"/>
                <a:cs typeface="Courier"/>
              </a:rPr>
              <a:t>gugu</a:t>
            </a:r>
            <a:r>
              <a:rPr lang="en-US" sz="1600" dirty="0" smtClean="0">
                <a:latin typeface="Courier"/>
                <a:cs typeface="Courier"/>
              </a:rPr>
              <a:t> </a:t>
            </a:r>
            <a:r>
              <a:rPr lang="en-US" sz="1600" dirty="0" err="1" smtClean="0">
                <a:latin typeface="Courier"/>
                <a:cs typeface="Courier"/>
              </a:rPr>
              <a:t>aacauuaggg</a:t>
            </a:r>
            <a:r>
              <a:rPr lang="en-US" sz="1600" dirty="0" smtClean="0">
                <a:latin typeface="Courier"/>
                <a:cs typeface="Courier"/>
              </a:rPr>
              <a:t> </a:t>
            </a:r>
            <a:r>
              <a:rPr lang="en-US" sz="1600" dirty="0" err="1" smtClean="0">
                <a:latin typeface="Courier"/>
                <a:cs typeface="Courier"/>
              </a:rPr>
              <a:t>aggacuugaa</a:t>
            </a:r>
            <a:r>
              <a:rPr lang="en-US" sz="1600" dirty="0" smtClean="0">
                <a:latin typeface="Courier"/>
                <a:cs typeface="Courier"/>
              </a:rPr>
              <a:t> </a:t>
            </a:r>
            <a:r>
              <a:rPr lang="en-US" sz="1600" dirty="0" err="1">
                <a:latin typeface="Courier"/>
                <a:cs typeface="Courier"/>
              </a:rPr>
              <a:t>agagccacca</a:t>
            </a:r>
            <a:endParaRPr lang="en-US" sz="1600" dirty="0">
              <a:latin typeface="Courier"/>
              <a:cs typeface="Courier"/>
            </a:endParaRPr>
          </a:p>
          <a:p>
            <a:r>
              <a:rPr lang="en-US" sz="1600" dirty="0" smtClean="0">
                <a:solidFill>
                  <a:srgbClr val="7F7F7F"/>
                </a:solidFill>
                <a:latin typeface="Courier"/>
                <a:cs typeface="Courier"/>
              </a:rPr>
              <a:t>29581</a:t>
            </a:r>
            <a:r>
              <a:rPr lang="en-US" sz="1600" dirty="0" smtClean="0">
                <a:latin typeface="Courier"/>
                <a:cs typeface="Courier"/>
              </a:rPr>
              <a:t> </a:t>
            </a:r>
            <a:r>
              <a:rPr lang="en-US" sz="1600" dirty="0" err="1" smtClean="0">
                <a:latin typeface="Courier"/>
                <a:cs typeface="Courier"/>
              </a:rPr>
              <a:t>cauu</a:t>
            </a:r>
            <a:r>
              <a:rPr lang="en-US" sz="1600" b="1" dirty="0" err="1">
                <a:solidFill>
                  <a:srgbClr val="FF0000"/>
                </a:solidFill>
                <a:latin typeface="Courier"/>
                <a:cs typeface="Courier"/>
              </a:rPr>
              <a:t>A</a:t>
            </a:r>
            <a:r>
              <a:rPr lang="en-US" sz="1600" dirty="0" err="1" smtClean="0">
                <a:latin typeface="Courier"/>
                <a:cs typeface="Courier"/>
              </a:rPr>
              <a:t>ucauc</a:t>
            </a:r>
            <a:r>
              <a:rPr lang="en-US" sz="1600" dirty="0" smtClean="0">
                <a:latin typeface="Courier"/>
                <a:cs typeface="Courier"/>
              </a:rPr>
              <a:t> </a:t>
            </a:r>
            <a:r>
              <a:rPr lang="en-US" sz="1600" dirty="0" err="1">
                <a:latin typeface="Courier"/>
                <a:cs typeface="Courier"/>
              </a:rPr>
              <a:t>gaggccacgc</a:t>
            </a:r>
            <a:r>
              <a:rPr lang="en-US" sz="1600" dirty="0">
                <a:latin typeface="Courier"/>
                <a:cs typeface="Courier"/>
              </a:rPr>
              <a:t> </a:t>
            </a:r>
            <a:r>
              <a:rPr lang="en-US" sz="1600" dirty="0" err="1" smtClean="0">
                <a:latin typeface="Courier"/>
                <a:cs typeface="Courier"/>
              </a:rPr>
              <a:t>ggaguacgau</a:t>
            </a:r>
            <a:r>
              <a:rPr lang="en-US" sz="1600" dirty="0" smtClean="0">
                <a:latin typeface="Courier"/>
                <a:cs typeface="Courier"/>
              </a:rPr>
              <a:t> </a:t>
            </a:r>
            <a:r>
              <a:rPr lang="en-US" sz="1600" dirty="0" err="1" smtClean="0">
                <a:latin typeface="Courier"/>
                <a:cs typeface="Courier"/>
              </a:rPr>
              <a:t>cgaggguaca</a:t>
            </a:r>
            <a:r>
              <a:rPr lang="en-US" sz="1600" dirty="0" smtClean="0">
                <a:latin typeface="Courier"/>
                <a:cs typeface="Courier"/>
              </a:rPr>
              <a:t> </a:t>
            </a:r>
            <a:r>
              <a:rPr lang="en-US" sz="1600" dirty="0" err="1" smtClean="0">
                <a:latin typeface="Courier"/>
                <a:cs typeface="Courier"/>
              </a:rPr>
              <a:t>gugaauaaug</a:t>
            </a:r>
            <a:r>
              <a:rPr lang="en-US" sz="1600" dirty="0" smtClean="0">
                <a:latin typeface="Courier"/>
                <a:cs typeface="Courier"/>
              </a:rPr>
              <a:t> </a:t>
            </a:r>
            <a:r>
              <a:rPr lang="en-US" sz="1600" dirty="0" err="1" smtClean="0">
                <a:latin typeface="Courier"/>
                <a:cs typeface="Courier"/>
              </a:rPr>
              <a:t>cuagggagag</a:t>
            </a:r>
            <a:endParaRPr lang="en-US" sz="1600" dirty="0">
              <a:latin typeface="Courier"/>
              <a:cs typeface="Courier"/>
            </a:endParaRPr>
          </a:p>
          <a:p>
            <a:r>
              <a:rPr lang="en-US" sz="1600" dirty="0" smtClean="0">
                <a:solidFill>
                  <a:srgbClr val="7F7F7F"/>
                </a:solidFill>
                <a:latin typeface="Courier"/>
                <a:cs typeface="Courier"/>
              </a:rPr>
              <a:t>29641</a:t>
            </a:r>
            <a:r>
              <a:rPr lang="en-US" sz="1600" dirty="0" smtClean="0">
                <a:latin typeface="Courier"/>
                <a:cs typeface="Courier"/>
              </a:rPr>
              <a:t> </a:t>
            </a:r>
            <a:r>
              <a:rPr lang="en-US" sz="1600" dirty="0" err="1" smtClean="0">
                <a:latin typeface="Courier"/>
                <a:cs typeface="Courier"/>
              </a:rPr>
              <a:t>cugccuauau</a:t>
            </a:r>
            <a:r>
              <a:rPr lang="en-US" sz="1600" dirty="0" smtClean="0">
                <a:latin typeface="Courier"/>
                <a:cs typeface="Courier"/>
              </a:rPr>
              <a:t> </a:t>
            </a:r>
            <a:r>
              <a:rPr lang="en-US" sz="1600" dirty="0" err="1">
                <a:latin typeface="Courier"/>
                <a:cs typeface="Courier"/>
              </a:rPr>
              <a:t>ggaagagccc</a:t>
            </a:r>
            <a:r>
              <a:rPr lang="en-US" sz="1600" dirty="0">
                <a:latin typeface="Courier"/>
                <a:cs typeface="Courier"/>
              </a:rPr>
              <a:t> </a:t>
            </a:r>
            <a:r>
              <a:rPr lang="en-US" sz="1600" dirty="0" err="1" smtClean="0">
                <a:latin typeface="Courier"/>
                <a:cs typeface="Courier"/>
              </a:rPr>
              <a:t>uaauguguaa</a:t>
            </a:r>
            <a:r>
              <a:rPr lang="en-US" sz="1600" dirty="0" smtClean="0">
                <a:latin typeface="Courier"/>
                <a:cs typeface="Courier"/>
              </a:rPr>
              <a:t> </a:t>
            </a:r>
            <a:r>
              <a:rPr lang="en-US" sz="1600" dirty="0" err="1" smtClean="0">
                <a:latin typeface="Courier"/>
                <a:cs typeface="Courier"/>
              </a:rPr>
              <a:t>aauuaauuuu</a:t>
            </a:r>
            <a:r>
              <a:rPr lang="en-US" sz="1600" dirty="0" smtClean="0">
                <a:latin typeface="Courier"/>
                <a:cs typeface="Courier"/>
              </a:rPr>
              <a:t> </a:t>
            </a:r>
            <a:r>
              <a:rPr lang="en-US" sz="1600" dirty="0" err="1" smtClean="0">
                <a:latin typeface="Courier"/>
                <a:cs typeface="Courier"/>
              </a:rPr>
              <a:t>aguagugcua</a:t>
            </a:r>
            <a:r>
              <a:rPr lang="en-US" sz="1600" dirty="0" smtClean="0">
                <a:latin typeface="Courier"/>
                <a:cs typeface="Courier"/>
              </a:rPr>
              <a:t> </a:t>
            </a:r>
            <a:r>
              <a:rPr lang="en-US" sz="1600" dirty="0" err="1" smtClean="0">
                <a:latin typeface="Courier"/>
                <a:cs typeface="Courier"/>
              </a:rPr>
              <a:t>uccccaugug</a:t>
            </a:r>
            <a:endParaRPr lang="en-US" sz="1600" dirty="0">
              <a:latin typeface="Courier"/>
              <a:cs typeface="Courier"/>
            </a:endParaRPr>
          </a:p>
          <a:p>
            <a:r>
              <a:rPr lang="en-US" sz="1600" dirty="0" smtClean="0">
                <a:solidFill>
                  <a:srgbClr val="7F7F7F"/>
                </a:solidFill>
                <a:latin typeface="Courier"/>
                <a:cs typeface="Courier"/>
              </a:rPr>
              <a:t>29701</a:t>
            </a:r>
            <a:r>
              <a:rPr lang="en-US" sz="1600" dirty="0" smtClean="0">
                <a:latin typeface="Courier"/>
                <a:cs typeface="Courier"/>
              </a:rPr>
              <a:t> </a:t>
            </a:r>
            <a:r>
              <a:rPr lang="en-US" sz="1600" dirty="0" err="1" smtClean="0">
                <a:latin typeface="Courier"/>
                <a:cs typeface="Courier"/>
              </a:rPr>
              <a:t>auuuuaauag</a:t>
            </a:r>
            <a:r>
              <a:rPr lang="en-US" sz="1600" dirty="0" smtClean="0">
                <a:latin typeface="Courier"/>
                <a:cs typeface="Courier"/>
              </a:rPr>
              <a:t> </a:t>
            </a:r>
            <a:r>
              <a:rPr lang="en-US" sz="1600" dirty="0" err="1" smtClean="0">
                <a:latin typeface="Courier"/>
                <a:cs typeface="Courier"/>
              </a:rPr>
              <a:t>cuucuuagga</a:t>
            </a:r>
            <a:r>
              <a:rPr lang="en-US" sz="1600" dirty="0" smtClean="0">
                <a:latin typeface="Courier"/>
                <a:cs typeface="Courier"/>
              </a:rPr>
              <a:t> </a:t>
            </a:r>
            <a:r>
              <a:rPr lang="en-US" sz="1600" dirty="0" err="1" smtClean="0">
                <a:latin typeface="Courier"/>
                <a:cs typeface="Courier"/>
              </a:rPr>
              <a:t>gaaugacaaa</a:t>
            </a:r>
            <a:r>
              <a:rPr lang="en-US" sz="1600" dirty="0" smtClean="0">
                <a:latin typeface="Courier"/>
                <a:cs typeface="Courier"/>
              </a:rPr>
              <a:t> </a:t>
            </a:r>
            <a:r>
              <a:rPr lang="en-US" sz="1600" dirty="0" err="1">
                <a:latin typeface="Courier"/>
                <a:cs typeface="Courier"/>
              </a:rPr>
              <a:t>aaaaaaaaaa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a:t>
            </a:r>
          </a:p>
        </p:txBody>
      </p:sp>
    </p:spTree>
    <p:extLst>
      <p:ext uri="{BB962C8B-B14F-4D97-AF65-F5344CB8AC3E}">
        <p14:creationId xmlns:p14="http://schemas.microsoft.com/office/powerpoint/2010/main" val="1117199776"/>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71602"/>
            <a:ext cx="9144000" cy="3523015"/>
          </a:xfrm>
          <a:prstGeom prst="rect">
            <a:avLst/>
          </a:prstGeom>
        </p:spPr>
        <p:txBody>
          <a:bodyPr wrap="square">
            <a:spAutoFit/>
          </a:bodyPr>
          <a:lstStyle/>
          <a:p>
            <a:pPr>
              <a:lnSpc>
                <a:spcPct val="140000"/>
              </a:lnSpc>
            </a:pPr>
            <a:r>
              <a:rPr lang="en-US" sz="1600" b="1" dirty="0">
                <a:latin typeface="Optima"/>
                <a:cs typeface="Optima"/>
              </a:rPr>
              <a:t>	Cow	</a:t>
            </a:r>
            <a:r>
              <a:rPr lang="en-US" sz="1600" b="1" dirty="0" smtClean="0">
                <a:latin typeface="Optima"/>
                <a:cs typeface="Optima"/>
              </a:rPr>
              <a:t>  Pig</a:t>
            </a:r>
            <a:r>
              <a:rPr lang="en-US" sz="1600" b="1" dirty="0">
                <a:latin typeface="Optima"/>
                <a:cs typeface="Optima"/>
              </a:rPr>
              <a:t>	Horse	Mouse	Dog	</a:t>
            </a:r>
            <a:r>
              <a:rPr lang="en-US" sz="1600" b="1" dirty="0" smtClean="0">
                <a:latin typeface="Optima"/>
                <a:cs typeface="Optima"/>
              </a:rPr>
              <a:t> Cat</a:t>
            </a:r>
            <a:r>
              <a:rPr lang="en-US" sz="1600" b="1" dirty="0">
                <a:latin typeface="Optima"/>
                <a:cs typeface="Optima"/>
              </a:rPr>
              <a:t>	Turkey	Civet	</a:t>
            </a:r>
            <a:r>
              <a:rPr lang="en-US" sz="1600" b="1" dirty="0" smtClean="0">
                <a:latin typeface="Optima"/>
                <a:cs typeface="Optima"/>
              </a:rPr>
              <a:t>Human</a:t>
            </a:r>
            <a:endParaRPr lang="en-US" sz="1600" dirty="0">
              <a:latin typeface="Optima"/>
              <a:cs typeface="Optima"/>
            </a:endParaRPr>
          </a:p>
          <a:p>
            <a:pPr>
              <a:lnSpc>
                <a:spcPct val="140000"/>
              </a:lnSpc>
            </a:pPr>
            <a:r>
              <a:rPr lang="pl-PL" sz="1600" b="1" dirty="0" smtClean="0">
                <a:latin typeface="Optima"/>
                <a:cs typeface="Optima"/>
              </a:rPr>
              <a:t>   </a:t>
            </a:r>
            <a:r>
              <a:rPr lang="pl-PL" sz="1600" b="1" dirty="0" err="1" smtClean="0">
                <a:latin typeface="Optima"/>
                <a:cs typeface="Optima"/>
              </a:rPr>
              <a:t>Cow</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0</a:t>
            </a:r>
            <a:r>
              <a:rPr lang="pl-PL" sz="1600" dirty="0">
                <a:latin typeface="Optima"/>
                <a:cs typeface="Optima"/>
              </a:rPr>
              <a:t>	</a:t>
            </a:r>
            <a:r>
              <a:rPr lang="pl-PL" sz="1600" dirty="0" smtClean="0">
                <a:latin typeface="Optima"/>
                <a:cs typeface="Optima"/>
              </a:rPr>
              <a:t>  295</a:t>
            </a:r>
            <a:r>
              <a:rPr lang="pl-PL" sz="1600" dirty="0">
                <a:latin typeface="Optima"/>
                <a:cs typeface="Optima"/>
              </a:rPr>
              <a:t>	</a:t>
            </a:r>
            <a:r>
              <a:rPr lang="pl-PL" sz="1600" dirty="0" smtClean="0">
                <a:latin typeface="Optima"/>
                <a:cs typeface="Optima"/>
              </a:rPr>
              <a:t>  306</a:t>
            </a:r>
            <a:r>
              <a:rPr lang="pl-PL" sz="1600" dirty="0">
                <a:latin typeface="Optima"/>
                <a:cs typeface="Optima"/>
              </a:rPr>
              <a:t>	</a:t>
            </a:r>
            <a:r>
              <a:rPr lang="pl-PL" sz="1600" dirty="0" smtClean="0">
                <a:latin typeface="Optima"/>
                <a:cs typeface="Optima"/>
              </a:rPr>
              <a:t>  497</a:t>
            </a:r>
            <a:r>
              <a:rPr lang="pl-PL" sz="1600" dirty="0">
                <a:latin typeface="Optima"/>
                <a:cs typeface="Optima"/>
              </a:rPr>
              <a:t>	1081	1091	</a:t>
            </a:r>
            <a:r>
              <a:rPr lang="pl-PL" sz="1600" dirty="0" smtClean="0">
                <a:latin typeface="Optima"/>
                <a:cs typeface="Optima"/>
              </a:rPr>
              <a:t> 1003</a:t>
            </a:r>
            <a:r>
              <a:rPr lang="pl-PL" sz="1600" dirty="0">
                <a:latin typeface="Optima"/>
                <a:cs typeface="Optima"/>
              </a:rPr>
              <a:t>	</a:t>
            </a:r>
            <a:r>
              <a:rPr lang="pl-PL" sz="1600" dirty="0" smtClean="0">
                <a:latin typeface="Optima"/>
                <a:cs typeface="Optima"/>
              </a:rPr>
              <a:t>  956</a:t>
            </a:r>
            <a:r>
              <a:rPr lang="pl-PL" sz="1600" dirty="0">
                <a:latin typeface="Optima"/>
                <a:cs typeface="Optima"/>
              </a:rPr>
              <a:t>	</a:t>
            </a:r>
            <a:r>
              <a:rPr lang="pl-PL" sz="1600" dirty="0" smtClean="0">
                <a:latin typeface="Optima"/>
                <a:cs typeface="Optima"/>
              </a:rPr>
              <a:t>   954</a:t>
            </a:r>
            <a:endParaRPr lang="pl-PL" sz="1600" dirty="0">
              <a:latin typeface="Optima"/>
              <a:cs typeface="Optima"/>
            </a:endParaRPr>
          </a:p>
          <a:p>
            <a:pPr>
              <a:lnSpc>
                <a:spcPct val="140000"/>
              </a:lnSpc>
            </a:pPr>
            <a:r>
              <a:rPr lang="pl-PL" sz="1600" b="1" dirty="0" smtClean="0">
                <a:latin typeface="Optima"/>
                <a:cs typeface="Optima"/>
              </a:rPr>
              <a:t>     </a:t>
            </a:r>
            <a:r>
              <a:rPr lang="pl-PL" sz="1600" b="1" dirty="0" err="1" smtClean="0">
                <a:latin typeface="Optima"/>
                <a:cs typeface="Optima"/>
              </a:rPr>
              <a:t>Pig</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295</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309</a:t>
            </a:r>
            <a:r>
              <a:rPr lang="pl-PL" sz="1600" dirty="0">
                <a:latin typeface="Optima"/>
                <a:cs typeface="Optima"/>
              </a:rPr>
              <a:t>	</a:t>
            </a:r>
            <a:r>
              <a:rPr lang="pl-PL" sz="1600" dirty="0" smtClean="0">
                <a:latin typeface="Optima"/>
                <a:cs typeface="Optima"/>
              </a:rPr>
              <a:t>  500</a:t>
            </a:r>
            <a:r>
              <a:rPr lang="pl-PL" sz="1600" dirty="0">
                <a:latin typeface="Optima"/>
                <a:cs typeface="Optima"/>
              </a:rPr>
              <a:t>	1084	1094	</a:t>
            </a:r>
            <a:r>
              <a:rPr lang="pl-PL" sz="1600" dirty="0" smtClean="0">
                <a:latin typeface="Optima"/>
                <a:cs typeface="Optima"/>
              </a:rPr>
              <a:t> 1006</a:t>
            </a:r>
            <a:r>
              <a:rPr lang="pl-PL" sz="1600" dirty="0">
                <a:latin typeface="Optima"/>
                <a:cs typeface="Optima"/>
              </a:rPr>
              <a:t>	</a:t>
            </a:r>
            <a:r>
              <a:rPr lang="pl-PL" sz="1600" dirty="0" smtClean="0">
                <a:latin typeface="Optima"/>
                <a:cs typeface="Optima"/>
              </a:rPr>
              <a:t>  959</a:t>
            </a:r>
            <a:r>
              <a:rPr lang="pl-PL" sz="1600" dirty="0">
                <a:latin typeface="Optima"/>
                <a:cs typeface="Optima"/>
              </a:rPr>
              <a:t>	</a:t>
            </a:r>
            <a:r>
              <a:rPr lang="pl-PL" sz="1600" dirty="0" smtClean="0">
                <a:latin typeface="Optima"/>
                <a:cs typeface="Optima"/>
              </a:rPr>
              <a:t>   957</a:t>
            </a:r>
            <a:endParaRPr lang="pl-PL" sz="1600" dirty="0">
              <a:latin typeface="Optima"/>
              <a:cs typeface="Optima"/>
            </a:endParaRPr>
          </a:p>
          <a:p>
            <a:pPr>
              <a:lnSpc>
                <a:spcPct val="140000"/>
              </a:lnSpc>
            </a:pPr>
            <a:r>
              <a:rPr lang="pl-PL" sz="1600" b="1" dirty="0" smtClean="0">
                <a:latin typeface="Optima"/>
                <a:cs typeface="Optima"/>
              </a:rPr>
              <a:t> </a:t>
            </a:r>
            <a:r>
              <a:rPr lang="pl-PL" sz="1600" b="1" dirty="0" err="1" smtClean="0">
                <a:latin typeface="Optima"/>
                <a:cs typeface="Optima"/>
              </a:rPr>
              <a:t>Horse</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306</a:t>
            </a:r>
            <a:r>
              <a:rPr lang="pl-PL" sz="1600" dirty="0">
                <a:latin typeface="Optima"/>
                <a:cs typeface="Optima"/>
              </a:rPr>
              <a:t>	</a:t>
            </a:r>
            <a:r>
              <a:rPr lang="pl-PL" sz="1600" dirty="0" smtClean="0">
                <a:latin typeface="Optima"/>
                <a:cs typeface="Optima"/>
              </a:rPr>
              <a:t>  309</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489</a:t>
            </a:r>
            <a:r>
              <a:rPr lang="pl-PL" sz="1600" dirty="0">
                <a:latin typeface="Optima"/>
                <a:cs typeface="Optima"/>
              </a:rPr>
              <a:t>	1073	1083	</a:t>
            </a:r>
            <a:r>
              <a:rPr lang="pl-PL" sz="1600" dirty="0" smtClean="0">
                <a:latin typeface="Optima"/>
                <a:cs typeface="Optima"/>
              </a:rPr>
              <a:t>   995</a:t>
            </a:r>
            <a:r>
              <a:rPr lang="pl-PL" sz="1600" dirty="0">
                <a:latin typeface="Optima"/>
                <a:cs typeface="Optima"/>
              </a:rPr>
              <a:t>	</a:t>
            </a:r>
            <a:r>
              <a:rPr lang="pl-PL" sz="1600" dirty="0" smtClean="0">
                <a:latin typeface="Optima"/>
                <a:cs typeface="Optima"/>
              </a:rPr>
              <a:t>  948</a:t>
            </a:r>
            <a:r>
              <a:rPr lang="pl-PL" sz="1600" dirty="0">
                <a:latin typeface="Optima"/>
                <a:cs typeface="Optima"/>
              </a:rPr>
              <a:t>	</a:t>
            </a:r>
            <a:r>
              <a:rPr lang="pl-PL" sz="1600" dirty="0" smtClean="0">
                <a:latin typeface="Optima"/>
                <a:cs typeface="Optima"/>
              </a:rPr>
              <a:t>   946</a:t>
            </a:r>
            <a:endParaRPr lang="pl-PL" sz="1600" dirty="0">
              <a:latin typeface="Optima"/>
              <a:cs typeface="Optima"/>
            </a:endParaRPr>
          </a:p>
          <a:p>
            <a:pPr>
              <a:lnSpc>
                <a:spcPct val="140000"/>
              </a:lnSpc>
            </a:pPr>
            <a:r>
              <a:rPr lang="pl-PL" sz="1600" b="1" dirty="0" smtClean="0">
                <a:latin typeface="Optima"/>
                <a:cs typeface="Optima"/>
              </a:rPr>
              <a:t>Mouse</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497</a:t>
            </a:r>
            <a:r>
              <a:rPr lang="pl-PL" sz="1600" dirty="0">
                <a:latin typeface="Optima"/>
                <a:cs typeface="Optima"/>
              </a:rPr>
              <a:t>	</a:t>
            </a:r>
            <a:r>
              <a:rPr lang="pl-PL" sz="1600" dirty="0" smtClean="0">
                <a:latin typeface="Optima"/>
                <a:cs typeface="Optima"/>
              </a:rPr>
              <a:t>  500</a:t>
            </a:r>
            <a:r>
              <a:rPr lang="pl-PL" sz="1600" dirty="0">
                <a:latin typeface="Optima"/>
                <a:cs typeface="Optima"/>
              </a:rPr>
              <a:t>	</a:t>
            </a:r>
            <a:r>
              <a:rPr lang="pl-PL" sz="1600" dirty="0" smtClean="0">
                <a:latin typeface="Optima"/>
                <a:cs typeface="Optima"/>
              </a:rPr>
              <a:t>  489</a:t>
            </a:r>
            <a:r>
              <a:rPr lang="pl-PL" sz="1600" dirty="0">
                <a:latin typeface="Optima"/>
                <a:cs typeface="Optima"/>
              </a:rPr>
              <a:t>	</a:t>
            </a:r>
            <a:r>
              <a:rPr lang="pl-PL" sz="1600" dirty="0" smtClean="0">
                <a:latin typeface="Optima"/>
                <a:cs typeface="Optima"/>
              </a:rPr>
              <a:t>      0</a:t>
            </a:r>
            <a:r>
              <a:rPr lang="pl-PL" sz="1600" dirty="0">
                <a:latin typeface="Optima"/>
                <a:cs typeface="Optima"/>
              </a:rPr>
              <a:t>	1092	1102	</a:t>
            </a:r>
            <a:r>
              <a:rPr lang="pl-PL" sz="1600" dirty="0" smtClean="0">
                <a:latin typeface="Optima"/>
                <a:cs typeface="Optima"/>
              </a:rPr>
              <a:t> 1014</a:t>
            </a:r>
            <a:r>
              <a:rPr lang="pl-PL" sz="1600" dirty="0">
                <a:latin typeface="Optima"/>
                <a:cs typeface="Optima"/>
              </a:rPr>
              <a:t>	</a:t>
            </a:r>
            <a:r>
              <a:rPr lang="pl-PL" sz="1600" dirty="0" smtClean="0">
                <a:latin typeface="Optima"/>
                <a:cs typeface="Optima"/>
              </a:rPr>
              <a:t>  967</a:t>
            </a:r>
            <a:r>
              <a:rPr lang="pl-PL" sz="1600" dirty="0">
                <a:latin typeface="Optima"/>
                <a:cs typeface="Optima"/>
              </a:rPr>
              <a:t>	</a:t>
            </a:r>
            <a:r>
              <a:rPr lang="pl-PL" sz="1600" dirty="0" smtClean="0">
                <a:latin typeface="Optima"/>
                <a:cs typeface="Optima"/>
              </a:rPr>
              <a:t>   965</a:t>
            </a:r>
            <a:endParaRPr lang="pl-PL" sz="1600" dirty="0">
              <a:latin typeface="Optima"/>
              <a:cs typeface="Optima"/>
            </a:endParaRPr>
          </a:p>
          <a:p>
            <a:pPr>
              <a:lnSpc>
                <a:spcPct val="140000"/>
              </a:lnSpc>
            </a:pPr>
            <a:r>
              <a:rPr lang="pl-PL" sz="1600" b="1" dirty="0" smtClean="0">
                <a:latin typeface="Optima"/>
                <a:cs typeface="Optima"/>
              </a:rPr>
              <a:t>    Dog</a:t>
            </a:r>
            <a:r>
              <a:rPr lang="pl-PL" sz="1600" b="1" dirty="0">
                <a:latin typeface="Optima"/>
                <a:cs typeface="Optima"/>
              </a:rPr>
              <a:t>	</a:t>
            </a:r>
            <a:r>
              <a:rPr lang="pl-PL" sz="1600" dirty="0">
                <a:latin typeface="Optima"/>
                <a:cs typeface="Optima"/>
              </a:rPr>
              <a:t>1081	1084	1073	1092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818</a:t>
            </a:r>
            <a:r>
              <a:rPr lang="pl-PL" sz="1600" dirty="0">
                <a:latin typeface="Optima"/>
                <a:cs typeface="Optima"/>
              </a:rPr>
              <a:t>	</a:t>
            </a:r>
            <a:r>
              <a:rPr lang="pl-PL" sz="1600" dirty="0" smtClean="0">
                <a:latin typeface="Optima"/>
                <a:cs typeface="Optima"/>
              </a:rPr>
              <a:t> 1056</a:t>
            </a:r>
            <a:r>
              <a:rPr lang="pl-PL" sz="1600" dirty="0">
                <a:latin typeface="Optima"/>
                <a:cs typeface="Optima"/>
              </a:rPr>
              <a:t>	1053	</a:t>
            </a:r>
            <a:r>
              <a:rPr lang="pl-PL" sz="1600" dirty="0" smtClean="0">
                <a:latin typeface="Optima"/>
                <a:cs typeface="Optima"/>
              </a:rPr>
              <a:t> 1051</a:t>
            </a:r>
            <a:endParaRPr lang="pl-PL" sz="1600" dirty="0">
              <a:latin typeface="Optima"/>
              <a:cs typeface="Optima"/>
            </a:endParaRPr>
          </a:p>
          <a:p>
            <a:pPr>
              <a:lnSpc>
                <a:spcPct val="140000"/>
              </a:lnSpc>
            </a:pPr>
            <a:r>
              <a:rPr lang="pl-PL" sz="1600" b="1" dirty="0" smtClean="0">
                <a:latin typeface="Optima"/>
                <a:cs typeface="Optima"/>
              </a:rPr>
              <a:t>     </a:t>
            </a:r>
            <a:r>
              <a:rPr lang="pl-PL" sz="1600" b="1" dirty="0" err="1" smtClean="0">
                <a:latin typeface="Optima"/>
                <a:cs typeface="Optima"/>
              </a:rPr>
              <a:t>Cat</a:t>
            </a:r>
            <a:r>
              <a:rPr lang="pl-PL" sz="1600" b="1" dirty="0">
                <a:latin typeface="Optima"/>
                <a:cs typeface="Optima"/>
              </a:rPr>
              <a:t>	</a:t>
            </a:r>
            <a:r>
              <a:rPr lang="pl-PL" sz="1600" dirty="0">
                <a:latin typeface="Optima"/>
                <a:cs typeface="Optima"/>
              </a:rPr>
              <a:t>1091	1094	1083	1102	</a:t>
            </a:r>
            <a:r>
              <a:rPr lang="pl-PL" sz="1600" dirty="0" smtClean="0">
                <a:latin typeface="Optima"/>
                <a:cs typeface="Optima"/>
              </a:rPr>
              <a:t>  818</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1066</a:t>
            </a:r>
            <a:r>
              <a:rPr lang="pl-PL" sz="1600" dirty="0">
                <a:latin typeface="Optima"/>
                <a:cs typeface="Optima"/>
              </a:rPr>
              <a:t>	1063 	</a:t>
            </a:r>
            <a:r>
              <a:rPr lang="pl-PL" sz="1600" dirty="0" smtClean="0">
                <a:latin typeface="Optima"/>
                <a:cs typeface="Optima"/>
              </a:rPr>
              <a:t> 1061</a:t>
            </a:r>
            <a:endParaRPr lang="pl-PL" sz="1600" dirty="0">
              <a:latin typeface="Optima"/>
              <a:cs typeface="Optima"/>
            </a:endParaRPr>
          </a:p>
          <a:p>
            <a:pPr>
              <a:lnSpc>
                <a:spcPct val="140000"/>
              </a:lnSpc>
            </a:pPr>
            <a:r>
              <a:rPr lang="pl-PL" sz="1600" b="1" dirty="0" smtClean="0">
                <a:latin typeface="Optima"/>
                <a:cs typeface="Optima"/>
              </a:rPr>
              <a:t> Turkey</a:t>
            </a:r>
            <a:r>
              <a:rPr lang="pl-PL" sz="1600" b="1" dirty="0">
                <a:latin typeface="Optima"/>
                <a:cs typeface="Optima"/>
              </a:rPr>
              <a:t>	</a:t>
            </a:r>
            <a:r>
              <a:rPr lang="pl-PL" sz="1600" dirty="0">
                <a:latin typeface="Optima"/>
                <a:cs typeface="Optima"/>
              </a:rPr>
              <a:t>1003	1006	</a:t>
            </a:r>
            <a:r>
              <a:rPr lang="pl-PL" sz="1600" dirty="0" smtClean="0">
                <a:latin typeface="Optima"/>
                <a:cs typeface="Optima"/>
              </a:rPr>
              <a:t>  995</a:t>
            </a:r>
            <a:r>
              <a:rPr lang="pl-PL" sz="1600" dirty="0">
                <a:latin typeface="Optima"/>
                <a:cs typeface="Optima"/>
              </a:rPr>
              <a:t>	1014	1056	1066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975</a:t>
            </a:r>
            <a:r>
              <a:rPr lang="pl-PL" sz="1600" dirty="0">
                <a:latin typeface="Optima"/>
                <a:cs typeface="Optima"/>
              </a:rPr>
              <a:t>	</a:t>
            </a:r>
            <a:r>
              <a:rPr lang="pl-PL" sz="1600" dirty="0" smtClean="0">
                <a:latin typeface="Optima"/>
                <a:cs typeface="Optima"/>
              </a:rPr>
              <a:t>   973</a:t>
            </a:r>
            <a:endParaRPr lang="pl-PL" sz="1600" dirty="0">
              <a:latin typeface="Optima"/>
              <a:cs typeface="Optima"/>
            </a:endParaRPr>
          </a:p>
          <a:p>
            <a:pPr>
              <a:lnSpc>
                <a:spcPct val="140000"/>
              </a:lnSpc>
            </a:pPr>
            <a:r>
              <a:rPr lang="da-DK" sz="1600" b="1" dirty="0" smtClean="0">
                <a:latin typeface="Optima"/>
                <a:cs typeface="Optima"/>
              </a:rPr>
              <a:t>   </a:t>
            </a:r>
            <a:r>
              <a:rPr lang="da-DK" sz="1600" b="1" dirty="0" err="1" smtClean="0">
                <a:latin typeface="Optima"/>
                <a:cs typeface="Optima"/>
              </a:rPr>
              <a:t>Civet</a:t>
            </a:r>
            <a:r>
              <a:rPr lang="da-DK" sz="1600" b="1" dirty="0">
                <a:latin typeface="Optima"/>
                <a:cs typeface="Optima"/>
              </a:rPr>
              <a:t>	</a:t>
            </a:r>
            <a:r>
              <a:rPr lang="da-DK" sz="1600" b="1" dirty="0" smtClean="0">
                <a:latin typeface="Optima"/>
                <a:cs typeface="Optima"/>
              </a:rPr>
              <a:t>  </a:t>
            </a:r>
            <a:r>
              <a:rPr lang="da-DK" sz="1600" dirty="0" smtClean="0">
                <a:latin typeface="Optima"/>
                <a:cs typeface="Optima"/>
              </a:rPr>
              <a:t>956</a:t>
            </a:r>
            <a:r>
              <a:rPr lang="da-DK" sz="1600" dirty="0">
                <a:latin typeface="Optima"/>
                <a:cs typeface="Optima"/>
              </a:rPr>
              <a:t>	</a:t>
            </a:r>
            <a:r>
              <a:rPr lang="da-DK" sz="1600" dirty="0" smtClean="0">
                <a:latin typeface="Optima"/>
                <a:cs typeface="Optima"/>
              </a:rPr>
              <a:t>  959</a:t>
            </a:r>
            <a:r>
              <a:rPr lang="da-DK" sz="1600" dirty="0">
                <a:latin typeface="Optima"/>
                <a:cs typeface="Optima"/>
              </a:rPr>
              <a:t>	</a:t>
            </a:r>
            <a:r>
              <a:rPr lang="da-DK" sz="1600" dirty="0" smtClean="0">
                <a:latin typeface="Optima"/>
                <a:cs typeface="Optima"/>
              </a:rPr>
              <a:t>  948</a:t>
            </a:r>
            <a:r>
              <a:rPr lang="da-DK" sz="1600" dirty="0">
                <a:latin typeface="Optima"/>
                <a:cs typeface="Optima"/>
              </a:rPr>
              <a:t>	</a:t>
            </a:r>
            <a:r>
              <a:rPr lang="da-DK" sz="1600" dirty="0" smtClean="0">
                <a:latin typeface="Optima"/>
                <a:cs typeface="Optima"/>
              </a:rPr>
              <a:t>  967</a:t>
            </a:r>
            <a:r>
              <a:rPr lang="da-DK" sz="1600" dirty="0">
                <a:latin typeface="Optima"/>
                <a:cs typeface="Optima"/>
              </a:rPr>
              <a:t>	1053	1063	</a:t>
            </a:r>
            <a:r>
              <a:rPr lang="da-DK" sz="1600" dirty="0" smtClean="0">
                <a:latin typeface="Optima"/>
                <a:cs typeface="Optima"/>
              </a:rPr>
              <a:t>   975</a:t>
            </a:r>
            <a:r>
              <a:rPr lang="da-DK" sz="1600" dirty="0">
                <a:latin typeface="Optima"/>
                <a:cs typeface="Optima"/>
              </a:rPr>
              <a:t>	</a:t>
            </a:r>
            <a:r>
              <a:rPr lang="da-DK" sz="1600" dirty="0" smtClean="0">
                <a:latin typeface="Optima"/>
                <a:cs typeface="Optima"/>
              </a:rPr>
              <a:t>      0</a:t>
            </a:r>
            <a:r>
              <a:rPr lang="da-DK" sz="1600" dirty="0">
                <a:latin typeface="Optima"/>
                <a:cs typeface="Optima"/>
              </a:rPr>
              <a:t>	</a:t>
            </a:r>
            <a:r>
              <a:rPr lang="da-DK" sz="1600" dirty="0" smtClean="0">
                <a:latin typeface="Optima"/>
                <a:cs typeface="Optima"/>
              </a:rPr>
              <a:t>     16</a:t>
            </a:r>
            <a:endParaRPr lang="da-DK" sz="1600" dirty="0">
              <a:latin typeface="Optima"/>
              <a:cs typeface="Optima"/>
            </a:endParaRPr>
          </a:p>
          <a:p>
            <a:pPr>
              <a:lnSpc>
                <a:spcPct val="140000"/>
              </a:lnSpc>
            </a:pPr>
            <a:r>
              <a:rPr lang="pt-BR" sz="1600" b="1" dirty="0" err="1" smtClean="0">
                <a:latin typeface="Optima"/>
                <a:cs typeface="Optima"/>
              </a:rPr>
              <a:t>Human</a:t>
            </a:r>
            <a:r>
              <a:rPr lang="pt-BR" sz="1600" b="1" dirty="0">
                <a:latin typeface="Optima"/>
                <a:cs typeface="Optima"/>
              </a:rPr>
              <a:t>	</a:t>
            </a:r>
            <a:r>
              <a:rPr lang="pt-BR" sz="1600" b="1" dirty="0" smtClean="0">
                <a:latin typeface="Optima"/>
                <a:cs typeface="Optima"/>
              </a:rPr>
              <a:t>  </a:t>
            </a:r>
            <a:r>
              <a:rPr lang="pt-BR" sz="1600" dirty="0" smtClean="0">
                <a:latin typeface="Optima"/>
                <a:cs typeface="Optima"/>
              </a:rPr>
              <a:t>954</a:t>
            </a:r>
            <a:r>
              <a:rPr lang="pt-BR" sz="1600" dirty="0">
                <a:latin typeface="Optima"/>
                <a:cs typeface="Optima"/>
              </a:rPr>
              <a:t>	</a:t>
            </a:r>
            <a:r>
              <a:rPr lang="pt-BR" sz="1600" dirty="0" smtClean="0">
                <a:latin typeface="Optima"/>
                <a:cs typeface="Optima"/>
              </a:rPr>
              <a:t>  957</a:t>
            </a:r>
            <a:r>
              <a:rPr lang="pt-BR" sz="1600" dirty="0">
                <a:latin typeface="Optima"/>
                <a:cs typeface="Optima"/>
              </a:rPr>
              <a:t>	</a:t>
            </a:r>
            <a:r>
              <a:rPr lang="pt-BR" sz="1600" dirty="0" smtClean="0">
                <a:latin typeface="Optima"/>
                <a:cs typeface="Optima"/>
              </a:rPr>
              <a:t>  946</a:t>
            </a:r>
            <a:r>
              <a:rPr lang="pt-BR" sz="1600" dirty="0">
                <a:latin typeface="Optima"/>
                <a:cs typeface="Optima"/>
              </a:rPr>
              <a:t>	</a:t>
            </a:r>
            <a:r>
              <a:rPr lang="pt-BR" sz="1600" dirty="0" smtClean="0">
                <a:latin typeface="Optima"/>
                <a:cs typeface="Optima"/>
              </a:rPr>
              <a:t>  965</a:t>
            </a:r>
            <a:r>
              <a:rPr lang="pt-BR" sz="1600" dirty="0">
                <a:latin typeface="Optima"/>
                <a:cs typeface="Optima"/>
              </a:rPr>
              <a:t>	1051	1061	</a:t>
            </a:r>
            <a:r>
              <a:rPr lang="pt-BR" sz="1600" dirty="0" smtClean="0">
                <a:latin typeface="Optima"/>
                <a:cs typeface="Optima"/>
              </a:rPr>
              <a:t>   973</a:t>
            </a:r>
            <a:r>
              <a:rPr lang="pt-BR" sz="1600" dirty="0">
                <a:latin typeface="Optima"/>
                <a:cs typeface="Optima"/>
              </a:rPr>
              <a:t>	</a:t>
            </a:r>
            <a:r>
              <a:rPr lang="pt-BR" sz="1600" dirty="0" smtClean="0">
                <a:latin typeface="Optima"/>
                <a:cs typeface="Optima"/>
              </a:rPr>
              <a:t>    16</a:t>
            </a:r>
            <a:r>
              <a:rPr lang="pt-BR" sz="1600" dirty="0">
                <a:latin typeface="Optima"/>
                <a:cs typeface="Optima"/>
              </a:rPr>
              <a:t>	</a:t>
            </a:r>
            <a:r>
              <a:rPr lang="pt-BR" sz="1600" dirty="0" smtClean="0">
                <a:latin typeface="Optima"/>
                <a:cs typeface="Optima"/>
              </a:rPr>
              <a:t>       0</a:t>
            </a:r>
          </a:p>
        </p:txBody>
      </p:sp>
      <p:sp>
        <p:nvSpPr>
          <p:cNvPr id="4" name="Rectangle 3"/>
          <p:cNvSpPr/>
          <p:nvPr/>
        </p:nvSpPr>
        <p:spPr>
          <a:xfrm>
            <a:off x="533400" y="5562600"/>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rgbClr val="FF0000"/>
                </a:solidFill>
                <a:latin typeface="Optima"/>
                <a:cs typeface="Optima"/>
              </a:rPr>
              <a:t>STOP and Think: </a:t>
            </a:r>
            <a:r>
              <a:rPr lang="en-US" sz="2800" dirty="0" smtClean="0">
                <a:latin typeface="Optima"/>
                <a:cs typeface="Optima"/>
              </a:rPr>
              <a:t>Which animal gave us SARS?</a:t>
            </a:r>
            <a:endParaRPr lang="en-US" i="1" dirty="0">
              <a:latin typeface="Optima"/>
              <a:cs typeface="Optima"/>
            </a:endParaRPr>
          </a:p>
        </p:txBody>
      </p:sp>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Spike Protein Distance Matrix</a:t>
            </a:r>
            <a:endParaRPr lang="en-US" b="1" dirty="0">
              <a:latin typeface="Optima"/>
              <a:cs typeface="Optima"/>
            </a:endParaRPr>
          </a:p>
        </p:txBody>
      </p:sp>
    </p:spTree>
    <p:extLst>
      <p:ext uri="{BB962C8B-B14F-4D97-AF65-F5344CB8AC3E}">
        <p14:creationId xmlns:p14="http://schemas.microsoft.com/office/powerpoint/2010/main" val="47951051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71602"/>
            <a:ext cx="9144000" cy="3523015"/>
          </a:xfrm>
          <a:prstGeom prst="rect">
            <a:avLst/>
          </a:prstGeom>
        </p:spPr>
        <p:txBody>
          <a:bodyPr wrap="square">
            <a:spAutoFit/>
          </a:bodyPr>
          <a:lstStyle/>
          <a:p>
            <a:pPr>
              <a:lnSpc>
                <a:spcPct val="140000"/>
              </a:lnSpc>
            </a:pPr>
            <a:r>
              <a:rPr lang="en-US" sz="1600" b="1" dirty="0">
                <a:latin typeface="Optima"/>
                <a:cs typeface="Optima"/>
              </a:rPr>
              <a:t>	Cow	</a:t>
            </a:r>
            <a:r>
              <a:rPr lang="en-US" sz="1600" b="1" dirty="0" smtClean="0">
                <a:latin typeface="Optima"/>
                <a:cs typeface="Optima"/>
              </a:rPr>
              <a:t>  Pig</a:t>
            </a:r>
            <a:r>
              <a:rPr lang="en-US" sz="1600" b="1" dirty="0">
                <a:latin typeface="Optima"/>
                <a:cs typeface="Optima"/>
              </a:rPr>
              <a:t>	Horse	Mouse	Dog	</a:t>
            </a:r>
            <a:r>
              <a:rPr lang="en-US" sz="1600" b="1" dirty="0" smtClean="0">
                <a:latin typeface="Optima"/>
                <a:cs typeface="Optima"/>
              </a:rPr>
              <a:t> Cat</a:t>
            </a:r>
            <a:r>
              <a:rPr lang="en-US" sz="1600" b="1" dirty="0">
                <a:latin typeface="Optima"/>
                <a:cs typeface="Optima"/>
              </a:rPr>
              <a:t>	Turkey	Civet	</a:t>
            </a:r>
            <a:r>
              <a:rPr lang="en-US" sz="1600" b="1" dirty="0" smtClean="0">
                <a:solidFill>
                  <a:srgbClr val="ED1C24"/>
                </a:solidFill>
                <a:latin typeface="Optima"/>
                <a:cs typeface="Optima"/>
              </a:rPr>
              <a:t>Human</a:t>
            </a:r>
            <a:endParaRPr lang="en-US" sz="1600" dirty="0">
              <a:solidFill>
                <a:srgbClr val="ED1C24"/>
              </a:solidFill>
              <a:latin typeface="Optima"/>
              <a:cs typeface="Optima"/>
            </a:endParaRPr>
          </a:p>
          <a:p>
            <a:pPr>
              <a:lnSpc>
                <a:spcPct val="140000"/>
              </a:lnSpc>
            </a:pPr>
            <a:r>
              <a:rPr lang="pl-PL" sz="1600" b="1" dirty="0" smtClean="0">
                <a:latin typeface="Optima"/>
                <a:cs typeface="Optima"/>
              </a:rPr>
              <a:t>   </a:t>
            </a:r>
            <a:r>
              <a:rPr lang="pl-PL" sz="1600" b="1" dirty="0" err="1" smtClean="0">
                <a:latin typeface="Optima"/>
                <a:cs typeface="Optima"/>
              </a:rPr>
              <a:t>Cow</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0</a:t>
            </a:r>
            <a:r>
              <a:rPr lang="pl-PL" sz="1600" dirty="0">
                <a:latin typeface="Optima"/>
                <a:cs typeface="Optima"/>
              </a:rPr>
              <a:t>	</a:t>
            </a:r>
            <a:r>
              <a:rPr lang="pl-PL" sz="1600" dirty="0" smtClean="0">
                <a:latin typeface="Optima"/>
                <a:cs typeface="Optima"/>
              </a:rPr>
              <a:t>  295</a:t>
            </a:r>
            <a:r>
              <a:rPr lang="pl-PL" sz="1600" dirty="0">
                <a:latin typeface="Optima"/>
                <a:cs typeface="Optima"/>
              </a:rPr>
              <a:t>	</a:t>
            </a:r>
            <a:r>
              <a:rPr lang="pl-PL" sz="1600" dirty="0" smtClean="0">
                <a:latin typeface="Optima"/>
                <a:cs typeface="Optima"/>
              </a:rPr>
              <a:t>  306</a:t>
            </a:r>
            <a:r>
              <a:rPr lang="pl-PL" sz="1600" dirty="0">
                <a:latin typeface="Optima"/>
                <a:cs typeface="Optima"/>
              </a:rPr>
              <a:t>	</a:t>
            </a:r>
            <a:r>
              <a:rPr lang="pl-PL" sz="1600" dirty="0" smtClean="0">
                <a:latin typeface="Optima"/>
                <a:cs typeface="Optima"/>
              </a:rPr>
              <a:t>  497</a:t>
            </a:r>
            <a:r>
              <a:rPr lang="pl-PL" sz="1600" dirty="0">
                <a:latin typeface="Optima"/>
                <a:cs typeface="Optima"/>
              </a:rPr>
              <a:t>	1081	1091	</a:t>
            </a:r>
            <a:r>
              <a:rPr lang="pl-PL" sz="1600" dirty="0" smtClean="0">
                <a:latin typeface="Optima"/>
                <a:cs typeface="Optima"/>
              </a:rPr>
              <a:t> 1003</a:t>
            </a:r>
            <a:r>
              <a:rPr lang="pl-PL" sz="1600" dirty="0">
                <a:latin typeface="Optima"/>
                <a:cs typeface="Optima"/>
              </a:rPr>
              <a:t>	</a:t>
            </a:r>
            <a:r>
              <a:rPr lang="pl-PL" sz="1600" dirty="0" smtClean="0">
                <a:latin typeface="Optima"/>
                <a:cs typeface="Optima"/>
              </a:rPr>
              <a:t>  956</a:t>
            </a:r>
            <a:r>
              <a:rPr lang="pl-PL" sz="1600" dirty="0">
                <a:latin typeface="Optima"/>
                <a:cs typeface="Optima"/>
              </a:rPr>
              <a:t>	</a:t>
            </a:r>
            <a:r>
              <a:rPr lang="pl-PL" sz="1600" dirty="0" smtClean="0">
                <a:latin typeface="Optima"/>
                <a:cs typeface="Optima"/>
              </a:rPr>
              <a:t>   954</a:t>
            </a:r>
            <a:endParaRPr lang="pl-PL" sz="1600" dirty="0">
              <a:latin typeface="Optima"/>
              <a:cs typeface="Optima"/>
            </a:endParaRPr>
          </a:p>
          <a:p>
            <a:pPr>
              <a:lnSpc>
                <a:spcPct val="140000"/>
              </a:lnSpc>
            </a:pPr>
            <a:r>
              <a:rPr lang="pl-PL" sz="1600" b="1" dirty="0" smtClean="0">
                <a:latin typeface="Optima"/>
                <a:cs typeface="Optima"/>
              </a:rPr>
              <a:t>     </a:t>
            </a:r>
            <a:r>
              <a:rPr lang="pl-PL" sz="1600" b="1" dirty="0" err="1" smtClean="0">
                <a:latin typeface="Optima"/>
                <a:cs typeface="Optima"/>
              </a:rPr>
              <a:t>Pig</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295</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309</a:t>
            </a:r>
            <a:r>
              <a:rPr lang="pl-PL" sz="1600" dirty="0">
                <a:latin typeface="Optima"/>
                <a:cs typeface="Optima"/>
              </a:rPr>
              <a:t>	</a:t>
            </a:r>
            <a:r>
              <a:rPr lang="pl-PL" sz="1600" dirty="0" smtClean="0">
                <a:latin typeface="Optima"/>
                <a:cs typeface="Optima"/>
              </a:rPr>
              <a:t>  500</a:t>
            </a:r>
            <a:r>
              <a:rPr lang="pl-PL" sz="1600" dirty="0">
                <a:latin typeface="Optima"/>
                <a:cs typeface="Optima"/>
              </a:rPr>
              <a:t>	1084	1094	</a:t>
            </a:r>
            <a:r>
              <a:rPr lang="pl-PL" sz="1600" dirty="0" smtClean="0">
                <a:latin typeface="Optima"/>
                <a:cs typeface="Optima"/>
              </a:rPr>
              <a:t> 1006</a:t>
            </a:r>
            <a:r>
              <a:rPr lang="pl-PL" sz="1600" dirty="0">
                <a:latin typeface="Optima"/>
                <a:cs typeface="Optima"/>
              </a:rPr>
              <a:t>	</a:t>
            </a:r>
            <a:r>
              <a:rPr lang="pl-PL" sz="1600" dirty="0" smtClean="0">
                <a:latin typeface="Optima"/>
                <a:cs typeface="Optima"/>
              </a:rPr>
              <a:t>  959</a:t>
            </a:r>
            <a:r>
              <a:rPr lang="pl-PL" sz="1600" dirty="0">
                <a:latin typeface="Optima"/>
                <a:cs typeface="Optima"/>
              </a:rPr>
              <a:t>	</a:t>
            </a:r>
            <a:r>
              <a:rPr lang="pl-PL" sz="1600" dirty="0" smtClean="0">
                <a:latin typeface="Optima"/>
                <a:cs typeface="Optima"/>
              </a:rPr>
              <a:t>   957</a:t>
            </a:r>
            <a:endParaRPr lang="pl-PL" sz="1600" dirty="0">
              <a:latin typeface="Optima"/>
              <a:cs typeface="Optima"/>
            </a:endParaRPr>
          </a:p>
          <a:p>
            <a:pPr>
              <a:lnSpc>
                <a:spcPct val="140000"/>
              </a:lnSpc>
            </a:pPr>
            <a:r>
              <a:rPr lang="pl-PL" sz="1600" b="1" dirty="0" smtClean="0">
                <a:latin typeface="Optima"/>
                <a:cs typeface="Optima"/>
              </a:rPr>
              <a:t> </a:t>
            </a:r>
            <a:r>
              <a:rPr lang="pl-PL" sz="1600" b="1" dirty="0" err="1" smtClean="0">
                <a:latin typeface="Optima"/>
                <a:cs typeface="Optima"/>
              </a:rPr>
              <a:t>Horse</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306</a:t>
            </a:r>
            <a:r>
              <a:rPr lang="pl-PL" sz="1600" dirty="0">
                <a:latin typeface="Optima"/>
                <a:cs typeface="Optima"/>
              </a:rPr>
              <a:t>	</a:t>
            </a:r>
            <a:r>
              <a:rPr lang="pl-PL" sz="1600" dirty="0" smtClean="0">
                <a:latin typeface="Optima"/>
                <a:cs typeface="Optima"/>
              </a:rPr>
              <a:t>  309</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489</a:t>
            </a:r>
            <a:r>
              <a:rPr lang="pl-PL" sz="1600" dirty="0">
                <a:latin typeface="Optima"/>
                <a:cs typeface="Optima"/>
              </a:rPr>
              <a:t>	1073	1083	</a:t>
            </a:r>
            <a:r>
              <a:rPr lang="pl-PL" sz="1600" dirty="0" smtClean="0">
                <a:latin typeface="Optima"/>
                <a:cs typeface="Optima"/>
              </a:rPr>
              <a:t>   995</a:t>
            </a:r>
            <a:r>
              <a:rPr lang="pl-PL" sz="1600" dirty="0">
                <a:latin typeface="Optima"/>
                <a:cs typeface="Optima"/>
              </a:rPr>
              <a:t>	</a:t>
            </a:r>
            <a:r>
              <a:rPr lang="pl-PL" sz="1600" dirty="0" smtClean="0">
                <a:latin typeface="Optima"/>
                <a:cs typeface="Optima"/>
              </a:rPr>
              <a:t>  948</a:t>
            </a:r>
            <a:r>
              <a:rPr lang="pl-PL" sz="1600" dirty="0">
                <a:latin typeface="Optima"/>
                <a:cs typeface="Optima"/>
              </a:rPr>
              <a:t>	</a:t>
            </a:r>
            <a:r>
              <a:rPr lang="pl-PL" sz="1600" dirty="0" smtClean="0">
                <a:latin typeface="Optima"/>
                <a:cs typeface="Optima"/>
              </a:rPr>
              <a:t>   946</a:t>
            </a:r>
            <a:endParaRPr lang="pl-PL" sz="1600" dirty="0">
              <a:latin typeface="Optima"/>
              <a:cs typeface="Optima"/>
            </a:endParaRPr>
          </a:p>
          <a:p>
            <a:pPr>
              <a:lnSpc>
                <a:spcPct val="140000"/>
              </a:lnSpc>
            </a:pPr>
            <a:r>
              <a:rPr lang="pl-PL" sz="1600" b="1" dirty="0" smtClean="0">
                <a:latin typeface="Optima"/>
                <a:cs typeface="Optima"/>
              </a:rPr>
              <a:t>Mouse</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497</a:t>
            </a:r>
            <a:r>
              <a:rPr lang="pl-PL" sz="1600" dirty="0">
                <a:latin typeface="Optima"/>
                <a:cs typeface="Optima"/>
              </a:rPr>
              <a:t>	</a:t>
            </a:r>
            <a:r>
              <a:rPr lang="pl-PL" sz="1600" dirty="0" smtClean="0">
                <a:latin typeface="Optima"/>
                <a:cs typeface="Optima"/>
              </a:rPr>
              <a:t>  500</a:t>
            </a:r>
            <a:r>
              <a:rPr lang="pl-PL" sz="1600" dirty="0">
                <a:latin typeface="Optima"/>
                <a:cs typeface="Optima"/>
              </a:rPr>
              <a:t>	</a:t>
            </a:r>
            <a:r>
              <a:rPr lang="pl-PL" sz="1600" dirty="0" smtClean="0">
                <a:latin typeface="Optima"/>
                <a:cs typeface="Optima"/>
              </a:rPr>
              <a:t>  489</a:t>
            </a:r>
            <a:r>
              <a:rPr lang="pl-PL" sz="1600" dirty="0">
                <a:latin typeface="Optima"/>
                <a:cs typeface="Optima"/>
              </a:rPr>
              <a:t>	</a:t>
            </a:r>
            <a:r>
              <a:rPr lang="pl-PL" sz="1600" dirty="0" smtClean="0">
                <a:latin typeface="Optima"/>
                <a:cs typeface="Optima"/>
              </a:rPr>
              <a:t>      0</a:t>
            </a:r>
            <a:r>
              <a:rPr lang="pl-PL" sz="1600" dirty="0">
                <a:latin typeface="Optima"/>
                <a:cs typeface="Optima"/>
              </a:rPr>
              <a:t>	1092	1102	</a:t>
            </a:r>
            <a:r>
              <a:rPr lang="pl-PL" sz="1600" dirty="0" smtClean="0">
                <a:latin typeface="Optima"/>
                <a:cs typeface="Optima"/>
              </a:rPr>
              <a:t> 1014</a:t>
            </a:r>
            <a:r>
              <a:rPr lang="pl-PL" sz="1600" dirty="0">
                <a:latin typeface="Optima"/>
                <a:cs typeface="Optima"/>
              </a:rPr>
              <a:t>	</a:t>
            </a:r>
            <a:r>
              <a:rPr lang="pl-PL" sz="1600" dirty="0" smtClean="0">
                <a:latin typeface="Optima"/>
                <a:cs typeface="Optima"/>
              </a:rPr>
              <a:t>  967</a:t>
            </a:r>
            <a:r>
              <a:rPr lang="pl-PL" sz="1600" dirty="0">
                <a:latin typeface="Optima"/>
                <a:cs typeface="Optima"/>
              </a:rPr>
              <a:t>	</a:t>
            </a:r>
            <a:r>
              <a:rPr lang="pl-PL" sz="1600" dirty="0" smtClean="0">
                <a:latin typeface="Optima"/>
                <a:cs typeface="Optima"/>
              </a:rPr>
              <a:t>   965</a:t>
            </a:r>
            <a:endParaRPr lang="pl-PL" sz="1600" dirty="0">
              <a:latin typeface="Optima"/>
              <a:cs typeface="Optima"/>
            </a:endParaRPr>
          </a:p>
          <a:p>
            <a:pPr>
              <a:lnSpc>
                <a:spcPct val="140000"/>
              </a:lnSpc>
            </a:pPr>
            <a:r>
              <a:rPr lang="pl-PL" sz="1600" b="1" dirty="0" smtClean="0">
                <a:latin typeface="Optima"/>
                <a:cs typeface="Optima"/>
              </a:rPr>
              <a:t>    Dog</a:t>
            </a:r>
            <a:r>
              <a:rPr lang="pl-PL" sz="1600" b="1" dirty="0">
                <a:latin typeface="Optima"/>
                <a:cs typeface="Optima"/>
              </a:rPr>
              <a:t>	</a:t>
            </a:r>
            <a:r>
              <a:rPr lang="pl-PL" sz="1600" dirty="0">
                <a:latin typeface="Optima"/>
                <a:cs typeface="Optima"/>
              </a:rPr>
              <a:t>1081	1084	1073	1092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818</a:t>
            </a:r>
            <a:r>
              <a:rPr lang="pl-PL" sz="1600" dirty="0">
                <a:latin typeface="Optima"/>
                <a:cs typeface="Optima"/>
              </a:rPr>
              <a:t>	</a:t>
            </a:r>
            <a:r>
              <a:rPr lang="pl-PL" sz="1600" dirty="0" smtClean="0">
                <a:latin typeface="Optima"/>
                <a:cs typeface="Optima"/>
              </a:rPr>
              <a:t> 1056</a:t>
            </a:r>
            <a:r>
              <a:rPr lang="pl-PL" sz="1600" dirty="0">
                <a:latin typeface="Optima"/>
                <a:cs typeface="Optima"/>
              </a:rPr>
              <a:t>	1053	</a:t>
            </a:r>
            <a:r>
              <a:rPr lang="pl-PL" sz="1600" dirty="0" smtClean="0">
                <a:latin typeface="Optima"/>
                <a:cs typeface="Optima"/>
              </a:rPr>
              <a:t> 1051</a:t>
            </a:r>
            <a:endParaRPr lang="pl-PL" sz="1600" dirty="0">
              <a:latin typeface="Optima"/>
              <a:cs typeface="Optima"/>
            </a:endParaRPr>
          </a:p>
          <a:p>
            <a:pPr>
              <a:lnSpc>
                <a:spcPct val="140000"/>
              </a:lnSpc>
            </a:pPr>
            <a:r>
              <a:rPr lang="pl-PL" sz="1600" b="1" dirty="0" smtClean="0">
                <a:latin typeface="Optima"/>
                <a:cs typeface="Optima"/>
              </a:rPr>
              <a:t>     </a:t>
            </a:r>
            <a:r>
              <a:rPr lang="pl-PL" sz="1600" b="1" dirty="0" err="1" smtClean="0">
                <a:latin typeface="Optima"/>
                <a:cs typeface="Optima"/>
              </a:rPr>
              <a:t>Cat</a:t>
            </a:r>
            <a:r>
              <a:rPr lang="pl-PL" sz="1600" b="1" dirty="0">
                <a:latin typeface="Optima"/>
                <a:cs typeface="Optima"/>
              </a:rPr>
              <a:t>	</a:t>
            </a:r>
            <a:r>
              <a:rPr lang="pl-PL" sz="1600" dirty="0">
                <a:latin typeface="Optima"/>
                <a:cs typeface="Optima"/>
              </a:rPr>
              <a:t>1091	1094	1083	1102	</a:t>
            </a:r>
            <a:r>
              <a:rPr lang="pl-PL" sz="1600" dirty="0" smtClean="0">
                <a:latin typeface="Optima"/>
                <a:cs typeface="Optima"/>
              </a:rPr>
              <a:t>  818</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1066</a:t>
            </a:r>
            <a:r>
              <a:rPr lang="pl-PL" sz="1600" dirty="0">
                <a:latin typeface="Optima"/>
                <a:cs typeface="Optima"/>
              </a:rPr>
              <a:t>	1063 	</a:t>
            </a:r>
            <a:r>
              <a:rPr lang="pl-PL" sz="1600" dirty="0" smtClean="0">
                <a:latin typeface="Optima"/>
                <a:cs typeface="Optima"/>
              </a:rPr>
              <a:t> 1061</a:t>
            </a:r>
            <a:endParaRPr lang="pl-PL" sz="1600" dirty="0">
              <a:latin typeface="Optima"/>
              <a:cs typeface="Optima"/>
            </a:endParaRPr>
          </a:p>
          <a:p>
            <a:pPr>
              <a:lnSpc>
                <a:spcPct val="140000"/>
              </a:lnSpc>
            </a:pPr>
            <a:r>
              <a:rPr lang="pl-PL" sz="1600" b="1" dirty="0" smtClean="0">
                <a:latin typeface="Optima"/>
                <a:cs typeface="Optima"/>
              </a:rPr>
              <a:t> Turkey</a:t>
            </a:r>
            <a:r>
              <a:rPr lang="pl-PL" sz="1600" b="1" dirty="0">
                <a:latin typeface="Optima"/>
                <a:cs typeface="Optima"/>
              </a:rPr>
              <a:t>	</a:t>
            </a:r>
            <a:r>
              <a:rPr lang="pl-PL" sz="1600" dirty="0">
                <a:latin typeface="Optima"/>
                <a:cs typeface="Optima"/>
              </a:rPr>
              <a:t>1003	1006	</a:t>
            </a:r>
            <a:r>
              <a:rPr lang="pl-PL" sz="1600" dirty="0" smtClean="0">
                <a:latin typeface="Optima"/>
                <a:cs typeface="Optima"/>
              </a:rPr>
              <a:t>  995</a:t>
            </a:r>
            <a:r>
              <a:rPr lang="pl-PL" sz="1600" dirty="0">
                <a:latin typeface="Optima"/>
                <a:cs typeface="Optima"/>
              </a:rPr>
              <a:t>	1014	1056	1066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975</a:t>
            </a:r>
            <a:r>
              <a:rPr lang="pl-PL" sz="1600" dirty="0">
                <a:latin typeface="Optima"/>
                <a:cs typeface="Optima"/>
              </a:rPr>
              <a:t>	</a:t>
            </a:r>
            <a:r>
              <a:rPr lang="pl-PL" sz="1600" dirty="0" smtClean="0">
                <a:latin typeface="Optima"/>
                <a:cs typeface="Optima"/>
              </a:rPr>
              <a:t>   973</a:t>
            </a:r>
            <a:endParaRPr lang="pl-PL" sz="1600" dirty="0">
              <a:latin typeface="Optima"/>
              <a:cs typeface="Optima"/>
            </a:endParaRPr>
          </a:p>
          <a:p>
            <a:pPr>
              <a:lnSpc>
                <a:spcPct val="140000"/>
              </a:lnSpc>
            </a:pPr>
            <a:r>
              <a:rPr lang="da-DK" sz="1600" b="1" dirty="0" smtClean="0">
                <a:latin typeface="Optima"/>
                <a:cs typeface="Optima"/>
              </a:rPr>
              <a:t>   </a:t>
            </a:r>
            <a:r>
              <a:rPr lang="da-DK" sz="1600" b="1" dirty="0" err="1" smtClean="0">
                <a:solidFill>
                  <a:srgbClr val="ED1C24"/>
                </a:solidFill>
                <a:latin typeface="Optima"/>
                <a:cs typeface="Optima"/>
              </a:rPr>
              <a:t>Civet</a:t>
            </a:r>
            <a:r>
              <a:rPr lang="da-DK" sz="1600" b="1" dirty="0">
                <a:latin typeface="Optima"/>
                <a:cs typeface="Optima"/>
              </a:rPr>
              <a:t>	</a:t>
            </a:r>
            <a:r>
              <a:rPr lang="da-DK" sz="1600" b="1" dirty="0" smtClean="0">
                <a:latin typeface="Optima"/>
                <a:cs typeface="Optima"/>
              </a:rPr>
              <a:t>  </a:t>
            </a:r>
            <a:r>
              <a:rPr lang="da-DK" sz="1600" dirty="0" smtClean="0">
                <a:latin typeface="Optima"/>
                <a:cs typeface="Optima"/>
              </a:rPr>
              <a:t>956</a:t>
            </a:r>
            <a:r>
              <a:rPr lang="da-DK" sz="1600" dirty="0">
                <a:latin typeface="Optima"/>
                <a:cs typeface="Optima"/>
              </a:rPr>
              <a:t>	</a:t>
            </a:r>
            <a:r>
              <a:rPr lang="da-DK" sz="1600" dirty="0" smtClean="0">
                <a:latin typeface="Optima"/>
                <a:cs typeface="Optima"/>
              </a:rPr>
              <a:t>  959</a:t>
            </a:r>
            <a:r>
              <a:rPr lang="da-DK" sz="1600" dirty="0">
                <a:latin typeface="Optima"/>
                <a:cs typeface="Optima"/>
              </a:rPr>
              <a:t>	</a:t>
            </a:r>
            <a:r>
              <a:rPr lang="da-DK" sz="1600" dirty="0" smtClean="0">
                <a:latin typeface="Optima"/>
                <a:cs typeface="Optima"/>
              </a:rPr>
              <a:t>  948</a:t>
            </a:r>
            <a:r>
              <a:rPr lang="da-DK" sz="1600" dirty="0">
                <a:latin typeface="Optima"/>
                <a:cs typeface="Optima"/>
              </a:rPr>
              <a:t>	</a:t>
            </a:r>
            <a:r>
              <a:rPr lang="da-DK" sz="1600" dirty="0" smtClean="0">
                <a:latin typeface="Optima"/>
                <a:cs typeface="Optima"/>
              </a:rPr>
              <a:t>  967</a:t>
            </a:r>
            <a:r>
              <a:rPr lang="da-DK" sz="1600" dirty="0">
                <a:latin typeface="Optima"/>
                <a:cs typeface="Optima"/>
              </a:rPr>
              <a:t>	1053	1063	</a:t>
            </a:r>
            <a:r>
              <a:rPr lang="da-DK" sz="1600" dirty="0" smtClean="0">
                <a:latin typeface="Optima"/>
                <a:cs typeface="Optima"/>
              </a:rPr>
              <a:t>   975</a:t>
            </a:r>
            <a:r>
              <a:rPr lang="da-DK" sz="1600" dirty="0">
                <a:latin typeface="Optima"/>
                <a:cs typeface="Optima"/>
              </a:rPr>
              <a:t>	</a:t>
            </a:r>
            <a:r>
              <a:rPr lang="da-DK" sz="1600" dirty="0" smtClean="0">
                <a:latin typeface="Optima"/>
                <a:cs typeface="Optima"/>
              </a:rPr>
              <a:t>      0</a:t>
            </a:r>
            <a:r>
              <a:rPr lang="da-DK" sz="1600" dirty="0">
                <a:latin typeface="Optima"/>
                <a:cs typeface="Optima"/>
              </a:rPr>
              <a:t>	</a:t>
            </a:r>
            <a:r>
              <a:rPr lang="da-DK" sz="1600" dirty="0" smtClean="0">
                <a:latin typeface="Optima"/>
                <a:cs typeface="Optima"/>
              </a:rPr>
              <a:t>     </a:t>
            </a:r>
            <a:r>
              <a:rPr lang="da-DK" sz="1600" b="1" dirty="0" smtClean="0">
                <a:solidFill>
                  <a:srgbClr val="ED1C24"/>
                </a:solidFill>
                <a:latin typeface="Optima"/>
                <a:cs typeface="Optima"/>
              </a:rPr>
              <a:t>16</a:t>
            </a:r>
            <a:endParaRPr lang="da-DK" sz="1600" b="1" dirty="0">
              <a:solidFill>
                <a:srgbClr val="ED1C24"/>
              </a:solidFill>
              <a:latin typeface="Optima"/>
              <a:cs typeface="Optima"/>
            </a:endParaRPr>
          </a:p>
          <a:p>
            <a:pPr>
              <a:lnSpc>
                <a:spcPct val="140000"/>
              </a:lnSpc>
            </a:pPr>
            <a:r>
              <a:rPr lang="pt-BR" sz="1600" b="1" dirty="0" err="1" smtClean="0">
                <a:latin typeface="Optima"/>
                <a:cs typeface="Optima"/>
              </a:rPr>
              <a:t>Human</a:t>
            </a:r>
            <a:r>
              <a:rPr lang="pt-BR" sz="1600" b="1" dirty="0">
                <a:latin typeface="Optima"/>
                <a:cs typeface="Optima"/>
              </a:rPr>
              <a:t>	</a:t>
            </a:r>
            <a:r>
              <a:rPr lang="pt-BR" sz="1600" b="1" dirty="0" smtClean="0">
                <a:latin typeface="Optima"/>
                <a:cs typeface="Optima"/>
              </a:rPr>
              <a:t>  </a:t>
            </a:r>
            <a:r>
              <a:rPr lang="pt-BR" sz="1600" dirty="0" smtClean="0">
                <a:latin typeface="Optima"/>
                <a:cs typeface="Optima"/>
              </a:rPr>
              <a:t>954</a:t>
            </a:r>
            <a:r>
              <a:rPr lang="pt-BR" sz="1600" dirty="0">
                <a:latin typeface="Optima"/>
                <a:cs typeface="Optima"/>
              </a:rPr>
              <a:t>	</a:t>
            </a:r>
            <a:r>
              <a:rPr lang="pt-BR" sz="1600" dirty="0" smtClean="0">
                <a:latin typeface="Optima"/>
                <a:cs typeface="Optima"/>
              </a:rPr>
              <a:t>  957</a:t>
            </a:r>
            <a:r>
              <a:rPr lang="pt-BR" sz="1600" dirty="0">
                <a:latin typeface="Optima"/>
                <a:cs typeface="Optima"/>
              </a:rPr>
              <a:t>	</a:t>
            </a:r>
            <a:r>
              <a:rPr lang="pt-BR" sz="1600" dirty="0" smtClean="0">
                <a:latin typeface="Optima"/>
                <a:cs typeface="Optima"/>
              </a:rPr>
              <a:t>  946</a:t>
            </a:r>
            <a:r>
              <a:rPr lang="pt-BR" sz="1600" dirty="0">
                <a:latin typeface="Optima"/>
                <a:cs typeface="Optima"/>
              </a:rPr>
              <a:t>	</a:t>
            </a:r>
            <a:r>
              <a:rPr lang="pt-BR" sz="1600" dirty="0" smtClean="0">
                <a:latin typeface="Optima"/>
                <a:cs typeface="Optima"/>
              </a:rPr>
              <a:t>  965</a:t>
            </a:r>
            <a:r>
              <a:rPr lang="pt-BR" sz="1600" dirty="0">
                <a:latin typeface="Optima"/>
                <a:cs typeface="Optima"/>
              </a:rPr>
              <a:t>	1051	1061	</a:t>
            </a:r>
            <a:r>
              <a:rPr lang="pt-BR" sz="1600" dirty="0" smtClean="0">
                <a:latin typeface="Optima"/>
                <a:cs typeface="Optima"/>
              </a:rPr>
              <a:t>   973</a:t>
            </a:r>
            <a:r>
              <a:rPr lang="pt-BR" sz="1600" dirty="0">
                <a:latin typeface="Optima"/>
                <a:cs typeface="Optima"/>
              </a:rPr>
              <a:t>	</a:t>
            </a:r>
            <a:r>
              <a:rPr lang="pt-BR" sz="1600" dirty="0" smtClean="0">
                <a:latin typeface="Optima"/>
                <a:cs typeface="Optima"/>
              </a:rPr>
              <a:t>    16</a:t>
            </a:r>
            <a:r>
              <a:rPr lang="pt-BR" sz="1600" dirty="0">
                <a:latin typeface="Optima"/>
                <a:cs typeface="Optima"/>
              </a:rPr>
              <a:t>	</a:t>
            </a:r>
            <a:r>
              <a:rPr lang="pt-BR" sz="1600" dirty="0" smtClean="0">
                <a:latin typeface="Optima"/>
                <a:cs typeface="Optima"/>
              </a:rPr>
              <a:t>       0</a:t>
            </a:r>
          </a:p>
        </p:txBody>
      </p:sp>
      <p:sp>
        <p:nvSpPr>
          <p:cNvPr id="4" name="Rectangle 3"/>
          <p:cNvSpPr/>
          <p:nvPr/>
        </p:nvSpPr>
        <p:spPr>
          <a:xfrm>
            <a:off x="533400" y="5562600"/>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rgbClr val="FF0000"/>
                </a:solidFill>
                <a:latin typeface="Optima"/>
                <a:cs typeface="Optima"/>
              </a:rPr>
              <a:t>STOP and Think: </a:t>
            </a:r>
            <a:r>
              <a:rPr lang="en-US" sz="2800" dirty="0" smtClean="0">
                <a:latin typeface="Optima"/>
                <a:cs typeface="Optima"/>
              </a:rPr>
              <a:t>Which animal gave us SARS?</a:t>
            </a:r>
            <a:endParaRPr lang="en-US" i="1" dirty="0">
              <a:latin typeface="Optima"/>
              <a:cs typeface="Optima"/>
            </a:endParaRPr>
          </a:p>
        </p:txBody>
      </p:sp>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Spike Protein Distance Matrix</a:t>
            </a:r>
            <a:endParaRPr lang="en-US" b="1" dirty="0">
              <a:latin typeface="Optima"/>
              <a:cs typeface="Optima"/>
            </a:endParaRPr>
          </a:p>
        </p:txBody>
      </p:sp>
    </p:spTree>
    <p:extLst>
      <p:ext uri="{BB962C8B-B14F-4D97-AF65-F5344CB8AC3E}">
        <p14:creationId xmlns:p14="http://schemas.microsoft.com/office/powerpoint/2010/main" val="273632944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93159" y="1370775"/>
            <a:ext cx="646331"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Cow</a:t>
            </a:r>
            <a:endParaRPr lang="en-US" b="1" dirty="0">
              <a:solidFill>
                <a:schemeClr val="tx1">
                  <a:lumMod val="85000"/>
                  <a:lumOff val="15000"/>
                </a:schemeClr>
              </a:solidFill>
            </a:endParaRPr>
          </a:p>
        </p:txBody>
      </p:sp>
      <p:sp>
        <p:nvSpPr>
          <p:cNvPr id="4" name="Rectangle 3"/>
          <p:cNvSpPr/>
          <p:nvPr/>
        </p:nvSpPr>
        <p:spPr>
          <a:xfrm>
            <a:off x="7895365" y="1935637"/>
            <a:ext cx="505267"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Pig</a:t>
            </a:r>
            <a:endParaRPr lang="en-US" b="1" dirty="0">
              <a:solidFill>
                <a:schemeClr val="tx1">
                  <a:lumMod val="85000"/>
                  <a:lumOff val="15000"/>
                </a:schemeClr>
              </a:solidFill>
            </a:endParaRPr>
          </a:p>
        </p:txBody>
      </p:sp>
      <p:sp>
        <p:nvSpPr>
          <p:cNvPr id="5" name="Rectangle 4"/>
          <p:cNvSpPr/>
          <p:nvPr/>
        </p:nvSpPr>
        <p:spPr>
          <a:xfrm>
            <a:off x="7886645" y="2521569"/>
            <a:ext cx="787596"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Horse</a:t>
            </a:r>
            <a:endParaRPr lang="en-US" b="1" dirty="0">
              <a:solidFill>
                <a:schemeClr val="tx1">
                  <a:lumMod val="85000"/>
                  <a:lumOff val="15000"/>
                </a:schemeClr>
              </a:solidFill>
            </a:endParaRPr>
          </a:p>
        </p:txBody>
      </p:sp>
      <p:sp>
        <p:nvSpPr>
          <p:cNvPr id="6" name="Rectangle 5"/>
          <p:cNvSpPr/>
          <p:nvPr/>
        </p:nvSpPr>
        <p:spPr>
          <a:xfrm>
            <a:off x="7881744" y="3111064"/>
            <a:ext cx="851768"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Mouse</a:t>
            </a:r>
            <a:endParaRPr lang="en-US" b="1" dirty="0">
              <a:solidFill>
                <a:schemeClr val="tx1">
                  <a:lumMod val="85000"/>
                  <a:lumOff val="15000"/>
                </a:schemeClr>
              </a:solidFill>
            </a:endParaRPr>
          </a:p>
        </p:txBody>
      </p:sp>
      <p:sp>
        <p:nvSpPr>
          <p:cNvPr id="7" name="Rectangle 6"/>
          <p:cNvSpPr/>
          <p:nvPr/>
        </p:nvSpPr>
        <p:spPr>
          <a:xfrm>
            <a:off x="7858633" y="3690464"/>
            <a:ext cx="1249060" cy="369332"/>
          </a:xfrm>
          <a:prstGeom prst="rect">
            <a:avLst/>
          </a:prstGeom>
        </p:spPr>
        <p:txBody>
          <a:bodyPr wrap="none">
            <a:spAutoFit/>
          </a:bodyPr>
          <a:lstStyle/>
          <a:p>
            <a:pPr algn="ctr"/>
            <a:r>
              <a:rPr lang="en-US" b="1" dirty="0" smtClean="0">
                <a:solidFill>
                  <a:srgbClr val="ED1C24"/>
                </a:solidFill>
                <a:latin typeface="Optima"/>
                <a:cs typeface="Optima"/>
              </a:rPr>
              <a:t>Palm Civet</a:t>
            </a:r>
            <a:endParaRPr lang="en-US" b="1" dirty="0">
              <a:solidFill>
                <a:srgbClr val="ED1C24"/>
              </a:solidFill>
            </a:endParaRPr>
          </a:p>
        </p:txBody>
      </p:sp>
      <p:sp>
        <p:nvSpPr>
          <p:cNvPr id="8" name="Rectangle 7"/>
          <p:cNvSpPr/>
          <p:nvPr/>
        </p:nvSpPr>
        <p:spPr>
          <a:xfrm>
            <a:off x="7877475" y="4279340"/>
            <a:ext cx="928637" cy="369332"/>
          </a:xfrm>
          <a:prstGeom prst="rect">
            <a:avLst/>
          </a:prstGeom>
        </p:spPr>
        <p:txBody>
          <a:bodyPr wrap="none">
            <a:spAutoFit/>
          </a:bodyPr>
          <a:lstStyle/>
          <a:p>
            <a:pPr algn="ctr"/>
            <a:r>
              <a:rPr lang="en-US" b="1" dirty="0" smtClean="0">
                <a:solidFill>
                  <a:srgbClr val="ED1C24"/>
                </a:solidFill>
                <a:latin typeface="Optima"/>
                <a:cs typeface="Optima"/>
              </a:rPr>
              <a:t>Human</a:t>
            </a:r>
            <a:endParaRPr lang="en-US" b="1" dirty="0">
              <a:solidFill>
                <a:srgbClr val="ED1C24"/>
              </a:solidFill>
            </a:endParaRPr>
          </a:p>
        </p:txBody>
      </p:sp>
      <p:sp>
        <p:nvSpPr>
          <p:cNvPr id="9" name="Rectangle 8"/>
          <p:cNvSpPr/>
          <p:nvPr/>
        </p:nvSpPr>
        <p:spPr>
          <a:xfrm>
            <a:off x="7881605" y="4860212"/>
            <a:ext cx="854309"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Turkey</a:t>
            </a:r>
            <a:endParaRPr lang="en-US" b="1" dirty="0">
              <a:solidFill>
                <a:schemeClr val="tx1">
                  <a:lumMod val="85000"/>
                  <a:lumOff val="15000"/>
                </a:schemeClr>
              </a:solidFill>
            </a:endParaRPr>
          </a:p>
        </p:txBody>
      </p:sp>
      <p:sp>
        <p:nvSpPr>
          <p:cNvPr id="10" name="Rectangle 9"/>
          <p:cNvSpPr/>
          <p:nvPr/>
        </p:nvSpPr>
        <p:spPr>
          <a:xfrm>
            <a:off x="7888953" y="5430135"/>
            <a:ext cx="620683"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Dog</a:t>
            </a:r>
            <a:endParaRPr lang="en-US" b="1" dirty="0">
              <a:solidFill>
                <a:schemeClr val="tx1">
                  <a:lumMod val="85000"/>
                  <a:lumOff val="15000"/>
                </a:schemeClr>
              </a:solidFill>
            </a:endParaRPr>
          </a:p>
        </p:txBody>
      </p:sp>
      <p:sp>
        <p:nvSpPr>
          <p:cNvPr id="11" name="Rectangle 10"/>
          <p:cNvSpPr/>
          <p:nvPr/>
        </p:nvSpPr>
        <p:spPr>
          <a:xfrm>
            <a:off x="7899571" y="6031187"/>
            <a:ext cx="530915"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Cat</a:t>
            </a:r>
            <a:endParaRPr lang="en-US" b="1" dirty="0">
              <a:solidFill>
                <a:schemeClr val="tx1">
                  <a:lumMod val="85000"/>
                  <a:lumOff val="15000"/>
                </a:schemeClr>
              </a:solidFill>
            </a:endParaRPr>
          </a:p>
        </p:txBody>
      </p:sp>
      <p:cxnSp>
        <p:nvCxnSpPr>
          <p:cNvPr id="12" name="Straight Arrow Connector 11"/>
          <p:cNvCxnSpPr/>
          <p:nvPr/>
        </p:nvCxnSpPr>
        <p:spPr>
          <a:xfrm flipH="1">
            <a:off x="5897056" y="1574495"/>
            <a:ext cx="189626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900769" y="2164651"/>
            <a:ext cx="189255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813186" y="2736815"/>
            <a:ext cx="198013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4587053" y="3327163"/>
            <a:ext cx="32062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7657690" y="3906563"/>
            <a:ext cx="9714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7657690" y="4475013"/>
            <a:ext cx="9714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1346557" y="5065363"/>
            <a:ext cx="644676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485112" y="5644763"/>
            <a:ext cx="530820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85112" y="6224163"/>
            <a:ext cx="530820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809261" y="5928548"/>
            <a:ext cx="167585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575590" y="4192641"/>
            <a:ext cx="609315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4587053" y="2310627"/>
            <a:ext cx="122613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1575589" y="2804487"/>
            <a:ext cx="302241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1346557" y="3504563"/>
            <a:ext cx="23998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809259" y="4288817"/>
            <a:ext cx="5465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5809475" y="1875311"/>
            <a:ext cx="8758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7657691" y="3892232"/>
            <a:ext cx="1" cy="59548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5899053" y="1559643"/>
            <a:ext cx="1" cy="61377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5809475" y="1860941"/>
            <a:ext cx="1" cy="89098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4587053" y="2294497"/>
            <a:ext cx="0" cy="104777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1586537" y="2793750"/>
            <a:ext cx="0" cy="140803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2488285" y="5630461"/>
            <a:ext cx="0" cy="608435"/>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1355773" y="3500997"/>
            <a:ext cx="0" cy="157262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802125" y="4275483"/>
            <a:ext cx="0" cy="166406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Coronavirus Phylogeny</a:t>
            </a:r>
            <a:endParaRPr lang="en-US" b="1" dirty="0">
              <a:latin typeface="Optima"/>
              <a:cs typeface="Optima"/>
            </a:endParaRPr>
          </a:p>
        </p:txBody>
      </p:sp>
    </p:spTree>
    <p:extLst>
      <p:ext uri="{BB962C8B-B14F-4D97-AF65-F5344CB8AC3E}">
        <p14:creationId xmlns:p14="http://schemas.microsoft.com/office/powerpoint/2010/main" val="122249845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7679"/>
          <a:stretch/>
        </p:blipFill>
        <p:spPr>
          <a:xfrm>
            <a:off x="-31044" y="-16933"/>
            <a:ext cx="9403644" cy="6939201"/>
          </a:xfrm>
          <a:prstGeom prst="rect">
            <a:avLst/>
          </a:prstGeom>
        </p:spPr>
      </p:pic>
    </p:spTree>
    <p:extLst>
      <p:ext uri="{BB962C8B-B14F-4D97-AF65-F5344CB8AC3E}">
        <p14:creationId xmlns:p14="http://schemas.microsoft.com/office/powerpoint/2010/main" val="3363311770"/>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8468"/>
            <a:ext cx="10363201" cy="6908800"/>
          </a:xfrm>
          <a:prstGeom prst="rect">
            <a:avLst/>
          </a:prstGeom>
        </p:spPr>
      </p:pic>
    </p:spTree>
    <p:extLst>
      <p:ext uri="{BB962C8B-B14F-4D97-AF65-F5344CB8AC3E}">
        <p14:creationId xmlns:p14="http://schemas.microsoft.com/office/powerpoint/2010/main" val="1612358823"/>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199" y="-31642"/>
            <a:ext cx="10391422" cy="6920687"/>
          </a:xfrm>
          <a:prstGeom prst="rect">
            <a:avLst/>
          </a:prstGeom>
        </p:spPr>
      </p:pic>
    </p:spTree>
    <p:extLst>
      <p:ext uri="{BB962C8B-B14F-4D97-AF65-F5344CB8AC3E}">
        <p14:creationId xmlns:p14="http://schemas.microsoft.com/office/powerpoint/2010/main" val="279980246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38579" y="-39510"/>
            <a:ext cx="10380133" cy="6920089"/>
          </a:xfrm>
          <a:prstGeom prst="rect">
            <a:avLst/>
          </a:prstGeom>
        </p:spPr>
      </p:pic>
    </p:spTree>
    <p:extLst>
      <p:ext uri="{BB962C8B-B14F-4D97-AF65-F5344CB8AC3E}">
        <p14:creationId xmlns:p14="http://schemas.microsoft.com/office/powerpoint/2010/main" val="3922031558"/>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Spike Protein Distance Matrix</a:t>
            </a:r>
            <a:endParaRPr lang="en-US" b="1" dirty="0">
              <a:latin typeface="Optima"/>
              <a:cs typeface="Optima"/>
            </a:endParaRPr>
          </a:p>
        </p:txBody>
      </p:sp>
      <p:sp>
        <p:nvSpPr>
          <p:cNvPr id="5" name="Rectangle 4"/>
          <p:cNvSpPr/>
          <p:nvPr/>
        </p:nvSpPr>
        <p:spPr>
          <a:xfrm>
            <a:off x="-2822" y="1371602"/>
            <a:ext cx="9144000" cy="3523015"/>
          </a:xfrm>
          <a:prstGeom prst="rect">
            <a:avLst/>
          </a:prstGeom>
        </p:spPr>
        <p:txBody>
          <a:bodyPr wrap="square">
            <a:spAutoFit/>
          </a:bodyPr>
          <a:lstStyle/>
          <a:p>
            <a:pPr>
              <a:lnSpc>
                <a:spcPct val="140000"/>
              </a:lnSpc>
            </a:pPr>
            <a:r>
              <a:rPr lang="en-US" sz="1600" dirty="0">
                <a:latin typeface="Optima"/>
                <a:cs typeface="Optima"/>
              </a:rPr>
              <a:t>	</a:t>
            </a:r>
            <a:r>
              <a:rPr lang="en-US" sz="1600" b="1" dirty="0">
                <a:latin typeface="Optima"/>
                <a:cs typeface="Optima"/>
              </a:rPr>
              <a:t>Cow	</a:t>
            </a:r>
            <a:r>
              <a:rPr lang="en-US" sz="1600" b="1" dirty="0" smtClean="0">
                <a:latin typeface="Optima"/>
                <a:cs typeface="Optima"/>
              </a:rPr>
              <a:t>  Pig</a:t>
            </a:r>
            <a:r>
              <a:rPr lang="en-US" sz="1600" b="1" dirty="0">
                <a:latin typeface="Optima"/>
                <a:cs typeface="Optima"/>
              </a:rPr>
              <a:t>	Horse	Mouse	Dog	</a:t>
            </a:r>
            <a:r>
              <a:rPr lang="en-US" sz="1600" b="1" dirty="0" smtClean="0">
                <a:latin typeface="Optima"/>
                <a:cs typeface="Optima"/>
              </a:rPr>
              <a:t> Cat</a:t>
            </a:r>
            <a:r>
              <a:rPr lang="en-US" sz="1600" b="1" dirty="0">
                <a:latin typeface="Optima"/>
                <a:cs typeface="Optima"/>
              </a:rPr>
              <a:t>	Turkey	Civet	</a:t>
            </a:r>
            <a:r>
              <a:rPr lang="en-US" sz="1600" b="1" dirty="0" smtClean="0">
                <a:latin typeface="Optima"/>
                <a:cs typeface="Optima"/>
              </a:rPr>
              <a:t>Human</a:t>
            </a:r>
            <a:endParaRPr lang="en-US" sz="1600" b="1" dirty="0">
              <a:latin typeface="Optima"/>
              <a:cs typeface="Optima"/>
            </a:endParaRPr>
          </a:p>
          <a:p>
            <a:pPr>
              <a:lnSpc>
                <a:spcPct val="140000"/>
              </a:lnSpc>
            </a:pPr>
            <a:r>
              <a:rPr lang="pl-PL" sz="1600" b="1" dirty="0">
                <a:latin typeface="Optima"/>
                <a:cs typeface="Optima"/>
              </a:rPr>
              <a:t> </a:t>
            </a:r>
            <a:r>
              <a:rPr lang="pl-PL" sz="1600" b="1" dirty="0" smtClean="0">
                <a:latin typeface="Optima"/>
                <a:cs typeface="Optima"/>
              </a:rPr>
              <a:t>  </a:t>
            </a:r>
            <a:r>
              <a:rPr lang="pl-PL" sz="1600" b="1" dirty="0" err="1" smtClean="0">
                <a:latin typeface="Optima"/>
                <a:cs typeface="Optima"/>
              </a:rPr>
              <a:t>Cow</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0</a:t>
            </a:r>
            <a:r>
              <a:rPr lang="pl-PL" sz="1600" dirty="0">
                <a:latin typeface="Optima"/>
                <a:cs typeface="Optima"/>
              </a:rPr>
              <a:t>	</a:t>
            </a:r>
            <a:r>
              <a:rPr lang="pl-PL" sz="1600" dirty="0" smtClean="0">
                <a:latin typeface="Optima"/>
                <a:cs typeface="Optima"/>
              </a:rPr>
              <a:t>  226</a:t>
            </a:r>
            <a:r>
              <a:rPr lang="pl-PL" sz="1600" dirty="0">
                <a:latin typeface="Optima"/>
                <a:cs typeface="Optima"/>
              </a:rPr>
              <a:t>	</a:t>
            </a:r>
            <a:r>
              <a:rPr lang="pl-PL" sz="1600" dirty="0" smtClean="0">
                <a:latin typeface="Optima"/>
                <a:cs typeface="Optima"/>
              </a:rPr>
              <a:t>  249</a:t>
            </a:r>
            <a:r>
              <a:rPr lang="pl-PL" sz="1600" dirty="0">
                <a:latin typeface="Optima"/>
                <a:cs typeface="Optima"/>
              </a:rPr>
              <a:t>	</a:t>
            </a:r>
            <a:r>
              <a:rPr lang="pl-PL" sz="1600" dirty="0" smtClean="0">
                <a:latin typeface="Optima"/>
                <a:cs typeface="Optima"/>
              </a:rPr>
              <a:t>  436</a:t>
            </a:r>
            <a:r>
              <a:rPr lang="pl-PL" sz="1600" dirty="0">
                <a:latin typeface="Optima"/>
                <a:cs typeface="Optima"/>
              </a:rPr>
              <a:t>	</a:t>
            </a:r>
            <a:r>
              <a:rPr lang="pl-PL" sz="1600" dirty="0" smtClean="0">
                <a:latin typeface="Optima"/>
                <a:cs typeface="Optima"/>
              </a:rPr>
              <a:t> 958</a:t>
            </a:r>
            <a:r>
              <a:rPr lang="pl-PL" sz="1600" dirty="0">
                <a:latin typeface="Optima"/>
                <a:cs typeface="Optima"/>
              </a:rPr>
              <a:t>	</a:t>
            </a:r>
            <a:r>
              <a:rPr lang="pl-PL" sz="1600" dirty="0" smtClean="0">
                <a:latin typeface="Optima"/>
                <a:cs typeface="Optima"/>
              </a:rPr>
              <a:t> 916</a:t>
            </a:r>
            <a:r>
              <a:rPr lang="pl-PL" sz="1600" dirty="0">
                <a:latin typeface="Optima"/>
                <a:cs typeface="Optima"/>
              </a:rPr>
              <a:t>	</a:t>
            </a:r>
            <a:r>
              <a:rPr lang="pl-PL" sz="1600" dirty="0" smtClean="0">
                <a:latin typeface="Optima"/>
                <a:cs typeface="Optima"/>
              </a:rPr>
              <a:t>  730</a:t>
            </a:r>
            <a:r>
              <a:rPr lang="pl-PL" sz="1600" dirty="0">
                <a:latin typeface="Optima"/>
                <a:cs typeface="Optima"/>
              </a:rPr>
              <a:t>	</a:t>
            </a:r>
            <a:r>
              <a:rPr lang="pl-PL" sz="1600" dirty="0" smtClean="0">
                <a:latin typeface="Optima"/>
                <a:cs typeface="Optima"/>
              </a:rPr>
              <a:t> 787</a:t>
            </a:r>
            <a:r>
              <a:rPr lang="pl-PL" sz="1600" dirty="0">
                <a:latin typeface="Optima"/>
                <a:cs typeface="Optima"/>
              </a:rPr>
              <a:t>	</a:t>
            </a:r>
            <a:r>
              <a:rPr lang="pl-PL" sz="1600" dirty="0" smtClean="0">
                <a:latin typeface="Optima"/>
                <a:cs typeface="Optima"/>
              </a:rPr>
              <a:t>   785</a:t>
            </a:r>
            <a:endParaRPr lang="pl-PL" sz="1600" dirty="0">
              <a:latin typeface="Optima"/>
              <a:cs typeface="Optima"/>
            </a:endParaRPr>
          </a:p>
          <a:p>
            <a:pPr>
              <a:lnSpc>
                <a:spcPct val="140000"/>
              </a:lnSpc>
            </a:pPr>
            <a:r>
              <a:rPr lang="pl-PL" sz="1600" b="1" dirty="0">
                <a:latin typeface="Optima"/>
                <a:cs typeface="Optima"/>
              </a:rPr>
              <a:t> </a:t>
            </a:r>
            <a:r>
              <a:rPr lang="pl-PL" sz="1600" b="1" dirty="0" smtClean="0">
                <a:latin typeface="Optima"/>
                <a:cs typeface="Optima"/>
              </a:rPr>
              <a:t>    </a:t>
            </a:r>
            <a:r>
              <a:rPr lang="pl-PL" sz="1600" b="1" dirty="0" err="1" smtClean="0">
                <a:latin typeface="Optima"/>
                <a:cs typeface="Optima"/>
              </a:rPr>
              <a:t>Pig</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226</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292</a:t>
            </a:r>
            <a:r>
              <a:rPr lang="pl-PL" sz="1600" dirty="0">
                <a:latin typeface="Optima"/>
                <a:cs typeface="Optima"/>
              </a:rPr>
              <a:t>	</a:t>
            </a:r>
            <a:r>
              <a:rPr lang="pl-PL" sz="1600" dirty="0" smtClean="0">
                <a:latin typeface="Optima"/>
                <a:cs typeface="Optima"/>
              </a:rPr>
              <a:t>  436</a:t>
            </a:r>
            <a:r>
              <a:rPr lang="pl-PL" sz="1600" dirty="0">
                <a:latin typeface="Optima"/>
                <a:cs typeface="Optima"/>
              </a:rPr>
              <a:t>	</a:t>
            </a:r>
            <a:r>
              <a:rPr lang="pl-PL" sz="1600" dirty="0" smtClean="0">
                <a:latin typeface="Optima"/>
                <a:cs typeface="Optima"/>
              </a:rPr>
              <a:t> 903</a:t>
            </a:r>
            <a:r>
              <a:rPr lang="pl-PL" sz="1600" dirty="0">
                <a:latin typeface="Optima"/>
                <a:cs typeface="Optima"/>
              </a:rPr>
              <a:t>	</a:t>
            </a:r>
            <a:r>
              <a:rPr lang="pl-PL" sz="1600" dirty="0" smtClean="0">
                <a:latin typeface="Optima"/>
                <a:cs typeface="Optima"/>
              </a:rPr>
              <a:t> 905</a:t>
            </a:r>
            <a:r>
              <a:rPr lang="pl-PL" sz="1600" dirty="0">
                <a:latin typeface="Optima"/>
                <a:cs typeface="Optima"/>
              </a:rPr>
              <a:t>	</a:t>
            </a:r>
            <a:r>
              <a:rPr lang="pl-PL" sz="1600" dirty="0" smtClean="0">
                <a:latin typeface="Optima"/>
                <a:cs typeface="Optima"/>
              </a:rPr>
              <a:t>  744</a:t>
            </a:r>
            <a:r>
              <a:rPr lang="pl-PL" sz="1600" dirty="0">
                <a:latin typeface="Optima"/>
                <a:cs typeface="Optima"/>
              </a:rPr>
              <a:t>	</a:t>
            </a:r>
            <a:r>
              <a:rPr lang="pl-PL" sz="1600" dirty="0" smtClean="0">
                <a:latin typeface="Optima"/>
                <a:cs typeface="Optima"/>
              </a:rPr>
              <a:t> 802</a:t>
            </a:r>
            <a:r>
              <a:rPr lang="pl-PL" sz="1600" dirty="0">
                <a:latin typeface="Optima"/>
                <a:cs typeface="Optima"/>
              </a:rPr>
              <a:t>	</a:t>
            </a:r>
            <a:r>
              <a:rPr lang="pl-PL" sz="1600" dirty="0" smtClean="0">
                <a:latin typeface="Optima"/>
                <a:cs typeface="Optima"/>
              </a:rPr>
              <a:t>   813</a:t>
            </a:r>
            <a:endParaRPr lang="pl-PL" sz="1600" dirty="0">
              <a:latin typeface="Optima"/>
              <a:cs typeface="Optima"/>
            </a:endParaRPr>
          </a:p>
          <a:p>
            <a:pPr>
              <a:lnSpc>
                <a:spcPct val="140000"/>
              </a:lnSpc>
            </a:pPr>
            <a:r>
              <a:rPr lang="pl-PL" sz="1600" b="1" dirty="0">
                <a:latin typeface="Optima"/>
                <a:cs typeface="Optima"/>
              </a:rPr>
              <a:t> </a:t>
            </a:r>
            <a:r>
              <a:rPr lang="pl-PL" sz="1600" b="1" dirty="0" err="1">
                <a:latin typeface="Optima"/>
                <a:cs typeface="Optima"/>
              </a:rPr>
              <a:t>Horse</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249</a:t>
            </a:r>
            <a:r>
              <a:rPr lang="pl-PL" sz="1600" dirty="0">
                <a:latin typeface="Optima"/>
                <a:cs typeface="Optima"/>
              </a:rPr>
              <a:t>	</a:t>
            </a:r>
            <a:r>
              <a:rPr lang="pl-PL" sz="1600" dirty="0" smtClean="0">
                <a:latin typeface="Optima"/>
                <a:cs typeface="Optima"/>
              </a:rPr>
              <a:t>  292</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426</a:t>
            </a:r>
            <a:r>
              <a:rPr lang="pl-PL" sz="1600" dirty="0">
                <a:latin typeface="Optima"/>
                <a:cs typeface="Optima"/>
              </a:rPr>
              <a:t>	</a:t>
            </a:r>
            <a:r>
              <a:rPr lang="pl-PL" sz="1600" dirty="0" smtClean="0">
                <a:latin typeface="Optima"/>
                <a:cs typeface="Optima"/>
              </a:rPr>
              <a:t> 927</a:t>
            </a:r>
            <a:r>
              <a:rPr lang="pl-PL" sz="1600" dirty="0">
                <a:latin typeface="Optima"/>
                <a:cs typeface="Optima"/>
              </a:rPr>
              <a:t>	</a:t>
            </a:r>
            <a:r>
              <a:rPr lang="pl-PL" sz="1600" dirty="0" smtClean="0">
                <a:latin typeface="Optima"/>
                <a:cs typeface="Optima"/>
              </a:rPr>
              <a:t> 907</a:t>
            </a:r>
            <a:r>
              <a:rPr lang="pl-PL" sz="1600" dirty="0">
                <a:latin typeface="Optima"/>
                <a:cs typeface="Optima"/>
              </a:rPr>
              <a:t>	</a:t>
            </a:r>
            <a:r>
              <a:rPr lang="pl-PL" sz="1600" dirty="0" smtClean="0">
                <a:latin typeface="Optima"/>
                <a:cs typeface="Optima"/>
              </a:rPr>
              <a:t>  735</a:t>
            </a:r>
            <a:r>
              <a:rPr lang="pl-PL" sz="1600" dirty="0">
                <a:latin typeface="Optima"/>
                <a:cs typeface="Optima"/>
              </a:rPr>
              <a:t>	</a:t>
            </a:r>
            <a:r>
              <a:rPr lang="pl-PL" sz="1600" dirty="0" smtClean="0">
                <a:latin typeface="Optima"/>
                <a:cs typeface="Optima"/>
              </a:rPr>
              <a:t> 795</a:t>
            </a:r>
            <a:r>
              <a:rPr lang="pl-PL" sz="1600" dirty="0">
                <a:latin typeface="Optima"/>
                <a:cs typeface="Optima"/>
              </a:rPr>
              <a:t>	</a:t>
            </a:r>
            <a:r>
              <a:rPr lang="pl-PL" sz="1600" dirty="0" smtClean="0">
                <a:latin typeface="Optima"/>
                <a:cs typeface="Optima"/>
              </a:rPr>
              <a:t>   791</a:t>
            </a:r>
            <a:endParaRPr lang="pl-PL" sz="1600" dirty="0">
              <a:latin typeface="Optima"/>
              <a:cs typeface="Optima"/>
            </a:endParaRPr>
          </a:p>
          <a:p>
            <a:pPr>
              <a:lnSpc>
                <a:spcPct val="140000"/>
              </a:lnSpc>
            </a:pPr>
            <a:r>
              <a:rPr lang="pl-PL" sz="1600" b="1" dirty="0">
                <a:latin typeface="Optima"/>
                <a:cs typeface="Optima"/>
              </a:rPr>
              <a:t>Mouse	</a:t>
            </a:r>
            <a:r>
              <a:rPr lang="pl-PL" sz="1600" b="1" dirty="0" smtClean="0">
                <a:latin typeface="Optima"/>
                <a:cs typeface="Optima"/>
              </a:rPr>
              <a:t>  </a:t>
            </a:r>
            <a:r>
              <a:rPr lang="pl-PL" sz="1600" dirty="0" smtClean="0">
                <a:latin typeface="Optima"/>
                <a:cs typeface="Optima"/>
              </a:rPr>
              <a:t>436</a:t>
            </a:r>
            <a:r>
              <a:rPr lang="pl-PL" sz="1600" dirty="0">
                <a:latin typeface="Optima"/>
                <a:cs typeface="Optima"/>
              </a:rPr>
              <a:t>	</a:t>
            </a:r>
            <a:r>
              <a:rPr lang="pl-PL" sz="1600" dirty="0" smtClean="0">
                <a:latin typeface="Optima"/>
                <a:cs typeface="Optima"/>
              </a:rPr>
              <a:t>  436</a:t>
            </a:r>
            <a:r>
              <a:rPr lang="pl-PL" sz="1600" dirty="0">
                <a:latin typeface="Optima"/>
                <a:cs typeface="Optima"/>
              </a:rPr>
              <a:t>	</a:t>
            </a:r>
            <a:r>
              <a:rPr lang="pl-PL" sz="1600" dirty="0" smtClean="0">
                <a:latin typeface="Optima"/>
                <a:cs typeface="Optima"/>
              </a:rPr>
              <a:t>  426</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917</a:t>
            </a:r>
            <a:r>
              <a:rPr lang="pl-PL" sz="1600" dirty="0">
                <a:latin typeface="Optima"/>
                <a:cs typeface="Optima"/>
              </a:rPr>
              <a:t>	</a:t>
            </a:r>
            <a:r>
              <a:rPr lang="pl-PL" sz="1600" dirty="0" smtClean="0">
                <a:latin typeface="Optima"/>
                <a:cs typeface="Optima"/>
              </a:rPr>
              <a:t> 946</a:t>
            </a:r>
            <a:r>
              <a:rPr lang="pl-PL" sz="1600" dirty="0">
                <a:latin typeface="Optima"/>
                <a:cs typeface="Optima"/>
              </a:rPr>
              <a:t>	</a:t>
            </a:r>
            <a:r>
              <a:rPr lang="pl-PL" sz="1600" dirty="0" smtClean="0">
                <a:latin typeface="Optima"/>
                <a:cs typeface="Optima"/>
              </a:rPr>
              <a:t>  725</a:t>
            </a:r>
            <a:r>
              <a:rPr lang="pl-PL" sz="1600" dirty="0">
                <a:latin typeface="Optima"/>
                <a:cs typeface="Optima"/>
              </a:rPr>
              <a:t>	</a:t>
            </a:r>
            <a:r>
              <a:rPr lang="pl-PL" sz="1600" dirty="0" smtClean="0">
                <a:latin typeface="Optima"/>
                <a:cs typeface="Optima"/>
              </a:rPr>
              <a:t> 767</a:t>
            </a:r>
            <a:r>
              <a:rPr lang="pl-PL" sz="1600" dirty="0">
                <a:latin typeface="Optima"/>
                <a:cs typeface="Optima"/>
              </a:rPr>
              <a:t>	</a:t>
            </a:r>
            <a:r>
              <a:rPr lang="pl-PL" sz="1600" dirty="0" smtClean="0">
                <a:latin typeface="Optima"/>
                <a:cs typeface="Optima"/>
              </a:rPr>
              <a:t>   782</a:t>
            </a:r>
            <a:endParaRPr lang="pl-PL" sz="1600" dirty="0">
              <a:latin typeface="Optima"/>
              <a:cs typeface="Optima"/>
            </a:endParaRPr>
          </a:p>
          <a:p>
            <a:pPr>
              <a:lnSpc>
                <a:spcPct val="140000"/>
              </a:lnSpc>
            </a:pPr>
            <a:r>
              <a:rPr lang="pl-PL" sz="1600" b="1" dirty="0" smtClean="0">
                <a:latin typeface="Optima"/>
                <a:cs typeface="Optima"/>
              </a:rPr>
              <a:t>    Dog</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958</a:t>
            </a:r>
            <a:r>
              <a:rPr lang="pl-PL" sz="1600" dirty="0">
                <a:latin typeface="Optima"/>
                <a:cs typeface="Optima"/>
              </a:rPr>
              <a:t>	</a:t>
            </a:r>
            <a:r>
              <a:rPr lang="pl-PL" sz="1600" dirty="0" smtClean="0">
                <a:latin typeface="Optima"/>
                <a:cs typeface="Optima"/>
              </a:rPr>
              <a:t>  903</a:t>
            </a:r>
            <a:r>
              <a:rPr lang="pl-PL" sz="1600" dirty="0">
                <a:latin typeface="Optima"/>
                <a:cs typeface="Optima"/>
              </a:rPr>
              <a:t>	</a:t>
            </a:r>
            <a:r>
              <a:rPr lang="pl-PL" sz="1600" dirty="0" smtClean="0">
                <a:latin typeface="Optima"/>
                <a:cs typeface="Optima"/>
              </a:rPr>
              <a:t>  927</a:t>
            </a:r>
            <a:r>
              <a:rPr lang="pl-PL" sz="1600" dirty="0">
                <a:latin typeface="Optima"/>
                <a:cs typeface="Optima"/>
              </a:rPr>
              <a:t>	</a:t>
            </a:r>
            <a:r>
              <a:rPr lang="pl-PL" sz="1600" dirty="0" smtClean="0">
                <a:latin typeface="Optima"/>
                <a:cs typeface="Optima"/>
              </a:rPr>
              <a:t>  917</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706</a:t>
            </a:r>
            <a:r>
              <a:rPr lang="pl-PL" sz="1600" dirty="0">
                <a:latin typeface="Optima"/>
                <a:cs typeface="Optima"/>
              </a:rPr>
              <a:t>	</a:t>
            </a:r>
            <a:r>
              <a:rPr lang="pl-PL" sz="1600" dirty="0" smtClean="0">
                <a:latin typeface="Optima"/>
                <a:cs typeface="Optima"/>
              </a:rPr>
              <a:t>  730</a:t>
            </a:r>
            <a:r>
              <a:rPr lang="pl-PL" sz="1600" dirty="0">
                <a:latin typeface="Optima"/>
                <a:cs typeface="Optima"/>
              </a:rPr>
              <a:t>	</a:t>
            </a:r>
            <a:r>
              <a:rPr lang="pl-PL" sz="1600" dirty="0" smtClean="0">
                <a:latin typeface="Optima"/>
                <a:cs typeface="Optima"/>
              </a:rPr>
              <a:t> 844</a:t>
            </a:r>
            <a:r>
              <a:rPr lang="pl-PL" sz="1600" dirty="0">
                <a:latin typeface="Optima"/>
                <a:cs typeface="Optima"/>
              </a:rPr>
              <a:t>	</a:t>
            </a:r>
            <a:r>
              <a:rPr lang="pl-PL" sz="1600" dirty="0" smtClean="0">
                <a:latin typeface="Optima"/>
                <a:cs typeface="Optima"/>
              </a:rPr>
              <a:t>   846</a:t>
            </a:r>
            <a:endParaRPr lang="pl-PL" sz="1600" dirty="0">
              <a:latin typeface="Optima"/>
              <a:cs typeface="Optima"/>
            </a:endParaRPr>
          </a:p>
          <a:p>
            <a:pPr>
              <a:lnSpc>
                <a:spcPct val="140000"/>
              </a:lnSpc>
            </a:pPr>
            <a:r>
              <a:rPr lang="pl-PL" sz="1600" b="1" dirty="0" smtClean="0">
                <a:latin typeface="Optima"/>
                <a:cs typeface="Optima"/>
              </a:rPr>
              <a:t>     </a:t>
            </a:r>
            <a:r>
              <a:rPr lang="pl-PL" sz="1600" b="1" dirty="0" err="1" smtClean="0">
                <a:latin typeface="Optima"/>
                <a:cs typeface="Optima"/>
              </a:rPr>
              <a:t>Cat</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916</a:t>
            </a:r>
            <a:r>
              <a:rPr lang="pl-PL" sz="1600" dirty="0">
                <a:latin typeface="Optima"/>
                <a:cs typeface="Optima"/>
              </a:rPr>
              <a:t>	</a:t>
            </a:r>
            <a:r>
              <a:rPr lang="pl-PL" sz="1600" dirty="0" smtClean="0">
                <a:latin typeface="Optima"/>
                <a:cs typeface="Optima"/>
              </a:rPr>
              <a:t>  905</a:t>
            </a:r>
            <a:r>
              <a:rPr lang="pl-PL" sz="1600" dirty="0">
                <a:latin typeface="Optima"/>
                <a:cs typeface="Optima"/>
              </a:rPr>
              <a:t>	</a:t>
            </a:r>
            <a:r>
              <a:rPr lang="pl-PL" sz="1600" dirty="0" smtClean="0">
                <a:latin typeface="Optima"/>
                <a:cs typeface="Optima"/>
              </a:rPr>
              <a:t>  907</a:t>
            </a:r>
            <a:r>
              <a:rPr lang="pl-PL" sz="1600" dirty="0">
                <a:latin typeface="Optima"/>
                <a:cs typeface="Optima"/>
              </a:rPr>
              <a:t>	</a:t>
            </a:r>
            <a:r>
              <a:rPr lang="pl-PL" sz="1600" dirty="0" smtClean="0">
                <a:latin typeface="Optima"/>
                <a:cs typeface="Optima"/>
              </a:rPr>
              <a:t>  946</a:t>
            </a:r>
            <a:r>
              <a:rPr lang="pl-PL" sz="1600" dirty="0">
                <a:latin typeface="Optima"/>
                <a:cs typeface="Optima"/>
              </a:rPr>
              <a:t>	</a:t>
            </a:r>
            <a:r>
              <a:rPr lang="pl-PL" sz="1600" dirty="0" smtClean="0">
                <a:latin typeface="Optima"/>
                <a:cs typeface="Optima"/>
              </a:rPr>
              <a:t> 706</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736</a:t>
            </a:r>
            <a:r>
              <a:rPr lang="pl-PL" sz="1600" dirty="0">
                <a:latin typeface="Optima"/>
                <a:cs typeface="Optima"/>
              </a:rPr>
              <a:t>	</a:t>
            </a:r>
            <a:r>
              <a:rPr lang="pl-PL" sz="1600" dirty="0" smtClean="0">
                <a:latin typeface="Optima"/>
                <a:cs typeface="Optima"/>
              </a:rPr>
              <a:t> 840 </a:t>
            </a:r>
            <a:r>
              <a:rPr lang="pl-PL" sz="1600" dirty="0">
                <a:latin typeface="Optima"/>
                <a:cs typeface="Optima"/>
              </a:rPr>
              <a:t>	</a:t>
            </a:r>
            <a:r>
              <a:rPr lang="pl-PL" sz="1600" dirty="0" smtClean="0">
                <a:latin typeface="Optima"/>
                <a:cs typeface="Optima"/>
              </a:rPr>
              <a:t>   836</a:t>
            </a:r>
            <a:endParaRPr lang="pl-PL" sz="1600" dirty="0">
              <a:latin typeface="Optima"/>
              <a:cs typeface="Optima"/>
            </a:endParaRPr>
          </a:p>
          <a:p>
            <a:pPr>
              <a:lnSpc>
                <a:spcPct val="140000"/>
              </a:lnSpc>
            </a:pPr>
            <a:r>
              <a:rPr lang="pl-PL" sz="1600" b="1" dirty="0" smtClean="0">
                <a:latin typeface="Optima"/>
                <a:cs typeface="Optima"/>
              </a:rPr>
              <a:t> Turkey</a:t>
            </a:r>
            <a:r>
              <a:rPr lang="pl-PL" sz="1600" b="1" dirty="0">
                <a:latin typeface="Optima"/>
                <a:cs typeface="Optima"/>
              </a:rPr>
              <a:t>	</a:t>
            </a:r>
            <a:r>
              <a:rPr lang="pl-PL" sz="1600" b="1" dirty="0" smtClean="0">
                <a:latin typeface="Optima"/>
                <a:cs typeface="Optima"/>
              </a:rPr>
              <a:t>  </a:t>
            </a:r>
            <a:r>
              <a:rPr lang="pl-PL" sz="1600" dirty="0" smtClean="0">
                <a:latin typeface="Optima"/>
                <a:cs typeface="Optima"/>
              </a:rPr>
              <a:t>730</a:t>
            </a:r>
            <a:r>
              <a:rPr lang="pl-PL" sz="1600" dirty="0">
                <a:latin typeface="Optima"/>
                <a:cs typeface="Optima"/>
              </a:rPr>
              <a:t>	</a:t>
            </a:r>
            <a:r>
              <a:rPr lang="pl-PL" sz="1600" dirty="0" smtClean="0">
                <a:latin typeface="Optima"/>
                <a:cs typeface="Optima"/>
              </a:rPr>
              <a:t>  744</a:t>
            </a:r>
            <a:r>
              <a:rPr lang="pl-PL" sz="1600" dirty="0">
                <a:latin typeface="Optima"/>
                <a:cs typeface="Optima"/>
              </a:rPr>
              <a:t>	</a:t>
            </a:r>
            <a:r>
              <a:rPr lang="pl-PL" sz="1600" dirty="0" smtClean="0">
                <a:latin typeface="Optima"/>
                <a:cs typeface="Optima"/>
              </a:rPr>
              <a:t>  735</a:t>
            </a:r>
            <a:r>
              <a:rPr lang="pl-PL" sz="1600" dirty="0">
                <a:latin typeface="Optima"/>
                <a:cs typeface="Optima"/>
              </a:rPr>
              <a:t>	</a:t>
            </a:r>
            <a:r>
              <a:rPr lang="pl-PL" sz="1600" dirty="0" smtClean="0">
                <a:latin typeface="Optima"/>
                <a:cs typeface="Optima"/>
              </a:rPr>
              <a:t>  725</a:t>
            </a:r>
            <a:r>
              <a:rPr lang="pl-PL" sz="1600" dirty="0">
                <a:latin typeface="Optima"/>
                <a:cs typeface="Optima"/>
              </a:rPr>
              <a:t>	</a:t>
            </a:r>
            <a:r>
              <a:rPr lang="pl-PL" sz="1600" dirty="0" smtClean="0">
                <a:latin typeface="Optima"/>
                <a:cs typeface="Optima"/>
              </a:rPr>
              <a:t> 730</a:t>
            </a:r>
            <a:r>
              <a:rPr lang="pl-PL" sz="1600" dirty="0">
                <a:latin typeface="Optima"/>
                <a:cs typeface="Optima"/>
              </a:rPr>
              <a:t>	</a:t>
            </a:r>
            <a:r>
              <a:rPr lang="pl-PL" sz="1600" dirty="0" smtClean="0">
                <a:latin typeface="Optima"/>
                <a:cs typeface="Optima"/>
              </a:rPr>
              <a:t> 736</a:t>
            </a:r>
            <a:r>
              <a:rPr lang="pl-PL" sz="1600" dirty="0">
                <a:latin typeface="Optima"/>
                <a:cs typeface="Optima"/>
              </a:rPr>
              <a:t>	</a:t>
            </a:r>
            <a:r>
              <a:rPr lang="pl-PL" sz="1600" dirty="0" smtClean="0">
                <a:latin typeface="Optima"/>
                <a:cs typeface="Optima"/>
              </a:rPr>
              <a:t>      0</a:t>
            </a:r>
            <a:r>
              <a:rPr lang="pl-PL" sz="1600" dirty="0">
                <a:latin typeface="Optima"/>
                <a:cs typeface="Optima"/>
              </a:rPr>
              <a:t>	</a:t>
            </a:r>
            <a:r>
              <a:rPr lang="pl-PL" sz="1600" dirty="0" smtClean="0">
                <a:latin typeface="Optima"/>
                <a:cs typeface="Optima"/>
              </a:rPr>
              <a:t> 763</a:t>
            </a:r>
            <a:r>
              <a:rPr lang="pl-PL" sz="1600" dirty="0">
                <a:latin typeface="Optima"/>
                <a:cs typeface="Optima"/>
              </a:rPr>
              <a:t>	</a:t>
            </a:r>
            <a:r>
              <a:rPr lang="pl-PL" sz="1600" dirty="0" smtClean="0">
                <a:latin typeface="Optima"/>
                <a:cs typeface="Optima"/>
              </a:rPr>
              <a:t>   760</a:t>
            </a:r>
            <a:endParaRPr lang="pl-PL" sz="1600" dirty="0">
              <a:latin typeface="Optima"/>
              <a:cs typeface="Optima"/>
            </a:endParaRPr>
          </a:p>
          <a:p>
            <a:pPr>
              <a:lnSpc>
                <a:spcPct val="140000"/>
              </a:lnSpc>
            </a:pPr>
            <a:r>
              <a:rPr lang="da-DK" sz="1600" b="1" dirty="0" smtClean="0">
                <a:latin typeface="Optima"/>
                <a:cs typeface="Optima"/>
              </a:rPr>
              <a:t>   </a:t>
            </a:r>
            <a:r>
              <a:rPr lang="da-DK" sz="1600" b="1" dirty="0" err="1" smtClean="0">
                <a:latin typeface="Optima"/>
                <a:cs typeface="Optima"/>
              </a:rPr>
              <a:t>Civet</a:t>
            </a:r>
            <a:r>
              <a:rPr lang="da-DK" sz="1600" b="1" dirty="0">
                <a:latin typeface="Optima"/>
                <a:cs typeface="Optima"/>
              </a:rPr>
              <a:t>	</a:t>
            </a:r>
            <a:r>
              <a:rPr lang="da-DK" sz="1600" b="1" dirty="0" smtClean="0">
                <a:latin typeface="Optima"/>
                <a:cs typeface="Optima"/>
              </a:rPr>
              <a:t>  </a:t>
            </a:r>
            <a:r>
              <a:rPr lang="da-DK" sz="1600" dirty="0" smtClean="0">
                <a:latin typeface="Optima"/>
                <a:cs typeface="Optima"/>
              </a:rPr>
              <a:t>787</a:t>
            </a:r>
            <a:r>
              <a:rPr lang="da-DK" sz="1600" dirty="0">
                <a:latin typeface="Optima"/>
                <a:cs typeface="Optima"/>
              </a:rPr>
              <a:t>	</a:t>
            </a:r>
            <a:r>
              <a:rPr lang="da-DK" sz="1600" dirty="0" smtClean="0">
                <a:latin typeface="Optima"/>
                <a:cs typeface="Optima"/>
              </a:rPr>
              <a:t>  802</a:t>
            </a:r>
            <a:r>
              <a:rPr lang="da-DK" sz="1600" dirty="0">
                <a:latin typeface="Optima"/>
                <a:cs typeface="Optima"/>
              </a:rPr>
              <a:t>	</a:t>
            </a:r>
            <a:r>
              <a:rPr lang="da-DK" sz="1600" dirty="0" smtClean="0">
                <a:latin typeface="Optima"/>
                <a:cs typeface="Optima"/>
              </a:rPr>
              <a:t>  795</a:t>
            </a:r>
            <a:r>
              <a:rPr lang="da-DK" sz="1600" dirty="0">
                <a:latin typeface="Optima"/>
                <a:cs typeface="Optima"/>
              </a:rPr>
              <a:t>	</a:t>
            </a:r>
            <a:r>
              <a:rPr lang="da-DK" sz="1600" dirty="0" smtClean="0">
                <a:latin typeface="Optima"/>
                <a:cs typeface="Optima"/>
              </a:rPr>
              <a:t>  767</a:t>
            </a:r>
            <a:r>
              <a:rPr lang="da-DK" sz="1600" dirty="0">
                <a:latin typeface="Optima"/>
                <a:cs typeface="Optima"/>
              </a:rPr>
              <a:t>	</a:t>
            </a:r>
            <a:r>
              <a:rPr lang="da-DK" sz="1600" dirty="0" smtClean="0">
                <a:latin typeface="Optima"/>
                <a:cs typeface="Optima"/>
              </a:rPr>
              <a:t> 844</a:t>
            </a:r>
            <a:r>
              <a:rPr lang="da-DK" sz="1600" dirty="0">
                <a:latin typeface="Optima"/>
                <a:cs typeface="Optima"/>
              </a:rPr>
              <a:t>	</a:t>
            </a:r>
            <a:r>
              <a:rPr lang="da-DK" sz="1600" dirty="0" smtClean="0">
                <a:latin typeface="Optima"/>
                <a:cs typeface="Optima"/>
              </a:rPr>
              <a:t> 840</a:t>
            </a:r>
            <a:r>
              <a:rPr lang="da-DK" sz="1600" dirty="0">
                <a:latin typeface="Optima"/>
                <a:cs typeface="Optima"/>
              </a:rPr>
              <a:t>	</a:t>
            </a:r>
            <a:r>
              <a:rPr lang="da-DK" sz="1600" dirty="0" smtClean="0">
                <a:latin typeface="Optima"/>
                <a:cs typeface="Optima"/>
              </a:rPr>
              <a:t>  763</a:t>
            </a:r>
            <a:r>
              <a:rPr lang="da-DK" sz="1600" dirty="0">
                <a:latin typeface="Optima"/>
                <a:cs typeface="Optima"/>
              </a:rPr>
              <a:t>	</a:t>
            </a:r>
            <a:r>
              <a:rPr lang="da-DK" sz="1600" dirty="0" smtClean="0">
                <a:latin typeface="Optima"/>
                <a:cs typeface="Optima"/>
              </a:rPr>
              <a:t>     0</a:t>
            </a:r>
            <a:r>
              <a:rPr lang="da-DK" sz="1600" dirty="0">
                <a:latin typeface="Optima"/>
                <a:cs typeface="Optima"/>
              </a:rPr>
              <a:t>	</a:t>
            </a:r>
            <a:r>
              <a:rPr lang="da-DK" sz="1600" dirty="0" smtClean="0">
                <a:latin typeface="Optima"/>
                <a:cs typeface="Optima"/>
              </a:rPr>
              <a:t>     16</a:t>
            </a:r>
            <a:endParaRPr lang="da-DK" sz="1600" dirty="0">
              <a:latin typeface="Optima"/>
              <a:cs typeface="Optima"/>
            </a:endParaRPr>
          </a:p>
          <a:p>
            <a:pPr>
              <a:lnSpc>
                <a:spcPct val="140000"/>
              </a:lnSpc>
            </a:pPr>
            <a:r>
              <a:rPr lang="pt-BR" sz="1600" b="1" dirty="0" err="1">
                <a:latin typeface="Optima"/>
                <a:cs typeface="Optima"/>
              </a:rPr>
              <a:t>Human</a:t>
            </a:r>
            <a:r>
              <a:rPr lang="pt-BR" sz="1600" b="1" dirty="0">
                <a:latin typeface="Optima"/>
                <a:cs typeface="Optima"/>
              </a:rPr>
              <a:t>	</a:t>
            </a:r>
            <a:r>
              <a:rPr lang="pt-BR" sz="1600" b="1" dirty="0" smtClean="0">
                <a:latin typeface="Optima"/>
                <a:cs typeface="Optima"/>
              </a:rPr>
              <a:t>  </a:t>
            </a:r>
            <a:r>
              <a:rPr lang="pt-BR" sz="1600" dirty="0" smtClean="0">
                <a:latin typeface="Optima"/>
                <a:cs typeface="Optima"/>
              </a:rPr>
              <a:t>785</a:t>
            </a:r>
            <a:r>
              <a:rPr lang="pt-BR" sz="1600" dirty="0">
                <a:latin typeface="Optima"/>
                <a:cs typeface="Optima"/>
              </a:rPr>
              <a:t>	</a:t>
            </a:r>
            <a:r>
              <a:rPr lang="pt-BR" sz="1600" dirty="0" smtClean="0">
                <a:latin typeface="Optima"/>
                <a:cs typeface="Optima"/>
              </a:rPr>
              <a:t>  813</a:t>
            </a:r>
            <a:r>
              <a:rPr lang="pt-BR" sz="1600" dirty="0">
                <a:latin typeface="Optima"/>
                <a:cs typeface="Optima"/>
              </a:rPr>
              <a:t>	</a:t>
            </a:r>
            <a:r>
              <a:rPr lang="pt-BR" sz="1600" dirty="0" smtClean="0">
                <a:latin typeface="Optima"/>
                <a:cs typeface="Optima"/>
              </a:rPr>
              <a:t>  791</a:t>
            </a:r>
            <a:r>
              <a:rPr lang="pt-BR" sz="1600" dirty="0">
                <a:latin typeface="Optima"/>
                <a:cs typeface="Optima"/>
              </a:rPr>
              <a:t>	</a:t>
            </a:r>
            <a:r>
              <a:rPr lang="pt-BR" sz="1600" dirty="0" smtClean="0">
                <a:latin typeface="Optima"/>
                <a:cs typeface="Optima"/>
              </a:rPr>
              <a:t>  782</a:t>
            </a:r>
            <a:r>
              <a:rPr lang="pt-BR" sz="1600" dirty="0">
                <a:latin typeface="Optima"/>
                <a:cs typeface="Optima"/>
              </a:rPr>
              <a:t>	</a:t>
            </a:r>
            <a:r>
              <a:rPr lang="pt-BR" sz="1600" dirty="0" smtClean="0">
                <a:latin typeface="Optima"/>
                <a:cs typeface="Optima"/>
              </a:rPr>
              <a:t> 846</a:t>
            </a:r>
            <a:r>
              <a:rPr lang="pt-BR" sz="1600" dirty="0">
                <a:latin typeface="Optima"/>
                <a:cs typeface="Optima"/>
              </a:rPr>
              <a:t>	</a:t>
            </a:r>
            <a:r>
              <a:rPr lang="pt-BR" sz="1600" dirty="0" smtClean="0">
                <a:latin typeface="Optima"/>
                <a:cs typeface="Optima"/>
              </a:rPr>
              <a:t> 836</a:t>
            </a:r>
            <a:r>
              <a:rPr lang="pt-BR" sz="1600" dirty="0">
                <a:latin typeface="Optima"/>
                <a:cs typeface="Optima"/>
              </a:rPr>
              <a:t>	</a:t>
            </a:r>
            <a:r>
              <a:rPr lang="pt-BR" sz="1600" dirty="0" smtClean="0">
                <a:latin typeface="Optima"/>
                <a:cs typeface="Optima"/>
              </a:rPr>
              <a:t>  760</a:t>
            </a:r>
            <a:r>
              <a:rPr lang="pt-BR" sz="1600" dirty="0">
                <a:latin typeface="Optima"/>
                <a:cs typeface="Optima"/>
              </a:rPr>
              <a:t>	</a:t>
            </a:r>
            <a:r>
              <a:rPr lang="pt-BR" sz="1600" dirty="0" smtClean="0">
                <a:latin typeface="Optima"/>
                <a:cs typeface="Optima"/>
              </a:rPr>
              <a:t>   16</a:t>
            </a:r>
            <a:r>
              <a:rPr lang="pt-BR" sz="1600" dirty="0">
                <a:latin typeface="Optima"/>
                <a:cs typeface="Optima"/>
              </a:rPr>
              <a:t>	</a:t>
            </a:r>
            <a:r>
              <a:rPr lang="pt-BR" sz="1600" dirty="0" smtClean="0">
                <a:latin typeface="Optima"/>
                <a:cs typeface="Optima"/>
              </a:rPr>
              <a:t>       0</a:t>
            </a:r>
            <a:endParaRPr lang="pt-BR" sz="1600" dirty="0">
              <a:latin typeface="Optima"/>
              <a:cs typeface="Optima"/>
            </a:endParaRPr>
          </a:p>
        </p:txBody>
      </p:sp>
      <p:sp>
        <p:nvSpPr>
          <p:cNvPr id="6" name="Content Placeholder 3"/>
          <p:cNvSpPr txBox="1">
            <a:spLocks/>
          </p:cNvSpPr>
          <p:nvPr/>
        </p:nvSpPr>
        <p:spPr>
          <a:xfrm>
            <a:off x="457200" y="5257800"/>
            <a:ext cx="8229598" cy="533400"/>
          </a:xfrm>
          <a:prstGeom prst="rect">
            <a:avLst/>
          </a:prstGeom>
          <a:solidFill>
            <a:schemeClr val="tx2">
              <a:lumMod val="20000"/>
              <a:lumOff val="80000"/>
            </a:schemeClr>
          </a:solidFill>
          <a:ln>
            <a:solidFill>
              <a:schemeClr val="tx2"/>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But what should we do about </a:t>
            </a:r>
            <a:r>
              <a:rPr lang="en-US" sz="2800" i="1" dirty="0" smtClean="0">
                <a:latin typeface="Optima"/>
                <a:cs typeface="Optima"/>
              </a:rPr>
              <a:t>non-additive </a:t>
            </a:r>
            <a:r>
              <a:rPr lang="en-US" sz="2800" dirty="0" smtClean="0">
                <a:latin typeface="Optima"/>
                <a:cs typeface="Optima"/>
              </a:rPr>
              <a:t>matrices?</a:t>
            </a:r>
          </a:p>
        </p:txBody>
      </p:sp>
    </p:spTree>
    <p:extLst>
      <p:ext uri="{BB962C8B-B14F-4D97-AF65-F5344CB8AC3E}">
        <p14:creationId xmlns:p14="http://schemas.microsoft.com/office/powerpoint/2010/main" val="256252440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Optima"/>
                <a:cs typeface="Optima"/>
              </a:rPr>
              <a:t>Outline</a:t>
            </a:r>
            <a:endParaRPr lang="en-US" b="1" dirty="0">
              <a:solidFill>
                <a:srgbClr val="000000"/>
              </a:solidFill>
              <a:latin typeface="Optima"/>
              <a:cs typeface="Optima"/>
            </a:endParaRP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smtClean="0">
                <a:solidFill>
                  <a:schemeClr val="bg1">
                    <a:lumMod val="50000"/>
                  </a:schemeClr>
                </a:solidFill>
                <a:latin typeface="Optima"/>
                <a:cs typeface="Optima"/>
              </a:rPr>
              <a:t>The Fastest Outbreak</a:t>
            </a:r>
          </a:p>
          <a:p>
            <a:pPr>
              <a:lnSpc>
                <a:spcPct val="120000"/>
              </a:lnSpc>
            </a:pPr>
            <a:r>
              <a:rPr lang="en-US" sz="2200" dirty="0" smtClean="0">
                <a:solidFill>
                  <a:schemeClr val="bg1">
                    <a:lumMod val="50000"/>
                  </a:schemeClr>
                </a:solidFill>
                <a:latin typeface="Optima"/>
                <a:cs typeface="Optima"/>
              </a:rPr>
              <a:t>Transforming Distance Matrices into Evolutionary Trees</a:t>
            </a:r>
          </a:p>
          <a:p>
            <a:pPr>
              <a:lnSpc>
                <a:spcPct val="120000"/>
              </a:lnSpc>
            </a:pPr>
            <a:r>
              <a:rPr lang="en-US" sz="2200" dirty="0" smtClean="0">
                <a:solidFill>
                  <a:schemeClr val="bg1">
                    <a:lumMod val="50000"/>
                  </a:schemeClr>
                </a:solidFill>
                <a:latin typeface="Optima"/>
                <a:cs typeface="Optima"/>
              </a:rPr>
              <a:t>Toward an Algorithm for Distance-Based Phylogeny Construction</a:t>
            </a:r>
          </a:p>
          <a:p>
            <a:pPr>
              <a:lnSpc>
                <a:spcPct val="120000"/>
              </a:lnSpc>
            </a:pPr>
            <a:r>
              <a:rPr lang="en-US" sz="2200" dirty="0" smtClean="0">
                <a:solidFill>
                  <a:schemeClr val="bg1">
                    <a:lumMod val="50000"/>
                  </a:schemeClr>
                </a:solidFill>
                <a:latin typeface="Optima"/>
                <a:cs typeface="Optima"/>
              </a:rPr>
              <a:t>Additive Phylogeny</a:t>
            </a:r>
          </a:p>
          <a:p>
            <a:pPr>
              <a:lnSpc>
                <a:spcPct val="120000"/>
              </a:lnSpc>
            </a:pPr>
            <a:r>
              <a:rPr lang="en-US" sz="2200" b="1" dirty="0" smtClean="0">
                <a:solidFill>
                  <a:srgbClr val="000000"/>
                </a:solidFill>
                <a:latin typeface="Optima"/>
                <a:cs typeface="Optima"/>
              </a:rPr>
              <a:t>Using Least-Squares to Construct Distance-Based Phylogenies</a:t>
            </a:r>
            <a:endParaRPr lang="en-US" sz="2200" b="1" dirty="0">
              <a:solidFill>
                <a:srgbClr val="000000"/>
              </a:solidFill>
              <a:latin typeface="Optima"/>
              <a:cs typeface="Optima"/>
            </a:endParaRPr>
          </a:p>
          <a:p>
            <a:pPr>
              <a:lnSpc>
                <a:spcPct val="120000"/>
              </a:lnSpc>
            </a:pPr>
            <a:r>
              <a:rPr lang="en-US" sz="2200" dirty="0" err="1" smtClean="0">
                <a:solidFill>
                  <a:schemeClr val="bg1">
                    <a:lumMod val="50000"/>
                  </a:schemeClr>
                </a:solidFill>
                <a:latin typeface="Optima"/>
                <a:cs typeface="Optima"/>
              </a:rPr>
              <a:t>Ultrametric</a:t>
            </a:r>
            <a:r>
              <a:rPr lang="en-US" sz="2200" dirty="0" smtClean="0">
                <a:solidFill>
                  <a:schemeClr val="bg1">
                    <a:lumMod val="50000"/>
                  </a:schemeClr>
                </a:solidFill>
                <a:latin typeface="Optima"/>
                <a:cs typeface="Optima"/>
              </a:rPr>
              <a:t> Evolutionary Trees</a:t>
            </a:r>
          </a:p>
          <a:p>
            <a:pPr>
              <a:lnSpc>
                <a:spcPct val="120000"/>
              </a:lnSpc>
            </a:pPr>
            <a:r>
              <a:rPr lang="en-US" sz="2200" dirty="0" smtClean="0">
                <a:solidFill>
                  <a:schemeClr val="bg1">
                    <a:lumMod val="50000"/>
                  </a:schemeClr>
                </a:solidFill>
                <a:latin typeface="Optima"/>
                <a:cs typeface="Optima"/>
              </a:rPr>
              <a:t>The Neighbor-Joining Algorithm</a:t>
            </a:r>
          </a:p>
          <a:p>
            <a:pPr>
              <a:lnSpc>
                <a:spcPct val="120000"/>
              </a:lnSpc>
            </a:pPr>
            <a:r>
              <a:rPr lang="en-US" sz="2200" dirty="0" smtClean="0">
                <a:solidFill>
                  <a:schemeClr val="bg1">
                    <a:lumMod val="50000"/>
                  </a:schemeClr>
                </a:solidFill>
                <a:latin typeface="Optima"/>
                <a:cs typeface="Optima"/>
              </a:rPr>
              <a:t>Character-Based Tree Reconstruction</a:t>
            </a:r>
          </a:p>
          <a:p>
            <a:pPr>
              <a:lnSpc>
                <a:spcPct val="120000"/>
              </a:lnSpc>
            </a:pPr>
            <a:r>
              <a:rPr lang="en-US" sz="2200" dirty="0" smtClean="0">
                <a:solidFill>
                  <a:schemeClr val="bg1">
                    <a:lumMod val="50000"/>
                  </a:schemeClr>
                </a:solidFill>
                <a:latin typeface="Optima"/>
                <a:cs typeface="Optima"/>
              </a:rPr>
              <a:t>The Small Parsimony Problem</a:t>
            </a:r>
          </a:p>
          <a:p>
            <a:pPr>
              <a:lnSpc>
                <a:spcPct val="120000"/>
              </a:lnSpc>
            </a:pPr>
            <a:r>
              <a:rPr lang="en-US" sz="2200" dirty="0" smtClean="0">
                <a:solidFill>
                  <a:schemeClr val="bg1">
                    <a:lumMod val="50000"/>
                  </a:schemeClr>
                </a:solidFill>
                <a:latin typeface="Optima"/>
                <a:cs typeface="Optima"/>
              </a:rPr>
              <a:t>The Large Parsimony Problem</a:t>
            </a:r>
          </a:p>
          <a:p>
            <a:pPr>
              <a:lnSpc>
                <a:spcPct val="120000"/>
              </a:lnSpc>
            </a:pPr>
            <a:r>
              <a:rPr lang="en-US" sz="2200" dirty="0" smtClean="0">
                <a:solidFill>
                  <a:schemeClr val="bg1">
                    <a:lumMod val="50000"/>
                  </a:schemeClr>
                </a:solidFill>
                <a:latin typeface="Optima"/>
                <a:cs typeface="Optima"/>
              </a:rPr>
              <a:t>Evolutionary Tree Reconstruction in the Modern Era</a:t>
            </a:r>
            <a:endParaRPr lang="en-US" sz="2200" dirty="0">
              <a:solidFill>
                <a:schemeClr val="bg1">
                  <a:lumMod val="50000"/>
                </a:schemeClr>
              </a:solidFill>
              <a:latin typeface="Optima"/>
              <a:cs typeface="Optima"/>
            </a:endParaRPr>
          </a:p>
        </p:txBody>
      </p:sp>
    </p:spTree>
    <p:extLst>
      <p:ext uri="{BB962C8B-B14F-4D97-AF65-F5344CB8AC3E}">
        <p14:creationId xmlns:p14="http://schemas.microsoft.com/office/powerpoint/2010/main" val="370807057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2" name="Rectangle 21"/>
          <p:cNvSpPr/>
          <p:nvPr/>
        </p:nvSpPr>
        <p:spPr>
          <a:xfrm>
            <a:off x="807922" y="5484008"/>
            <a:ext cx="508562" cy="553998"/>
          </a:xfrm>
          <a:prstGeom prst="rect">
            <a:avLst/>
          </a:prstGeom>
        </p:spPr>
        <p:txBody>
          <a:bodyPr wrap="none">
            <a:spAutoFit/>
          </a:bodyPr>
          <a:lstStyle/>
          <a:p>
            <a:r>
              <a:rPr lang="en-US" sz="3000" i="1" dirty="0" smtClean="0">
                <a:latin typeface="Optima"/>
                <a:cs typeface="Optima"/>
              </a:rPr>
              <a:t>D</a:t>
            </a:r>
            <a:endParaRPr lang="en-US" sz="3000" dirty="0"/>
          </a:p>
        </p:txBody>
      </p:sp>
      <p:graphicFrame>
        <p:nvGraphicFramePr>
          <p:cNvPr id="25" name="Table 24"/>
          <p:cNvGraphicFramePr>
            <a:graphicFrameLocks noGrp="1"/>
          </p:cNvGraphicFramePr>
          <p:nvPr>
            <p:extLst>
              <p:ext uri="{D42A27DB-BD31-4B8C-83A1-F6EECF244321}">
                <p14:modId xmlns:p14="http://schemas.microsoft.com/office/powerpoint/2010/main" val="2311461684"/>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p:cNvSpPr txBox="1"/>
          <p:nvPr/>
        </p:nvSpPr>
        <p:spPr>
          <a:xfrm>
            <a:off x="3249935" y="2553690"/>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28" name="TextBox 27"/>
          <p:cNvSpPr txBox="1"/>
          <p:nvPr/>
        </p:nvSpPr>
        <p:spPr>
          <a:xfrm>
            <a:off x="3249935" y="3600734"/>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29" name="TextBox 28"/>
          <p:cNvSpPr txBox="1"/>
          <p:nvPr/>
        </p:nvSpPr>
        <p:spPr>
          <a:xfrm>
            <a:off x="5734611" y="2581911"/>
            <a:ext cx="327269" cy="400110"/>
          </a:xfrm>
          <a:prstGeom prst="rect">
            <a:avLst/>
          </a:prstGeom>
          <a:noFill/>
        </p:spPr>
        <p:txBody>
          <a:bodyPr wrap="none" rtlCol="0">
            <a:spAutoFit/>
          </a:bodyPr>
          <a:lstStyle/>
          <a:p>
            <a:pPr algn="ctr"/>
            <a:r>
              <a:rPr lang="en-US" sz="2000" dirty="0" smtClean="0">
                <a:solidFill>
                  <a:srgbClr val="404040"/>
                </a:solidFill>
                <a:latin typeface="Optima"/>
                <a:cs typeface="Optima"/>
              </a:rPr>
              <a:t>1</a:t>
            </a:r>
            <a:endParaRPr lang="en-US" sz="2000" dirty="0">
              <a:solidFill>
                <a:srgbClr val="404040"/>
              </a:solidFill>
              <a:latin typeface="Optima"/>
              <a:cs typeface="Optima"/>
            </a:endParaRPr>
          </a:p>
        </p:txBody>
      </p:sp>
      <p:sp>
        <p:nvSpPr>
          <p:cNvPr id="30" name="TextBox 29"/>
          <p:cNvSpPr txBox="1"/>
          <p:nvPr/>
        </p:nvSpPr>
        <p:spPr>
          <a:xfrm>
            <a:off x="5734611" y="3643067"/>
            <a:ext cx="327269" cy="400110"/>
          </a:xfrm>
          <a:prstGeom prst="rect">
            <a:avLst/>
          </a:prstGeom>
          <a:noFill/>
        </p:spPr>
        <p:txBody>
          <a:bodyPr wrap="none" rtlCol="0">
            <a:spAutoFit/>
          </a:bodyPr>
          <a:lstStyle/>
          <a:p>
            <a:pPr algn="ctr"/>
            <a:r>
              <a:rPr lang="en-US" sz="2000" dirty="0" smtClean="0">
                <a:solidFill>
                  <a:srgbClr val="404040"/>
                </a:solidFill>
                <a:latin typeface="Optima"/>
                <a:cs typeface="Optima"/>
              </a:rPr>
              <a:t>1</a:t>
            </a:r>
            <a:endParaRPr lang="en-US" sz="2000" dirty="0">
              <a:solidFill>
                <a:srgbClr val="404040"/>
              </a:solidFill>
              <a:latin typeface="Optima"/>
              <a:cs typeface="Optima"/>
            </a:endParaRPr>
          </a:p>
        </p:txBody>
      </p:sp>
      <p:sp>
        <p:nvSpPr>
          <p:cNvPr id="32" name="TextBox 31"/>
          <p:cNvSpPr txBox="1"/>
          <p:nvPr/>
        </p:nvSpPr>
        <p:spPr>
          <a:xfrm>
            <a:off x="4371622" y="2886711"/>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3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Sum of Squared Errors</a:t>
            </a:r>
            <a:endParaRPr lang="en-US" b="1" dirty="0">
              <a:latin typeface="Optima"/>
              <a:cs typeface="Optima"/>
            </a:endParaRPr>
          </a:p>
        </p:txBody>
      </p:sp>
    </p:spTree>
    <p:extLst>
      <p:ext uri="{BB962C8B-B14F-4D97-AF65-F5344CB8AC3E}">
        <p14:creationId xmlns:p14="http://schemas.microsoft.com/office/powerpoint/2010/main" val="38674826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72" y="278736"/>
            <a:ext cx="9144000" cy="6247866"/>
          </a:xfrm>
          <a:prstGeom prst="rect">
            <a:avLst/>
          </a:prstGeom>
        </p:spPr>
        <p:txBody>
          <a:bodyPr wrap="square">
            <a:spAutoFit/>
          </a:bodyPr>
          <a:lstStyle/>
          <a:p>
            <a:r>
              <a:rPr lang="en-US" sz="1600" dirty="0">
                <a:solidFill>
                  <a:schemeClr val="bg1">
                    <a:lumMod val="50000"/>
                  </a:schemeClr>
                </a:solidFill>
                <a:latin typeface="Courier"/>
                <a:cs typeface="Courier"/>
              </a:rPr>
              <a:t>28261</a:t>
            </a:r>
            <a:r>
              <a:rPr lang="en-US" sz="1600" dirty="0">
                <a:latin typeface="Courier"/>
                <a:cs typeface="Courier"/>
              </a:rPr>
              <a:t> </a:t>
            </a:r>
            <a:r>
              <a:rPr lang="en-US" sz="1600" dirty="0" err="1" smtClean="0">
                <a:latin typeface="Courier"/>
                <a:cs typeface="Courier"/>
              </a:rPr>
              <a:t>aauaauacug</a:t>
            </a:r>
            <a:r>
              <a:rPr lang="en-US" sz="1600" dirty="0" smtClean="0">
                <a:latin typeface="Courier"/>
                <a:cs typeface="Courier"/>
              </a:rPr>
              <a:t> </a:t>
            </a:r>
            <a:r>
              <a:rPr lang="en-US" sz="1600" dirty="0" err="1" smtClean="0">
                <a:latin typeface="Courier"/>
                <a:cs typeface="Courier"/>
              </a:rPr>
              <a:t>cgucuugguu</a:t>
            </a:r>
            <a:r>
              <a:rPr lang="en-US" sz="1600" dirty="0" smtClean="0">
                <a:latin typeface="Courier"/>
                <a:cs typeface="Courier"/>
              </a:rPr>
              <a:t> </a:t>
            </a:r>
            <a:r>
              <a:rPr lang="en-US" sz="1600" dirty="0" err="1" smtClean="0">
                <a:latin typeface="Courier"/>
                <a:cs typeface="Courier"/>
              </a:rPr>
              <a:t>cacagcucuc</a:t>
            </a:r>
            <a:r>
              <a:rPr lang="en-US" sz="1600" dirty="0" smtClean="0">
                <a:latin typeface="Courier"/>
                <a:cs typeface="Courier"/>
              </a:rPr>
              <a:t> </a:t>
            </a:r>
            <a:r>
              <a:rPr lang="en-US" sz="1600" dirty="0" err="1" smtClean="0">
                <a:latin typeface="Courier"/>
                <a:cs typeface="Courier"/>
              </a:rPr>
              <a:t>acucagcaug</a:t>
            </a:r>
            <a:r>
              <a:rPr lang="en-US" sz="1600" dirty="0" smtClean="0">
                <a:latin typeface="Courier"/>
                <a:cs typeface="Courier"/>
              </a:rPr>
              <a:t> </a:t>
            </a:r>
            <a:r>
              <a:rPr lang="en-US" sz="1600" dirty="0" err="1">
                <a:latin typeface="Courier"/>
                <a:cs typeface="Courier"/>
              </a:rPr>
              <a:t>gcaaggagga</a:t>
            </a:r>
            <a:r>
              <a:rPr lang="en-US" sz="1600" dirty="0">
                <a:latin typeface="Courier"/>
                <a:cs typeface="Courier"/>
              </a:rPr>
              <a:t> </a:t>
            </a:r>
            <a:r>
              <a:rPr lang="en-US" sz="1600" dirty="0" err="1" smtClean="0">
                <a:latin typeface="Courier"/>
                <a:cs typeface="Courier"/>
              </a:rPr>
              <a:t>acuuagauuc</a:t>
            </a:r>
            <a:endParaRPr lang="en-US" sz="1600" dirty="0">
              <a:latin typeface="Courier"/>
              <a:cs typeface="Courier"/>
            </a:endParaRPr>
          </a:p>
          <a:p>
            <a:r>
              <a:rPr lang="en-US" sz="1600" dirty="0" smtClean="0">
                <a:solidFill>
                  <a:srgbClr val="7F7F7F"/>
                </a:solidFill>
                <a:latin typeface="Courier"/>
                <a:cs typeface="Courier"/>
              </a:rPr>
              <a:t>28321</a:t>
            </a:r>
            <a:r>
              <a:rPr lang="en-US" sz="1600" dirty="0" smtClean="0">
                <a:latin typeface="Courier"/>
                <a:cs typeface="Courier"/>
              </a:rPr>
              <a:t> </a:t>
            </a:r>
            <a:r>
              <a:rPr lang="en-US" sz="1600" dirty="0" err="1" smtClean="0">
                <a:latin typeface="Courier"/>
                <a:cs typeface="Courier"/>
              </a:rPr>
              <a:t>ccucgaggcc</a:t>
            </a:r>
            <a:r>
              <a:rPr lang="en-US" sz="1600" dirty="0" smtClean="0">
                <a:latin typeface="Courier"/>
                <a:cs typeface="Courier"/>
              </a:rPr>
              <a:t> </a:t>
            </a:r>
            <a:r>
              <a:rPr lang="en-US" sz="1600" dirty="0" err="1" smtClean="0">
                <a:latin typeface="Courier"/>
                <a:cs typeface="Courier"/>
              </a:rPr>
              <a:t>agggcguucc</a:t>
            </a:r>
            <a:r>
              <a:rPr lang="en-US" sz="1600" dirty="0" smtClean="0">
                <a:latin typeface="Courier"/>
                <a:cs typeface="Courier"/>
              </a:rPr>
              <a:t> </a:t>
            </a:r>
            <a:r>
              <a:rPr lang="en-US" sz="1600" dirty="0" err="1" smtClean="0">
                <a:latin typeface="Courier"/>
                <a:cs typeface="Courier"/>
              </a:rPr>
              <a:t>aaucaacacc</a:t>
            </a:r>
            <a:r>
              <a:rPr lang="en-US" sz="1600" dirty="0" smtClean="0">
                <a:latin typeface="Courier"/>
                <a:cs typeface="Courier"/>
              </a:rPr>
              <a:t> </a:t>
            </a:r>
            <a:r>
              <a:rPr lang="en-US" sz="1600" dirty="0" err="1" smtClean="0">
                <a:latin typeface="Courier"/>
                <a:cs typeface="Courier"/>
              </a:rPr>
              <a:t>aa</a:t>
            </a:r>
            <a:r>
              <a:rPr lang="en-US" sz="1600" b="1" dirty="0" err="1" smtClean="0">
                <a:solidFill>
                  <a:srgbClr val="FF0000"/>
                </a:solidFill>
                <a:latin typeface="Courier"/>
                <a:cs typeface="Courier"/>
              </a:rPr>
              <a:t>C</a:t>
            </a:r>
            <a:r>
              <a:rPr lang="en-US" sz="1600" dirty="0" err="1" smtClean="0">
                <a:latin typeface="Courier"/>
                <a:cs typeface="Courier"/>
              </a:rPr>
              <a:t>agugguc</a:t>
            </a:r>
            <a:r>
              <a:rPr lang="en-US" sz="1600" dirty="0" smtClean="0">
                <a:latin typeface="Courier"/>
                <a:cs typeface="Courier"/>
              </a:rPr>
              <a:t> </a:t>
            </a:r>
            <a:r>
              <a:rPr lang="en-US" sz="1600" dirty="0" err="1" smtClean="0">
                <a:latin typeface="Courier"/>
                <a:cs typeface="Courier"/>
              </a:rPr>
              <a:t>cagaugacca</a:t>
            </a:r>
            <a:r>
              <a:rPr lang="en-US" sz="1600" dirty="0" smtClean="0">
                <a:latin typeface="Courier"/>
                <a:cs typeface="Courier"/>
              </a:rPr>
              <a:t> </a:t>
            </a:r>
            <a:r>
              <a:rPr lang="en-US" sz="1600" dirty="0" err="1" smtClean="0">
                <a:latin typeface="Courier"/>
                <a:cs typeface="Courier"/>
              </a:rPr>
              <a:t>aauuggcuac</a:t>
            </a:r>
            <a:endParaRPr lang="en-US" sz="1600" dirty="0">
              <a:latin typeface="Courier"/>
              <a:cs typeface="Courier"/>
            </a:endParaRPr>
          </a:p>
          <a:p>
            <a:r>
              <a:rPr lang="en-US" sz="1600" dirty="0" smtClean="0">
                <a:solidFill>
                  <a:srgbClr val="7F7F7F"/>
                </a:solidFill>
                <a:latin typeface="Courier"/>
                <a:cs typeface="Courier"/>
              </a:rPr>
              <a:t>28381</a:t>
            </a:r>
            <a:r>
              <a:rPr lang="en-US" sz="1600" dirty="0" smtClean="0">
                <a:latin typeface="Courier"/>
                <a:cs typeface="Courier"/>
              </a:rPr>
              <a:t> </a:t>
            </a:r>
            <a:r>
              <a:rPr lang="en-US" sz="1600" dirty="0" err="1" smtClean="0">
                <a:latin typeface="Courier"/>
                <a:cs typeface="Courier"/>
              </a:rPr>
              <a:t>uac</a:t>
            </a:r>
            <a:r>
              <a:rPr lang="en-US" sz="1600" b="1" dirty="0" err="1" smtClean="0">
                <a:solidFill>
                  <a:srgbClr val="FF0000"/>
                </a:solidFill>
                <a:latin typeface="Courier"/>
                <a:cs typeface="Courier"/>
              </a:rPr>
              <a:t>A</a:t>
            </a:r>
            <a:r>
              <a:rPr lang="en-US" sz="1600" dirty="0" err="1" smtClean="0">
                <a:latin typeface="Courier"/>
                <a:cs typeface="Courier"/>
              </a:rPr>
              <a:t>gaagag</a:t>
            </a:r>
            <a:r>
              <a:rPr lang="en-US" sz="1600" dirty="0" smtClean="0">
                <a:latin typeface="Courier"/>
                <a:cs typeface="Courier"/>
              </a:rPr>
              <a:t> </a:t>
            </a:r>
            <a:r>
              <a:rPr lang="en-US" sz="1600" dirty="0" err="1" smtClean="0">
                <a:latin typeface="Courier"/>
                <a:cs typeface="Courier"/>
              </a:rPr>
              <a:t>cuacccgacg</a:t>
            </a:r>
            <a:r>
              <a:rPr lang="en-US" sz="1600" dirty="0" smtClean="0">
                <a:latin typeface="Courier"/>
                <a:cs typeface="Courier"/>
              </a:rPr>
              <a:t> </a:t>
            </a:r>
            <a:r>
              <a:rPr lang="en-US" sz="1600" dirty="0" err="1" smtClean="0">
                <a:latin typeface="Courier"/>
                <a:cs typeface="Courier"/>
              </a:rPr>
              <a:t>aguucguggu</a:t>
            </a:r>
            <a:r>
              <a:rPr lang="en-US" sz="1600" dirty="0" smtClean="0">
                <a:latin typeface="Courier"/>
                <a:cs typeface="Courier"/>
              </a:rPr>
              <a:t> </a:t>
            </a:r>
            <a:r>
              <a:rPr lang="en-US" sz="1600" dirty="0" err="1" smtClean="0">
                <a:latin typeface="Courier"/>
                <a:cs typeface="Courier"/>
              </a:rPr>
              <a:t>ggugacggca</a:t>
            </a:r>
            <a:r>
              <a:rPr lang="en-US" sz="1600" dirty="0" smtClean="0">
                <a:latin typeface="Courier"/>
                <a:cs typeface="Courier"/>
              </a:rPr>
              <a:t> </a:t>
            </a:r>
            <a:r>
              <a:rPr lang="en-US" sz="1600" dirty="0" err="1" smtClean="0">
                <a:latin typeface="Courier"/>
                <a:cs typeface="Courier"/>
              </a:rPr>
              <a:t>aaaugaaaga</a:t>
            </a:r>
            <a:r>
              <a:rPr lang="en-US" sz="1600" dirty="0" smtClean="0">
                <a:latin typeface="Courier"/>
                <a:cs typeface="Courier"/>
              </a:rPr>
              <a:t> </a:t>
            </a:r>
            <a:r>
              <a:rPr lang="en-US" sz="1600" dirty="0" err="1" smtClean="0">
                <a:latin typeface="Courier"/>
                <a:cs typeface="Courier"/>
              </a:rPr>
              <a:t>gcu</a:t>
            </a:r>
            <a:r>
              <a:rPr lang="en-US" sz="1600" b="1" dirty="0" err="1" smtClean="0">
                <a:solidFill>
                  <a:srgbClr val="ED1C24"/>
                </a:solidFill>
                <a:latin typeface="Courier"/>
                <a:cs typeface="Courier"/>
              </a:rPr>
              <a:t>G</a:t>
            </a:r>
            <a:r>
              <a:rPr lang="en-US" sz="1600" dirty="0" err="1" smtClean="0">
                <a:latin typeface="Courier"/>
                <a:cs typeface="Courier"/>
              </a:rPr>
              <a:t>agcccc</a:t>
            </a:r>
            <a:endParaRPr lang="en-US" sz="1600" dirty="0" smtClean="0">
              <a:latin typeface="Courier"/>
              <a:cs typeface="Courier"/>
            </a:endParaRPr>
          </a:p>
          <a:p>
            <a:r>
              <a:rPr lang="en-US" sz="1600" dirty="0" smtClean="0">
                <a:solidFill>
                  <a:srgbClr val="7F7F7F"/>
                </a:solidFill>
                <a:latin typeface="Courier"/>
                <a:cs typeface="Courier"/>
              </a:rPr>
              <a:t>28441</a:t>
            </a:r>
            <a:r>
              <a:rPr lang="en-US" sz="1600" dirty="0" smtClean="0">
                <a:latin typeface="Courier"/>
                <a:cs typeface="Courier"/>
              </a:rPr>
              <a:t> </a:t>
            </a:r>
            <a:r>
              <a:rPr lang="en-US" sz="1600" dirty="0" err="1" smtClean="0">
                <a:latin typeface="Courier"/>
                <a:cs typeface="Courier"/>
              </a:rPr>
              <a:t>agaugguacu</a:t>
            </a:r>
            <a:r>
              <a:rPr lang="en-US" sz="1600" dirty="0" smtClean="0">
                <a:latin typeface="Courier"/>
                <a:cs typeface="Courier"/>
              </a:rPr>
              <a:t> </a:t>
            </a:r>
            <a:r>
              <a:rPr lang="en-US" sz="1600" dirty="0" err="1" smtClean="0">
                <a:latin typeface="Courier"/>
                <a:cs typeface="Courier"/>
              </a:rPr>
              <a:t>ucuauuaccu</a:t>
            </a:r>
            <a:r>
              <a:rPr lang="en-US" sz="1600" dirty="0" smtClean="0">
                <a:latin typeface="Courier"/>
                <a:cs typeface="Courier"/>
              </a:rPr>
              <a:t> </a:t>
            </a:r>
            <a:r>
              <a:rPr lang="en-US" sz="1600" dirty="0" err="1" smtClean="0">
                <a:latin typeface="Courier"/>
                <a:cs typeface="Courier"/>
              </a:rPr>
              <a:t>aggaacuggc</a:t>
            </a:r>
            <a:r>
              <a:rPr lang="en-US" sz="1600" dirty="0" smtClean="0">
                <a:latin typeface="Courier"/>
                <a:cs typeface="Courier"/>
              </a:rPr>
              <a:t> </a:t>
            </a:r>
            <a:r>
              <a:rPr lang="en-US" sz="1600" dirty="0" err="1" smtClean="0">
                <a:latin typeface="Courier"/>
                <a:cs typeface="Courier"/>
              </a:rPr>
              <a:t>ccagaagcuu</a:t>
            </a:r>
            <a:r>
              <a:rPr lang="en-US" sz="1600" dirty="0" smtClean="0">
                <a:latin typeface="Courier"/>
                <a:cs typeface="Courier"/>
              </a:rPr>
              <a:t> </a:t>
            </a:r>
            <a:r>
              <a:rPr lang="en-US" sz="1600" dirty="0" err="1" smtClean="0">
                <a:latin typeface="Courier"/>
                <a:cs typeface="Courier"/>
              </a:rPr>
              <a:t>cacuucccua</a:t>
            </a:r>
            <a:r>
              <a:rPr lang="en-US" sz="1600" dirty="0" smtClean="0">
                <a:latin typeface="Courier"/>
                <a:cs typeface="Courier"/>
              </a:rPr>
              <a:t> </a:t>
            </a:r>
            <a:r>
              <a:rPr lang="en-US" sz="1600" dirty="0" err="1" smtClean="0">
                <a:latin typeface="Courier"/>
                <a:cs typeface="Courier"/>
              </a:rPr>
              <a:t>cggcgcuaac</a:t>
            </a:r>
            <a:endParaRPr lang="en-US" sz="1600" dirty="0" smtClean="0">
              <a:latin typeface="Courier"/>
              <a:cs typeface="Courier"/>
            </a:endParaRPr>
          </a:p>
          <a:p>
            <a:r>
              <a:rPr lang="en-US" sz="1600" dirty="0" smtClean="0">
                <a:solidFill>
                  <a:srgbClr val="7F7F7F"/>
                </a:solidFill>
                <a:latin typeface="Courier"/>
                <a:cs typeface="Courier"/>
              </a:rPr>
              <a:t>28501</a:t>
            </a:r>
            <a:r>
              <a:rPr lang="en-US" sz="1600" dirty="0" smtClean="0">
                <a:latin typeface="Courier"/>
                <a:cs typeface="Courier"/>
              </a:rPr>
              <a:t> </a:t>
            </a:r>
            <a:r>
              <a:rPr lang="en-US" sz="1600" dirty="0" err="1">
                <a:latin typeface="Courier"/>
                <a:cs typeface="Courier"/>
              </a:rPr>
              <a:t>aaagaaggca</a:t>
            </a:r>
            <a:r>
              <a:rPr lang="en-US" sz="1600" dirty="0">
                <a:latin typeface="Courier"/>
                <a:cs typeface="Courier"/>
              </a:rPr>
              <a:t> </a:t>
            </a:r>
            <a:r>
              <a:rPr lang="en-US" sz="1600" dirty="0" err="1" smtClean="0">
                <a:latin typeface="Courier"/>
                <a:cs typeface="Courier"/>
              </a:rPr>
              <a:t>ucguau</a:t>
            </a:r>
            <a:r>
              <a:rPr lang="en-US" sz="1600" b="1" dirty="0" err="1" smtClean="0">
                <a:solidFill>
                  <a:schemeClr val="tx2"/>
                </a:solidFill>
                <a:latin typeface="Courier"/>
                <a:cs typeface="Courier"/>
              </a:rPr>
              <a:t>U</a:t>
            </a:r>
            <a:r>
              <a:rPr lang="en-US" sz="1600" dirty="0" err="1" smtClean="0">
                <a:latin typeface="Courier"/>
                <a:cs typeface="Courier"/>
              </a:rPr>
              <a:t>ggu</a:t>
            </a:r>
            <a:r>
              <a:rPr lang="en-US" sz="1600" dirty="0" smtClean="0">
                <a:latin typeface="Courier"/>
                <a:cs typeface="Courier"/>
              </a:rPr>
              <a:t> </a:t>
            </a:r>
            <a:r>
              <a:rPr lang="en-US" sz="1600" dirty="0" err="1" smtClean="0">
                <a:latin typeface="Courier"/>
                <a:cs typeface="Courier"/>
              </a:rPr>
              <a:t>ugcaacugag</a:t>
            </a:r>
            <a:r>
              <a:rPr lang="en-US" sz="1600" dirty="0" smtClean="0">
                <a:latin typeface="Courier"/>
                <a:cs typeface="Courier"/>
              </a:rPr>
              <a:t> </a:t>
            </a:r>
            <a:r>
              <a:rPr lang="en-US" sz="1600" dirty="0" err="1" smtClean="0">
                <a:latin typeface="Courier"/>
                <a:cs typeface="Courier"/>
              </a:rPr>
              <a:t>ggagccuuga</a:t>
            </a:r>
            <a:r>
              <a:rPr lang="en-US" sz="1600" dirty="0" smtClean="0">
                <a:latin typeface="Courier"/>
                <a:cs typeface="Courier"/>
              </a:rPr>
              <a:t> </a:t>
            </a:r>
            <a:r>
              <a:rPr lang="en-US" sz="1600" dirty="0" err="1" smtClean="0">
                <a:latin typeface="Courier"/>
                <a:cs typeface="Courier"/>
              </a:rPr>
              <a:t>auac</a:t>
            </a:r>
            <a:r>
              <a:rPr lang="en-US" sz="1600" b="1" dirty="0" err="1" smtClean="0">
                <a:solidFill>
                  <a:srgbClr val="FF0000"/>
                </a:solidFill>
                <a:latin typeface="Courier"/>
                <a:cs typeface="Courier"/>
              </a:rPr>
              <a:t>C</a:t>
            </a:r>
            <a:r>
              <a:rPr lang="en-US" sz="1600" dirty="0" err="1" smtClean="0">
                <a:latin typeface="Courier"/>
                <a:cs typeface="Courier"/>
              </a:rPr>
              <a:t>cccaa</a:t>
            </a:r>
            <a:r>
              <a:rPr lang="en-US" sz="1600" dirty="0" smtClean="0">
                <a:latin typeface="Courier"/>
                <a:cs typeface="Courier"/>
              </a:rPr>
              <a:t> </a:t>
            </a:r>
            <a:r>
              <a:rPr lang="en-US" sz="1600" dirty="0" err="1" smtClean="0">
                <a:latin typeface="Courier"/>
                <a:cs typeface="Courier"/>
              </a:rPr>
              <a:t>agaccacauu</a:t>
            </a:r>
            <a:endParaRPr lang="en-US" sz="1600" dirty="0">
              <a:latin typeface="Courier"/>
              <a:cs typeface="Courier"/>
            </a:endParaRPr>
          </a:p>
          <a:p>
            <a:r>
              <a:rPr lang="en-US" sz="1600" dirty="0" smtClean="0">
                <a:solidFill>
                  <a:srgbClr val="7F7F7F"/>
                </a:solidFill>
                <a:latin typeface="Courier"/>
                <a:cs typeface="Courier"/>
              </a:rPr>
              <a:t>28561</a:t>
            </a:r>
            <a:r>
              <a:rPr lang="en-US" sz="1600" dirty="0" smtClean="0">
                <a:latin typeface="Courier"/>
                <a:cs typeface="Courier"/>
              </a:rPr>
              <a:t> </a:t>
            </a:r>
            <a:r>
              <a:rPr lang="en-US" sz="1600" dirty="0" err="1">
                <a:latin typeface="Courier"/>
                <a:cs typeface="Courier"/>
              </a:rPr>
              <a:t>ggcacccgca</a:t>
            </a:r>
            <a:r>
              <a:rPr lang="en-US" sz="1600" dirty="0">
                <a:latin typeface="Courier"/>
                <a:cs typeface="Courier"/>
              </a:rPr>
              <a:t> </a:t>
            </a:r>
            <a:r>
              <a:rPr lang="en-US" sz="1600" dirty="0" err="1" smtClean="0">
                <a:latin typeface="Courier"/>
                <a:cs typeface="Courier"/>
              </a:rPr>
              <a:t>auccuaauaa</a:t>
            </a:r>
            <a:r>
              <a:rPr lang="en-US" sz="1600" dirty="0" smtClean="0">
                <a:latin typeface="Courier"/>
                <a:cs typeface="Courier"/>
              </a:rPr>
              <a:t> </a:t>
            </a:r>
            <a:r>
              <a:rPr lang="en-US" sz="1600" dirty="0" err="1" smtClean="0">
                <a:latin typeface="Courier"/>
                <a:cs typeface="Courier"/>
              </a:rPr>
              <a:t>caaugcugcc</a:t>
            </a:r>
            <a:r>
              <a:rPr lang="en-US" sz="1600" dirty="0" smtClean="0">
                <a:latin typeface="Courier"/>
                <a:cs typeface="Courier"/>
              </a:rPr>
              <a:t> </a:t>
            </a:r>
            <a:r>
              <a:rPr lang="en-US" sz="1600" dirty="0" err="1" smtClean="0">
                <a:latin typeface="Courier"/>
                <a:cs typeface="Courier"/>
              </a:rPr>
              <a:t>accgugcuac</a:t>
            </a:r>
            <a:r>
              <a:rPr lang="en-US" sz="1600" dirty="0" smtClean="0">
                <a:latin typeface="Courier"/>
                <a:cs typeface="Courier"/>
              </a:rPr>
              <a:t> </a:t>
            </a:r>
            <a:r>
              <a:rPr lang="en-US" sz="1600" dirty="0" err="1" smtClean="0">
                <a:latin typeface="Courier"/>
                <a:cs typeface="Courier"/>
              </a:rPr>
              <a:t>aacuuccuca</a:t>
            </a:r>
            <a:r>
              <a:rPr lang="en-US" sz="1600" dirty="0" smtClean="0">
                <a:latin typeface="Courier"/>
                <a:cs typeface="Courier"/>
              </a:rPr>
              <a:t> </a:t>
            </a:r>
            <a:r>
              <a:rPr lang="en-US" sz="1600" dirty="0" err="1">
                <a:latin typeface="Courier"/>
                <a:cs typeface="Courier"/>
              </a:rPr>
              <a:t>aggaacaaca</a:t>
            </a:r>
            <a:endParaRPr lang="en-US" sz="1600" dirty="0">
              <a:latin typeface="Courier"/>
              <a:cs typeface="Courier"/>
            </a:endParaRPr>
          </a:p>
          <a:p>
            <a:r>
              <a:rPr lang="en-US" sz="1600" dirty="0" smtClean="0">
                <a:solidFill>
                  <a:srgbClr val="7F7F7F"/>
                </a:solidFill>
                <a:latin typeface="Courier"/>
                <a:cs typeface="Courier"/>
              </a:rPr>
              <a:t>28621</a:t>
            </a:r>
            <a:r>
              <a:rPr lang="en-US" sz="1600" dirty="0" smtClean="0">
                <a:latin typeface="Courier"/>
                <a:cs typeface="Courier"/>
              </a:rPr>
              <a:t> </a:t>
            </a:r>
            <a:r>
              <a:rPr lang="en-US" sz="1600" dirty="0" err="1" smtClean="0">
                <a:latin typeface="Courier"/>
                <a:cs typeface="Courier"/>
              </a:rPr>
              <a:t>uugccaaaag</a:t>
            </a:r>
            <a:r>
              <a:rPr lang="en-US" sz="1600" dirty="0" smtClean="0">
                <a:latin typeface="Courier"/>
                <a:cs typeface="Courier"/>
              </a:rPr>
              <a:t> </a:t>
            </a:r>
            <a:r>
              <a:rPr lang="en-US" sz="1600" dirty="0" err="1" smtClean="0">
                <a:latin typeface="Courier"/>
                <a:cs typeface="Courier"/>
              </a:rPr>
              <a:t>gcuuc</a:t>
            </a:r>
            <a:r>
              <a:rPr lang="en-US" sz="1600" b="1" dirty="0" err="1" smtClean="0">
                <a:solidFill>
                  <a:srgbClr val="ED1C24"/>
                </a:solidFill>
                <a:latin typeface="Courier"/>
                <a:cs typeface="Courier"/>
              </a:rPr>
              <a:t>A</a:t>
            </a:r>
            <a:r>
              <a:rPr lang="en-US" sz="1600" dirty="0" err="1" smtClean="0">
                <a:latin typeface="Courier"/>
                <a:cs typeface="Courier"/>
              </a:rPr>
              <a:t>acgc</a:t>
            </a:r>
            <a:r>
              <a:rPr lang="en-US" sz="1600" dirty="0" smtClean="0">
                <a:latin typeface="Courier"/>
                <a:cs typeface="Courier"/>
              </a:rPr>
              <a:t> </a:t>
            </a:r>
            <a:r>
              <a:rPr lang="en-US" sz="1600" dirty="0" err="1">
                <a:latin typeface="Courier"/>
                <a:cs typeface="Courier"/>
              </a:rPr>
              <a:t>agagggaagc</a:t>
            </a:r>
            <a:r>
              <a:rPr lang="en-US" sz="1600" dirty="0">
                <a:latin typeface="Courier"/>
                <a:cs typeface="Courier"/>
              </a:rPr>
              <a:t> </a:t>
            </a:r>
            <a:r>
              <a:rPr lang="en-US" sz="1600" dirty="0" err="1">
                <a:latin typeface="Courier"/>
                <a:cs typeface="Courier"/>
              </a:rPr>
              <a:t>agaggcggca</a:t>
            </a:r>
            <a:r>
              <a:rPr lang="en-US" sz="1600" dirty="0">
                <a:latin typeface="Courier"/>
                <a:cs typeface="Courier"/>
              </a:rPr>
              <a:t> </a:t>
            </a:r>
            <a:r>
              <a:rPr lang="en-US" sz="1600" dirty="0" err="1" smtClean="0">
                <a:latin typeface="Courier"/>
                <a:cs typeface="Courier"/>
              </a:rPr>
              <a:t>gucaagccuc</a:t>
            </a:r>
            <a:r>
              <a:rPr lang="en-US" sz="1600" dirty="0" smtClean="0">
                <a:latin typeface="Courier"/>
                <a:cs typeface="Courier"/>
              </a:rPr>
              <a:t> </a:t>
            </a:r>
            <a:r>
              <a:rPr lang="en-US" sz="1600" dirty="0" err="1" smtClean="0">
                <a:latin typeface="Courier"/>
                <a:cs typeface="Courier"/>
              </a:rPr>
              <a:t>uucucgcucc</a:t>
            </a:r>
            <a:endParaRPr lang="en-US" sz="1600" dirty="0">
              <a:latin typeface="Courier"/>
              <a:cs typeface="Courier"/>
            </a:endParaRPr>
          </a:p>
          <a:p>
            <a:r>
              <a:rPr lang="en-US" sz="1600" dirty="0" smtClean="0">
                <a:solidFill>
                  <a:srgbClr val="7F7F7F"/>
                </a:solidFill>
                <a:latin typeface="Courier"/>
                <a:cs typeface="Courier"/>
              </a:rPr>
              <a:t>28681</a:t>
            </a:r>
            <a:r>
              <a:rPr lang="en-US" sz="1600" dirty="0" smtClean="0">
                <a:latin typeface="Courier"/>
                <a:cs typeface="Courier"/>
              </a:rPr>
              <a:t> </a:t>
            </a:r>
            <a:r>
              <a:rPr lang="en-US" sz="1600" dirty="0" err="1" smtClean="0">
                <a:latin typeface="Courier"/>
                <a:cs typeface="Courier"/>
              </a:rPr>
              <a:t>ucaucacgua</a:t>
            </a:r>
            <a:r>
              <a:rPr lang="en-US" sz="1600" dirty="0" smtClean="0">
                <a:latin typeface="Courier"/>
                <a:cs typeface="Courier"/>
              </a:rPr>
              <a:t> </a:t>
            </a:r>
            <a:r>
              <a:rPr lang="en-US" sz="1600" dirty="0" err="1" smtClean="0">
                <a:latin typeface="Courier"/>
                <a:cs typeface="Courier"/>
              </a:rPr>
              <a:t>gucgcgguaa</a:t>
            </a:r>
            <a:r>
              <a:rPr lang="en-US" sz="1600" dirty="0" smtClean="0">
                <a:latin typeface="Courier"/>
                <a:cs typeface="Courier"/>
              </a:rPr>
              <a:t> </a:t>
            </a:r>
            <a:r>
              <a:rPr lang="en-US" sz="1600" dirty="0" err="1" smtClean="0">
                <a:latin typeface="Courier"/>
                <a:cs typeface="Courier"/>
              </a:rPr>
              <a:t>uucaagaaau</a:t>
            </a:r>
            <a:r>
              <a:rPr lang="en-US" sz="1600" dirty="0" smtClean="0">
                <a:latin typeface="Courier"/>
                <a:cs typeface="Courier"/>
              </a:rPr>
              <a:t> </a:t>
            </a:r>
            <a:r>
              <a:rPr lang="en-US" sz="1600" dirty="0" err="1" smtClean="0">
                <a:latin typeface="Courier"/>
                <a:cs typeface="Courier"/>
              </a:rPr>
              <a:t>ucaacuccug</a:t>
            </a:r>
            <a:r>
              <a:rPr lang="en-US" sz="1600" dirty="0" smtClean="0">
                <a:latin typeface="Courier"/>
                <a:cs typeface="Courier"/>
              </a:rPr>
              <a:t> </a:t>
            </a:r>
            <a:r>
              <a:rPr lang="en-US" sz="1600" dirty="0" err="1" smtClean="0">
                <a:latin typeface="Courier"/>
                <a:cs typeface="Courier"/>
              </a:rPr>
              <a:t>gcagcaguag</a:t>
            </a:r>
            <a:r>
              <a:rPr lang="en-US" sz="1600" dirty="0" smtClean="0">
                <a:latin typeface="Courier"/>
                <a:cs typeface="Courier"/>
              </a:rPr>
              <a:t> </a:t>
            </a:r>
            <a:r>
              <a:rPr lang="en-US" sz="1600" dirty="0" err="1" smtClean="0">
                <a:latin typeface="Courier"/>
                <a:cs typeface="Courier"/>
              </a:rPr>
              <a:t>gggaaauucu</a:t>
            </a:r>
            <a:endParaRPr lang="en-US" sz="1600" dirty="0">
              <a:latin typeface="Courier"/>
              <a:cs typeface="Courier"/>
            </a:endParaRPr>
          </a:p>
          <a:p>
            <a:r>
              <a:rPr lang="en-US" sz="1600" dirty="0" smtClean="0">
                <a:solidFill>
                  <a:srgbClr val="7F7F7F"/>
                </a:solidFill>
                <a:latin typeface="Courier"/>
                <a:cs typeface="Courier"/>
              </a:rPr>
              <a:t>28741</a:t>
            </a:r>
            <a:r>
              <a:rPr lang="en-US" sz="1600" dirty="0" smtClean="0">
                <a:latin typeface="Courier"/>
                <a:cs typeface="Courier"/>
              </a:rPr>
              <a:t> </a:t>
            </a:r>
            <a:r>
              <a:rPr lang="en-US" sz="1600" dirty="0" err="1" smtClean="0">
                <a:latin typeface="Courier"/>
                <a:cs typeface="Courier"/>
              </a:rPr>
              <a:t>c</a:t>
            </a:r>
            <a:r>
              <a:rPr lang="en-US" sz="1600" b="1" dirty="0" err="1" smtClean="0">
                <a:solidFill>
                  <a:srgbClr val="ED1C24"/>
                </a:solidFill>
                <a:latin typeface="Courier"/>
                <a:cs typeface="Courier"/>
              </a:rPr>
              <a:t>G</a:t>
            </a:r>
            <a:r>
              <a:rPr lang="en-US" sz="1600" dirty="0" err="1" smtClean="0">
                <a:latin typeface="Courier"/>
                <a:cs typeface="Courier"/>
              </a:rPr>
              <a:t>ugcucgaa</a:t>
            </a:r>
            <a:r>
              <a:rPr lang="en-US" sz="1600" dirty="0" smtClean="0">
                <a:latin typeface="Courier"/>
                <a:cs typeface="Courier"/>
              </a:rPr>
              <a:t> </a:t>
            </a:r>
            <a:r>
              <a:rPr lang="en-US" sz="1600" dirty="0" err="1" smtClean="0">
                <a:latin typeface="Courier"/>
                <a:cs typeface="Courier"/>
              </a:rPr>
              <a:t>uggcuagcgg</a:t>
            </a:r>
            <a:r>
              <a:rPr lang="en-US" sz="1600" dirty="0" smtClean="0">
                <a:latin typeface="Courier"/>
                <a:cs typeface="Courier"/>
              </a:rPr>
              <a:t> </a:t>
            </a:r>
            <a:r>
              <a:rPr lang="en-US" sz="1600" dirty="0" err="1" smtClean="0">
                <a:latin typeface="Courier"/>
                <a:cs typeface="Courier"/>
              </a:rPr>
              <a:t>agguggugaa</a:t>
            </a:r>
            <a:r>
              <a:rPr lang="en-US" sz="1600" dirty="0" smtClean="0">
                <a:latin typeface="Courier"/>
                <a:cs typeface="Courier"/>
              </a:rPr>
              <a:t> </a:t>
            </a:r>
            <a:r>
              <a:rPr lang="en-US" sz="1600" dirty="0" err="1" smtClean="0">
                <a:latin typeface="Courier"/>
                <a:cs typeface="Courier"/>
              </a:rPr>
              <a:t>acugcccucg</a:t>
            </a:r>
            <a:r>
              <a:rPr lang="en-US" sz="1600" dirty="0" smtClean="0">
                <a:latin typeface="Courier"/>
                <a:cs typeface="Courier"/>
              </a:rPr>
              <a:t> </a:t>
            </a:r>
            <a:r>
              <a:rPr lang="en-US" sz="1600" dirty="0" err="1" smtClean="0">
                <a:latin typeface="Courier"/>
                <a:cs typeface="Courier"/>
              </a:rPr>
              <a:t>cgcuauugcu</a:t>
            </a:r>
            <a:r>
              <a:rPr lang="en-US" sz="1600" dirty="0" smtClean="0">
                <a:latin typeface="Courier"/>
                <a:cs typeface="Courier"/>
              </a:rPr>
              <a:t> </a:t>
            </a:r>
            <a:r>
              <a:rPr lang="en-US" sz="1600" dirty="0" err="1" smtClean="0">
                <a:latin typeface="Courier"/>
                <a:cs typeface="Courier"/>
              </a:rPr>
              <a:t>gcuagacaga</a:t>
            </a:r>
            <a:endParaRPr lang="en-US" sz="1600" dirty="0">
              <a:latin typeface="Courier"/>
              <a:cs typeface="Courier"/>
            </a:endParaRPr>
          </a:p>
          <a:p>
            <a:r>
              <a:rPr lang="en-US" sz="1600" dirty="0" smtClean="0">
                <a:solidFill>
                  <a:srgbClr val="7F7F7F"/>
                </a:solidFill>
                <a:latin typeface="Courier"/>
                <a:cs typeface="Courier"/>
              </a:rPr>
              <a:t>28801</a:t>
            </a:r>
            <a:r>
              <a:rPr lang="en-US" sz="1600" dirty="0" smtClean="0">
                <a:latin typeface="Courier"/>
                <a:cs typeface="Courier"/>
              </a:rPr>
              <a:t> </a:t>
            </a:r>
            <a:r>
              <a:rPr lang="en-US" sz="1600" dirty="0" err="1" smtClean="0">
                <a:latin typeface="Courier"/>
                <a:cs typeface="Courier"/>
              </a:rPr>
              <a:t>uugaaccagc</a:t>
            </a:r>
            <a:r>
              <a:rPr lang="en-US" sz="1600" dirty="0" smtClean="0">
                <a:latin typeface="Courier"/>
                <a:cs typeface="Courier"/>
              </a:rPr>
              <a:t> </a:t>
            </a:r>
            <a:r>
              <a:rPr lang="en-US" sz="1600" dirty="0" err="1" smtClean="0">
                <a:latin typeface="Courier"/>
                <a:cs typeface="Courier"/>
              </a:rPr>
              <a:t>uugagagcaa</a:t>
            </a:r>
            <a:r>
              <a:rPr lang="en-US" sz="1600" dirty="0" smtClean="0">
                <a:latin typeface="Courier"/>
                <a:cs typeface="Courier"/>
              </a:rPr>
              <a:t> </a:t>
            </a:r>
            <a:r>
              <a:rPr lang="en-US" sz="1600" dirty="0" err="1" smtClean="0">
                <a:latin typeface="Courier"/>
                <a:cs typeface="Courier"/>
              </a:rPr>
              <a:t>aguuucuggu</a:t>
            </a:r>
            <a:r>
              <a:rPr lang="en-US" sz="1600" dirty="0" smtClean="0">
                <a:latin typeface="Courier"/>
                <a:cs typeface="Courier"/>
              </a:rPr>
              <a:t> </a:t>
            </a:r>
            <a:r>
              <a:rPr lang="en-US" sz="1600" dirty="0" err="1">
                <a:latin typeface="Courier"/>
                <a:cs typeface="Courier"/>
              </a:rPr>
              <a:t>aaaggccaac</a:t>
            </a:r>
            <a:r>
              <a:rPr lang="en-US" sz="1600" dirty="0">
                <a:latin typeface="Courier"/>
                <a:cs typeface="Courier"/>
              </a:rPr>
              <a:t> </a:t>
            </a:r>
            <a:r>
              <a:rPr lang="en-US" sz="1600" dirty="0" err="1">
                <a:latin typeface="Courier"/>
                <a:cs typeface="Courier"/>
              </a:rPr>
              <a:t>aacaacaagg</a:t>
            </a:r>
            <a:r>
              <a:rPr lang="en-US" sz="1600" dirty="0">
                <a:latin typeface="Courier"/>
                <a:cs typeface="Courier"/>
              </a:rPr>
              <a:t> </a:t>
            </a:r>
            <a:r>
              <a:rPr lang="en-US" sz="1600" dirty="0" err="1" smtClean="0">
                <a:latin typeface="Courier"/>
                <a:cs typeface="Courier"/>
              </a:rPr>
              <a:t>cca</a:t>
            </a:r>
            <a:r>
              <a:rPr lang="en-US" sz="1600" b="1" dirty="0" err="1" smtClean="0">
                <a:solidFill>
                  <a:srgbClr val="ED1C24"/>
                </a:solidFill>
                <a:latin typeface="Courier"/>
                <a:cs typeface="Courier"/>
              </a:rPr>
              <a:t>G</a:t>
            </a:r>
            <a:r>
              <a:rPr lang="en-US" sz="1600" dirty="0" err="1" smtClean="0">
                <a:latin typeface="Courier"/>
                <a:cs typeface="Courier"/>
              </a:rPr>
              <a:t>acuguc</a:t>
            </a:r>
            <a:endParaRPr lang="en-US" sz="1600" dirty="0">
              <a:latin typeface="Courier"/>
              <a:cs typeface="Courier"/>
            </a:endParaRPr>
          </a:p>
          <a:p>
            <a:r>
              <a:rPr lang="en-US" sz="1600" dirty="0" smtClean="0">
                <a:solidFill>
                  <a:srgbClr val="7F7F7F"/>
                </a:solidFill>
                <a:latin typeface="Courier"/>
                <a:cs typeface="Courier"/>
              </a:rPr>
              <a:t>28861</a:t>
            </a:r>
            <a:r>
              <a:rPr lang="en-US" sz="1600" dirty="0" smtClean="0">
                <a:latin typeface="Courier"/>
                <a:cs typeface="Courier"/>
              </a:rPr>
              <a:t> </a:t>
            </a:r>
            <a:r>
              <a:rPr lang="en-US" sz="1600" dirty="0" err="1" smtClean="0">
                <a:latin typeface="Courier"/>
                <a:cs typeface="Courier"/>
              </a:rPr>
              <a:t>acuaagaaau</a:t>
            </a:r>
            <a:r>
              <a:rPr lang="en-US" sz="1600" dirty="0" smtClean="0">
                <a:latin typeface="Courier"/>
                <a:cs typeface="Courier"/>
              </a:rPr>
              <a:t> </a:t>
            </a:r>
            <a:r>
              <a:rPr lang="en-US" sz="1600" dirty="0" err="1" smtClean="0">
                <a:latin typeface="Courier"/>
                <a:cs typeface="Courier"/>
              </a:rPr>
              <a:t>cugcugcuga</a:t>
            </a:r>
            <a:r>
              <a:rPr lang="en-US" sz="1600" dirty="0" smtClean="0">
                <a:latin typeface="Courier"/>
                <a:cs typeface="Courier"/>
              </a:rPr>
              <a:t> </a:t>
            </a:r>
            <a:r>
              <a:rPr lang="en-US" sz="1600" dirty="0" err="1" smtClean="0">
                <a:latin typeface="Courier"/>
                <a:cs typeface="Courier"/>
              </a:rPr>
              <a:t>ggcaucu</a:t>
            </a:r>
            <a:r>
              <a:rPr lang="en-US" sz="1600" b="1" dirty="0" err="1" smtClean="0">
                <a:solidFill>
                  <a:srgbClr val="ED1C24"/>
                </a:solidFill>
                <a:latin typeface="Courier"/>
                <a:cs typeface="Courier"/>
              </a:rPr>
              <a:t>C</a:t>
            </a:r>
            <a:r>
              <a:rPr lang="en-US" sz="1600" dirty="0" err="1" smtClean="0">
                <a:latin typeface="Courier"/>
                <a:cs typeface="Courier"/>
              </a:rPr>
              <a:t>aa</a:t>
            </a:r>
            <a:r>
              <a:rPr lang="en-US" sz="1600" dirty="0" smtClean="0">
                <a:latin typeface="Courier"/>
                <a:cs typeface="Courier"/>
              </a:rPr>
              <a:t> </a:t>
            </a:r>
            <a:r>
              <a:rPr lang="en-US" sz="1600" dirty="0" err="1" smtClean="0">
                <a:latin typeface="Courier"/>
                <a:cs typeface="Courier"/>
              </a:rPr>
              <a:t>aagccucgcc</a:t>
            </a:r>
            <a:r>
              <a:rPr lang="en-US" sz="1600" dirty="0" smtClean="0">
                <a:latin typeface="Courier"/>
                <a:cs typeface="Courier"/>
              </a:rPr>
              <a:t> </a:t>
            </a:r>
            <a:r>
              <a:rPr lang="en-US" sz="1600" dirty="0" err="1" smtClean="0">
                <a:latin typeface="Courier"/>
                <a:cs typeface="Courier"/>
              </a:rPr>
              <a:t>aaaaacguac</a:t>
            </a:r>
            <a:r>
              <a:rPr lang="en-US" sz="1600" dirty="0" smtClean="0">
                <a:latin typeface="Courier"/>
                <a:cs typeface="Courier"/>
              </a:rPr>
              <a:t> </a:t>
            </a:r>
            <a:r>
              <a:rPr lang="en-US" sz="1600" dirty="0" err="1" smtClean="0">
                <a:latin typeface="Courier"/>
                <a:cs typeface="Courier"/>
              </a:rPr>
              <a:t>ugccacaaaa</a:t>
            </a:r>
            <a:endParaRPr lang="en-US" sz="1600" dirty="0">
              <a:latin typeface="Courier"/>
              <a:cs typeface="Courier"/>
            </a:endParaRPr>
          </a:p>
          <a:p>
            <a:r>
              <a:rPr lang="en-US" sz="1600" dirty="0" smtClean="0">
                <a:solidFill>
                  <a:srgbClr val="7F7F7F"/>
                </a:solidFill>
                <a:latin typeface="Courier"/>
                <a:cs typeface="Courier"/>
              </a:rPr>
              <a:t>28921</a:t>
            </a:r>
            <a:r>
              <a:rPr lang="en-US" sz="1600" dirty="0" smtClean="0">
                <a:latin typeface="Courier"/>
                <a:cs typeface="Courier"/>
              </a:rPr>
              <a:t> </a:t>
            </a:r>
            <a:r>
              <a:rPr lang="en-US" sz="1600" dirty="0" err="1" smtClean="0">
                <a:latin typeface="Courier"/>
                <a:cs typeface="Courier"/>
              </a:rPr>
              <a:t>caguacaacg</a:t>
            </a:r>
            <a:r>
              <a:rPr lang="en-US" sz="1600" dirty="0" smtClean="0">
                <a:latin typeface="Courier"/>
                <a:cs typeface="Courier"/>
              </a:rPr>
              <a:t> </a:t>
            </a:r>
            <a:r>
              <a:rPr lang="en-US" sz="1600" dirty="0" err="1" smtClean="0">
                <a:latin typeface="Courier"/>
                <a:cs typeface="Courier"/>
              </a:rPr>
              <a:t>ucacucaagc</a:t>
            </a:r>
            <a:r>
              <a:rPr lang="en-US" sz="1600" dirty="0" smtClean="0">
                <a:latin typeface="Courier"/>
                <a:cs typeface="Courier"/>
              </a:rPr>
              <a:t> </a:t>
            </a:r>
            <a:r>
              <a:rPr lang="en-US" sz="1600" dirty="0" err="1" smtClean="0">
                <a:latin typeface="Courier"/>
                <a:cs typeface="Courier"/>
              </a:rPr>
              <a:t>auuugggaga</a:t>
            </a:r>
            <a:r>
              <a:rPr lang="en-US" sz="1600" dirty="0" smtClean="0">
                <a:latin typeface="Courier"/>
                <a:cs typeface="Courier"/>
              </a:rPr>
              <a:t> </a:t>
            </a:r>
            <a:r>
              <a:rPr lang="en-US" sz="1600" dirty="0" err="1" smtClean="0">
                <a:latin typeface="Courier"/>
                <a:cs typeface="Courier"/>
              </a:rPr>
              <a:t>cgugguccag</a:t>
            </a:r>
            <a:r>
              <a:rPr lang="en-US" sz="1600" dirty="0" smtClean="0">
                <a:latin typeface="Courier"/>
                <a:cs typeface="Courier"/>
              </a:rPr>
              <a:t> </a:t>
            </a:r>
            <a:r>
              <a:rPr lang="en-US" sz="1600" dirty="0" err="1">
                <a:latin typeface="Courier"/>
                <a:cs typeface="Courier"/>
              </a:rPr>
              <a:t>aacaaaccca</a:t>
            </a:r>
            <a:r>
              <a:rPr lang="en-US" sz="1600" dirty="0">
                <a:latin typeface="Courier"/>
                <a:cs typeface="Courier"/>
              </a:rPr>
              <a:t> </a:t>
            </a:r>
            <a:r>
              <a:rPr lang="en-US" sz="1600" dirty="0" err="1" smtClean="0">
                <a:latin typeface="Courier"/>
                <a:cs typeface="Courier"/>
              </a:rPr>
              <a:t>aggaaauuuc</a:t>
            </a:r>
            <a:endParaRPr lang="en-US" sz="1600" dirty="0">
              <a:latin typeface="Courier"/>
              <a:cs typeface="Courier"/>
            </a:endParaRPr>
          </a:p>
          <a:p>
            <a:r>
              <a:rPr lang="en-US" sz="1600" dirty="0" smtClean="0">
                <a:solidFill>
                  <a:srgbClr val="7F7F7F"/>
                </a:solidFill>
                <a:latin typeface="Courier"/>
                <a:cs typeface="Courier"/>
              </a:rPr>
              <a:t>28981</a:t>
            </a:r>
            <a:r>
              <a:rPr lang="en-US" sz="1600" dirty="0" smtClean="0">
                <a:latin typeface="Courier"/>
                <a:cs typeface="Courier"/>
              </a:rPr>
              <a:t> </a:t>
            </a:r>
            <a:r>
              <a:rPr lang="en-US" sz="1600" dirty="0" err="1">
                <a:latin typeface="Courier"/>
                <a:cs typeface="Courier"/>
              </a:rPr>
              <a:t>ggggaccaag</a:t>
            </a:r>
            <a:r>
              <a:rPr lang="en-US" sz="1600" dirty="0">
                <a:latin typeface="Courier"/>
                <a:cs typeface="Courier"/>
              </a:rPr>
              <a:t> </a:t>
            </a:r>
            <a:r>
              <a:rPr lang="en-US" sz="1600" dirty="0" err="1" smtClean="0">
                <a:latin typeface="Courier"/>
                <a:cs typeface="Courier"/>
              </a:rPr>
              <a:t>ac</a:t>
            </a:r>
            <a:r>
              <a:rPr lang="en-US" sz="1600" b="1" dirty="0" err="1" smtClean="0">
                <a:solidFill>
                  <a:srgbClr val="FF0000"/>
                </a:solidFill>
                <a:latin typeface="Courier"/>
                <a:cs typeface="Courier"/>
              </a:rPr>
              <a:t>U</a:t>
            </a:r>
            <a:r>
              <a:rPr lang="en-US" sz="1600" dirty="0" err="1" smtClean="0">
                <a:latin typeface="Courier"/>
                <a:cs typeface="Courier"/>
              </a:rPr>
              <a:t>uaaucag</a:t>
            </a:r>
            <a:r>
              <a:rPr lang="en-US" sz="1600" dirty="0" smtClean="0">
                <a:latin typeface="Courier"/>
                <a:cs typeface="Courier"/>
              </a:rPr>
              <a:t> </a:t>
            </a:r>
            <a:r>
              <a:rPr lang="en-US" sz="1600" dirty="0" err="1" smtClean="0">
                <a:latin typeface="Courier"/>
                <a:cs typeface="Courier"/>
              </a:rPr>
              <a:t>acaaggaacu</a:t>
            </a:r>
            <a:r>
              <a:rPr lang="en-US" sz="1600" dirty="0" smtClean="0">
                <a:latin typeface="Courier"/>
                <a:cs typeface="Courier"/>
              </a:rPr>
              <a:t> </a:t>
            </a:r>
            <a:r>
              <a:rPr lang="en-US" sz="1600" dirty="0" err="1" smtClean="0">
                <a:latin typeface="Courier"/>
                <a:cs typeface="Courier"/>
              </a:rPr>
              <a:t>gauuacaaac</a:t>
            </a:r>
            <a:r>
              <a:rPr lang="en-US" sz="1600" dirty="0" smtClean="0">
                <a:latin typeface="Courier"/>
                <a:cs typeface="Courier"/>
              </a:rPr>
              <a:t> </a:t>
            </a:r>
            <a:r>
              <a:rPr lang="en-US" sz="1600" dirty="0" err="1" smtClean="0">
                <a:latin typeface="Courier"/>
                <a:cs typeface="Courier"/>
              </a:rPr>
              <a:t>auuggccgca</a:t>
            </a:r>
            <a:r>
              <a:rPr lang="en-US" sz="1600" dirty="0" smtClean="0">
                <a:latin typeface="Courier"/>
                <a:cs typeface="Courier"/>
              </a:rPr>
              <a:t> </a:t>
            </a:r>
            <a:r>
              <a:rPr lang="en-US" sz="1600" dirty="0" err="1" smtClean="0">
                <a:latin typeface="Courier"/>
                <a:cs typeface="Courier"/>
              </a:rPr>
              <a:t>aauugcacaa</a:t>
            </a:r>
            <a:endParaRPr lang="en-US" sz="1600" dirty="0">
              <a:latin typeface="Courier"/>
              <a:cs typeface="Courier"/>
            </a:endParaRPr>
          </a:p>
          <a:p>
            <a:r>
              <a:rPr lang="en-US" sz="1600" dirty="0" smtClean="0">
                <a:solidFill>
                  <a:srgbClr val="7F7F7F"/>
                </a:solidFill>
                <a:latin typeface="Courier"/>
                <a:cs typeface="Courier"/>
              </a:rPr>
              <a:t>29041</a:t>
            </a:r>
            <a:r>
              <a:rPr lang="en-US" sz="1600" dirty="0" smtClean="0">
                <a:latin typeface="Courier"/>
                <a:cs typeface="Courier"/>
              </a:rPr>
              <a:t> </a:t>
            </a:r>
            <a:r>
              <a:rPr lang="en-US" sz="1600" dirty="0" err="1" smtClean="0">
                <a:latin typeface="Courier"/>
                <a:cs typeface="Courier"/>
              </a:rPr>
              <a:t>uuugcuccaa</a:t>
            </a:r>
            <a:r>
              <a:rPr lang="en-US" sz="1600" dirty="0" smtClean="0">
                <a:latin typeface="Courier"/>
                <a:cs typeface="Courier"/>
              </a:rPr>
              <a:t> </a:t>
            </a:r>
            <a:r>
              <a:rPr lang="en-US" sz="1600" dirty="0" err="1" smtClean="0">
                <a:latin typeface="Courier"/>
                <a:cs typeface="Courier"/>
              </a:rPr>
              <a:t>gugccucugc</a:t>
            </a:r>
            <a:r>
              <a:rPr lang="en-US" sz="1600" dirty="0" smtClean="0">
                <a:latin typeface="Courier"/>
                <a:cs typeface="Courier"/>
              </a:rPr>
              <a:t> </a:t>
            </a:r>
            <a:r>
              <a:rPr lang="en-US" sz="1600" dirty="0" err="1" smtClean="0">
                <a:latin typeface="Courier"/>
                <a:cs typeface="Courier"/>
              </a:rPr>
              <a:t>auucuuugga</a:t>
            </a:r>
            <a:r>
              <a:rPr lang="en-US" sz="1600" dirty="0" smtClean="0">
                <a:latin typeface="Courier"/>
                <a:cs typeface="Courier"/>
              </a:rPr>
              <a:t> </a:t>
            </a:r>
            <a:r>
              <a:rPr lang="en-US" sz="1600" dirty="0" err="1" smtClean="0">
                <a:latin typeface="Courier"/>
                <a:cs typeface="Courier"/>
              </a:rPr>
              <a:t>augu</a:t>
            </a:r>
            <a:r>
              <a:rPr lang="en-US" sz="1600" b="1" dirty="0" err="1" smtClean="0">
                <a:solidFill>
                  <a:srgbClr val="ED1C24"/>
                </a:solidFill>
                <a:latin typeface="Courier"/>
                <a:cs typeface="Courier"/>
              </a:rPr>
              <a:t>U</a:t>
            </a:r>
            <a:r>
              <a:rPr lang="en-US" sz="1600" dirty="0" err="1" smtClean="0">
                <a:latin typeface="Courier"/>
                <a:cs typeface="Courier"/>
              </a:rPr>
              <a:t>acgca</a:t>
            </a:r>
            <a:r>
              <a:rPr lang="en-US" sz="1600" dirty="0" smtClean="0">
                <a:latin typeface="Courier"/>
                <a:cs typeface="Courier"/>
              </a:rPr>
              <a:t> </a:t>
            </a:r>
            <a:r>
              <a:rPr lang="en-US" sz="1600" dirty="0" err="1" smtClean="0">
                <a:latin typeface="Courier"/>
                <a:cs typeface="Courier"/>
              </a:rPr>
              <a:t>uuggcaugga</a:t>
            </a:r>
            <a:r>
              <a:rPr lang="en-US" sz="1600" dirty="0" smtClean="0">
                <a:latin typeface="Courier"/>
                <a:cs typeface="Courier"/>
              </a:rPr>
              <a:t> </a:t>
            </a:r>
            <a:r>
              <a:rPr lang="en-US" sz="1600" dirty="0" err="1" smtClean="0">
                <a:latin typeface="Courier"/>
                <a:cs typeface="Courier"/>
              </a:rPr>
              <a:t>agucacaccu</a:t>
            </a:r>
            <a:endParaRPr lang="en-US" sz="1600" dirty="0">
              <a:latin typeface="Courier"/>
              <a:cs typeface="Courier"/>
            </a:endParaRPr>
          </a:p>
          <a:p>
            <a:r>
              <a:rPr lang="en-US" sz="1600" dirty="0" smtClean="0">
                <a:solidFill>
                  <a:srgbClr val="7F7F7F"/>
                </a:solidFill>
                <a:latin typeface="Courier"/>
                <a:cs typeface="Courier"/>
              </a:rPr>
              <a:t>29101</a:t>
            </a:r>
            <a:r>
              <a:rPr lang="en-US" sz="1600" dirty="0" smtClean="0">
                <a:latin typeface="Courier"/>
                <a:cs typeface="Courier"/>
              </a:rPr>
              <a:t> </a:t>
            </a:r>
            <a:r>
              <a:rPr lang="en-US" sz="1600" dirty="0" err="1" smtClean="0">
                <a:latin typeface="Courier"/>
                <a:cs typeface="Courier"/>
              </a:rPr>
              <a:t>ucgggaacau</a:t>
            </a:r>
            <a:r>
              <a:rPr lang="en-US" sz="1600" dirty="0" smtClean="0">
                <a:latin typeface="Courier"/>
                <a:cs typeface="Courier"/>
              </a:rPr>
              <a:t> </a:t>
            </a:r>
            <a:r>
              <a:rPr lang="en-US" sz="1600" dirty="0" err="1" smtClean="0">
                <a:latin typeface="Courier"/>
                <a:cs typeface="Courier"/>
              </a:rPr>
              <a:t>ggcugacuua</a:t>
            </a:r>
            <a:r>
              <a:rPr lang="en-US" sz="1600" dirty="0" smtClean="0">
                <a:latin typeface="Courier"/>
                <a:cs typeface="Courier"/>
              </a:rPr>
              <a:t> </a:t>
            </a:r>
            <a:r>
              <a:rPr lang="en-US" sz="1600" dirty="0" err="1" smtClean="0">
                <a:latin typeface="Courier"/>
                <a:cs typeface="Courier"/>
              </a:rPr>
              <a:t>ucauggagcc</a:t>
            </a:r>
            <a:r>
              <a:rPr lang="en-US" sz="1600" dirty="0" smtClean="0">
                <a:latin typeface="Courier"/>
                <a:cs typeface="Courier"/>
              </a:rPr>
              <a:t> </a:t>
            </a:r>
            <a:r>
              <a:rPr lang="en-US" sz="1600" dirty="0" err="1" smtClean="0">
                <a:latin typeface="Courier"/>
                <a:cs typeface="Courier"/>
              </a:rPr>
              <a:t>auuaaauugg</a:t>
            </a:r>
            <a:r>
              <a:rPr lang="en-US" sz="1600" dirty="0" smtClean="0">
                <a:latin typeface="Courier"/>
                <a:cs typeface="Courier"/>
              </a:rPr>
              <a:t> </a:t>
            </a:r>
            <a:r>
              <a:rPr lang="en-US" sz="1600" dirty="0" err="1" smtClean="0">
                <a:latin typeface="Courier"/>
                <a:cs typeface="Courier"/>
              </a:rPr>
              <a:t>augacaaaga</a:t>
            </a:r>
            <a:r>
              <a:rPr lang="en-US" sz="1600" dirty="0" smtClean="0">
                <a:latin typeface="Courier"/>
                <a:cs typeface="Courier"/>
              </a:rPr>
              <a:t> </a:t>
            </a:r>
            <a:r>
              <a:rPr lang="en-US" sz="1600" dirty="0" err="1" smtClean="0">
                <a:latin typeface="Courier"/>
                <a:cs typeface="Courier"/>
              </a:rPr>
              <a:t>uccacaauuc</a:t>
            </a:r>
            <a:endParaRPr lang="en-US" sz="1600" dirty="0">
              <a:latin typeface="Courier"/>
              <a:cs typeface="Courier"/>
            </a:endParaRPr>
          </a:p>
          <a:p>
            <a:r>
              <a:rPr lang="en-US" sz="1600" dirty="0" smtClean="0">
                <a:solidFill>
                  <a:srgbClr val="7F7F7F"/>
                </a:solidFill>
                <a:latin typeface="Courier"/>
                <a:cs typeface="Courier"/>
              </a:rPr>
              <a:t>29161</a:t>
            </a:r>
            <a:r>
              <a:rPr lang="en-US" sz="1600" dirty="0" smtClean="0">
                <a:latin typeface="Courier"/>
                <a:cs typeface="Courier"/>
              </a:rPr>
              <a:t> </a:t>
            </a:r>
            <a:r>
              <a:rPr lang="en-US" sz="1600" dirty="0" err="1">
                <a:latin typeface="Courier"/>
                <a:cs typeface="Courier"/>
              </a:rPr>
              <a:t>aaagacaacg</a:t>
            </a:r>
            <a:r>
              <a:rPr lang="en-US" sz="1600" dirty="0">
                <a:latin typeface="Courier"/>
                <a:cs typeface="Courier"/>
              </a:rPr>
              <a:t> </a:t>
            </a:r>
            <a:r>
              <a:rPr lang="en-US" sz="1600" dirty="0" err="1" smtClean="0">
                <a:latin typeface="Courier"/>
                <a:cs typeface="Courier"/>
              </a:rPr>
              <a:t>ucauacugcu</a:t>
            </a:r>
            <a:r>
              <a:rPr lang="en-US" sz="1600" dirty="0" smtClean="0">
                <a:latin typeface="Courier"/>
                <a:cs typeface="Courier"/>
              </a:rPr>
              <a:t> </a:t>
            </a:r>
            <a:r>
              <a:rPr lang="en-US" sz="1600" dirty="0" err="1">
                <a:latin typeface="Courier"/>
                <a:cs typeface="Courier"/>
              </a:rPr>
              <a:t>gaacaagcac</a:t>
            </a:r>
            <a:r>
              <a:rPr lang="en-US" sz="1600" dirty="0">
                <a:latin typeface="Courier"/>
                <a:cs typeface="Courier"/>
              </a:rPr>
              <a:t> </a:t>
            </a:r>
            <a:r>
              <a:rPr lang="en-US" sz="1600" dirty="0" err="1" smtClean="0">
                <a:latin typeface="Courier"/>
                <a:cs typeface="Courier"/>
              </a:rPr>
              <a:t>auugacgcau</a:t>
            </a:r>
            <a:r>
              <a:rPr lang="en-US" sz="1600" dirty="0" smtClean="0">
                <a:latin typeface="Courier"/>
                <a:cs typeface="Courier"/>
              </a:rPr>
              <a:t> </a:t>
            </a:r>
            <a:r>
              <a:rPr lang="en-US" sz="1600" dirty="0" err="1" smtClean="0">
                <a:latin typeface="Courier"/>
                <a:cs typeface="Courier"/>
              </a:rPr>
              <a:t>aca</a:t>
            </a:r>
            <a:r>
              <a:rPr lang="en-US" sz="1600" b="1" dirty="0" err="1" smtClean="0">
                <a:solidFill>
                  <a:srgbClr val="FF0000"/>
                </a:solidFill>
                <a:latin typeface="Courier"/>
                <a:cs typeface="Courier"/>
              </a:rPr>
              <a:t>U</a:t>
            </a:r>
            <a:r>
              <a:rPr lang="en-US" sz="1600" dirty="0" err="1" smtClean="0">
                <a:latin typeface="Courier"/>
                <a:cs typeface="Courier"/>
              </a:rPr>
              <a:t>aacauu</a:t>
            </a:r>
            <a:r>
              <a:rPr lang="en-US" sz="1600" dirty="0" smtClean="0">
                <a:latin typeface="Courier"/>
                <a:cs typeface="Courier"/>
              </a:rPr>
              <a:t> </a:t>
            </a:r>
            <a:r>
              <a:rPr lang="en-US" sz="1600" dirty="0" err="1">
                <a:latin typeface="Courier"/>
                <a:cs typeface="Courier"/>
              </a:rPr>
              <a:t>cccaccaaca</a:t>
            </a:r>
            <a:endParaRPr lang="en-US" sz="1600" dirty="0">
              <a:latin typeface="Courier"/>
              <a:cs typeface="Courier"/>
            </a:endParaRPr>
          </a:p>
          <a:p>
            <a:r>
              <a:rPr lang="en-US" sz="1600" dirty="0" smtClean="0">
                <a:solidFill>
                  <a:srgbClr val="7F7F7F"/>
                </a:solidFill>
                <a:latin typeface="Courier"/>
                <a:cs typeface="Courier"/>
              </a:rPr>
              <a:t>29221</a:t>
            </a:r>
            <a:r>
              <a:rPr lang="en-US" sz="1600" dirty="0" smtClean="0">
                <a:latin typeface="Courier"/>
                <a:cs typeface="Courier"/>
              </a:rPr>
              <a:t> </a:t>
            </a:r>
            <a:r>
              <a:rPr lang="en-US" sz="1600" dirty="0" err="1" smtClean="0">
                <a:latin typeface="Courier"/>
                <a:cs typeface="Courier"/>
              </a:rPr>
              <a:t>ga</a:t>
            </a:r>
            <a:r>
              <a:rPr lang="en-US" sz="1600" b="1" dirty="0" err="1" smtClean="0">
                <a:solidFill>
                  <a:srgbClr val="FF0000"/>
                </a:solidFill>
                <a:latin typeface="Courier"/>
                <a:cs typeface="Courier"/>
              </a:rPr>
              <a:t>U</a:t>
            </a:r>
            <a:r>
              <a:rPr lang="en-US" sz="1600" dirty="0" err="1" smtClean="0">
                <a:latin typeface="Courier"/>
                <a:cs typeface="Courier"/>
              </a:rPr>
              <a:t>ccuaaaa</a:t>
            </a:r>
            <a:r>
              <a:rPr lang="en-US" sz="1600" dirty="0" smtClean="0">
                <a:latin typeface="Courier"/>
                <a:cs typeface="Courier"/>
              </a:rPr>
              <a:t> </a:t>
            </a:r>
            <a:r>
              <a:rPr lang="en-US" sz="1600" dirty="0" err="1">
                <a:latin typeface="Courier"/>
                <a:cs typeface="Courier"/>
              </a:rPr>
              <a:t>aggacaaaaa</a:t>
            </a:r>
            <a:r>
              <a:rPr lang="en-US" sz="1600" dirty="0">
                <a:latin typeface="Courier"/>
                <a:cs typeface="Courier"/>
              </a:rPr>
              <a:t> </a:t>
            </a:r>
            <a:r>
              <a:rPr lang="en-US" sz="1600" dirty="0" err="1" smtClean="0">
                <a:latin typeface="Courier"/>
                <a:cs typeface="Courier"/>
              </a:rPr>
              <a:t>gaaaaagacu</a:t>
            </a:r>
            <a:r>
              <a:rPr lang="en-US" sz="1600" dirty="0" smtClean="0">
                <a:latin typeface="Courier"/>
                <a:cs typeface="Courier"/>
              </a:rPr>
              <a:t> </a:t>
            </a:r>
            <a:r>
              <a:rPr lang="en-US" sz="1600" dirty="0" err="1" smtClean="0">
                <a:latin typeface="Courier"/>
                <a:cs typeface="Courier"/>
              </a:rPr>
              <a:t>gaugaagcuc</a:t>
            </a:r>
            <a:r>
              <a:rPr lang="en-US" sz="1600" dirty="0" smtClean="0">
                <a:latin typeface="Courier"/>
                <a:cs typeface="Courier"/>
              </a:rPr>
              <a:t> </a:t>
            </a:r>
            <a:r>
              <a:rPr lang="en-US" sz="1600" dirty="0" err="1" smtClean="0">
                <a:latin typeface="Courier"/>
                <a:cs typeface="Courier"/>
              </a:rPr>
              <a:t>agccuuugcc</a:t>
            </a:r>
            <a:r>
              <a:rPr lang="en-US" sz="1600" dirty="0" smtClean="0">
                <a:latin typeface="Courier"/>
                <a:cs typeface="Courier"/>
              </a:rPr>
              <a:t> </a:t>
            </a:r>
            <a:r>
              <a:rPr lang="en-US" sz="1600" dirty="0" err="1">
                <a:latin typeface="Courier"/>
                <a:cs typeface="Courier"/>
              </a:rPr>
              <a:t>gcagagacaa</a:t>
            </a:r>
            <a:endParaRPr lang="en-US" sz="1600" dirty="0">
              <a:latin typeface="Courier"/>
              <a:cs typeface="Courier"/>
            </a:endParaRPr>
          </a:p>
          <a:p>
            <a:r>
              <a:rPr lang="en-US" sz="1600" dirty="0" smtClean="0">
                <a:solidFill>
                  <a:srgbClr val="7F7F7F"/>
                </a:solidFill>
                <a:latin typeface="Courier"/>
                <a:cs typeface="Courier"/>
              </a:rPr>
              <a:t>29281</a:t>
            </a:r>
            <a:r>
              <a:rPr lang="en-US" sz="1600" dirty="0" smtClean="0">
                <a:latin typeface="Courier"/>
                <a:cs typeface="Courier"/>
              </a:rPr>
              <a:t> </a:t>
            </a:r>
            <a:r>
              <a:rPr lang="en-US" sz="1600" dirty="0" err="1">
                <a:latin typeface="Courier"/>
                <a:cs typeface="Courier"/>
              </a:rPr>
              <a:t>aagaagcagc</a:t>
            </a:r>
            <a:r>
              <a:rPr lang="en-US" sz="1600" dirty="0">
                <a:latin typeface="Courier"/>
                <a:cs typeface="Courier"/>
              </a:rPr>
              <a:t> </a:t>
            </a:r>
            <a:r>
              <a:rPr lang="en-US" sz="1600" dirty="0" err="1" smtClean="0">
                <a:latin typeface="Courier"/>
                <a:cs typeface="Courier"/>
              </a:rPr>
              <a:t>ccacugugac</a:t>
            </a:r>
            <a:r>
              <a:rPr lang="en-US" sz="1600" dirty="0" smtClean="0">
                <a:latin typeface="Courier"/>
                <a:cs typeface="Courier"/>
              </a:rPr>
              <a:t> </a:t>
            </a:r>
            <a:r>
              <a:rPr lang="en-US" sz="1600" dirty="0" err="1" smtClean="0">
                <a:latin typeface="Courier"/>
                <a:cs typeface="Courier"/>
              </a:rPr>
              <a:t>ucuucuuccu</a:t>
            </a:r>
            <a:r>
              <a:rPr lang="en-US" sz="1600" dirty="0" smtClean="0">
                <a:latin typeface="Courier"/>
                <a:cs typeface="Courier"/>
              </a:rPr>
              <a:t> </a:t>
            </a:r>
            <a:r>
              <a:rPr lang="en-US" sz="1600" dirty="0" err="1" smtClean="0">
                <a:latin typeface="Courier"/>
                <a:cs typeface="Courier"/>
              </a:rPr>
              <a:t>gcggcugaca</a:t>
            </a:r>
            <a:r>
              <a:rPr lang="en-US" sz="1600" dirty="0" smtClean="0">
                <a:latin typeface="Courier"/>
                <a:cs typeface="Courier"/>
              </a:rPr>
              <a:t> </a:t>
            </a:r>
            <a:r>
              <a:rPr lang="en-US" sz="1600" dirty="0" err="1" smtClean="0">
                <a:latin typeface="Courier"/>
                <a:cs typeface="Courier"/>
              </a:rPr>
              <a:t>uggaugauuu</a:t>
            </a:r>
            <a:r>
              <a:rPr lang="en-US" sz="1600" dirty="0" smtClean="0">
                <a:latin typeface="Courier"/>
                <a:cs typeface="Courier"/>
              </a:rPr>
              <a:t> </a:t>
            </a:r>
            <a:r>
              <a:rPr lang="en-US" sz="1600" dirty="0" err="1" smtClean="0">
                <a:latin typeface="Courier"/>
                <a:cs typeface="Courier"/>
              </a:rPr>
              <a:t>cuccagacaa</a:t>
            </a:r>
            <a:endParaRPr lang="en-US" sz="1600" dirty="0">
              <a:latin typeface="Courier"/>
              <a:cs typeface="Courier"/>
            </a:endParaRPr>
          </a:p>
          <a:p>
            <a:r>
              <a:rPr lang="en-US" sz="1600" dirty="0" smtClean="0">
                <a:solidFill>
                  <a:srgbClr val="7F7F7F"/>
                </a:solidFill>
                <a:latin typeface="Courier"/>
                <a:cs typeface="Courier"/>
              </a:rPr>
              <a:t>29341 </a:t>
            </a:r>
            <a:r>
              <a:rPr lang="en-US" sz="1600" dirty="0" err="1" smtClean="0">
                <a:latin typeface="Courier"/>
                <a:cs typeface="Courier"/>
              </a:rPr>
              <a:t>cuucaaaauu</a:t>
            </a:r>
            <a:r>
              <a:rPr lang="en-US" sz="1600" dirty="0" smtClean="0">
                <a:latin typeface="Courier"/>
                <a:cs typeface="Courier"/>
              </a:rPr>
              <a:t> </a:t>
            </a:r>
            <a:r>
              <a:rPr lang="en-US" sz="1600" dirty="0" err="1" smtClean="0">
                <a:latin typeface="Courier"/>
                <a:cs typeface="Courier"/>
              </a:rPr>
              <a:t>ccaugagugg</a:t>
            </a:r>
            <a:r>
              <a:rPr lang="en-US" sz="1600" dirty="0" smtClean="0">
                <a:latin typeface="Courier"/>
                <a:cs typeface="Courier"/>
              </a:rPr>
              <a:t> </a:t>
            </a:r>
            <a:r>
              <a:rPr lang="en-US" sz="1600" dirty="0" err="1" smtClean="0">
                <a:latin typeface="Courier"/>
                <a:cs typeface="Courier"/>
              </a:rPr>
              <a:t>a</a:t>
            </a:r>
            <a:r>
              <a:rPr lang="en-US" sz="1600" b="1" dirty="0" err="1" smtClean="0">
                <a:solidFill>
                  <a:srgbClr val="ED1C24"/>
                </a:solidFill>
                <a:latin typeface="Courier"/>
                <a:cs typeface="Courier"/>
              </a:rPr>
              <a:t>A</a:t>
            </a:r>
            <a:r>
              <a:rPr lang="en-US" sz="1600" dirty="0" err="1" smtClean="0">
                <a:latin typeface="Courier"/>
                <a:cs typeface="Courier"/>
              </a:rPr>
              <a:t>cuucugcu</a:t>
            </a:r>
            <a:r>
              <a:rPr lang="en-US" sz="1600" dirty="0" smtClean="0">
                <a:latin typeface="Courier"/>
                <a:cs typeface="Courier"/>
              </a:rPr>
              <a:t> </a:t>
            </a:r>
            <a:r>
              <a:rPr lang="en-US" sz="1600" dirty="0" err="1" smtClean="0">
                <a:latin typeface="Courier"/>
                <a:cs typeface="Courier"/>
              </a:rPr>
              <a:t>gauucaacuc</a:t>
            </a:r>
            <a:r>
              <a:rPr lang="en-US" sz="1600" dirty="0" smtClean="0">
                <a:latin typeface="Courier"/>
                <a:cs typeface="Courier"/>
              </a:rPr>
              <a:t> </a:t>
            </a:r>
            <a:r>
              <a:rPr lang="en-US" sz="1600" dirty="0" err="1" smtClean="0">
                <a:latin typeface="Courier"/>
                <a:cs typeface="Courier"/>
              </a:rPr>
              <a:t>ag</a:t>
            </a:r>
            <a:r>
              <a:rPr lang="en-US" sz="1600" b="1" dirty="0" err="1" smtClean="0">
                <a:solidFill>
                  <a:srgbClr val="ED1C24"/>
                </a:solidFill>
                <a:latin typeface="Courier"/>
                <a:cs typeface="Courier"/>
              </a:rPr>
              <a:t>U</a:t>
            </a:r>
            <a:r>
              <a:rPr lang="en-US" sz="1600" dirty="0" err="1" smtClean="0">
                <a:latin typeface="Courier"/>
                <a:cs typeface="Courier"/>
              </a:rPr>
              <a:t>cauaaac</a:t>
            </a:r>
            <a:r>
              <a:rPr lang="en-US" sz="1600" dirty="0" smtClean="0">
                <a:latin typeface="Courier"/>
                <a:cs typeface="Courier"/>
              </a:rPr>
              <a:t> </a:t>
            </a:r>
            <a:r>
              <a:rPr lang="en-US" sz="1600" dirty="0" err="1" smtClean="0">
                <a:latin typeface="Courier"/>
                <a:cs typeface="Courier"/>
              </a:rPr>
              <a:t>acucaugaug</a:t>
            </a:r>
            <a:endParaRPr lang="en-US" sz="1600" dirty="0">
              <a:latin typeface="Courier"/>
              <a:cs typeface="Courier"/>
            </a:endParaRPr>
          </a:p>
          <a:p>
            <a:r>
              <a:rPr lang="en-US" sz="1600" dirty="0" smtClean="0">
                <a:solidFill>
                  <a:srgbClr val="7F7F7F"/>
                </a:solidFill>
                <a:latin typeface="Courier"/>
                <a:cs typeface="Courier"/>
              </a:rPr>
              <a:t>29401</a:t>
            </a:r>
            <a:r>
              <a:rPr lang="en-US" sz="1600" dirty="0" smtClean="0">
                <a:latin typeface="Courier"/>
                <a:cs typeface="Courier"/>
              </a:rPr>
              <a:t> </a:t>
            </a:r>
            <a:r>
              <a:rPr lang="en-US" sz="1600" dirty="0" err="1" smtClean="0">
                <a:latin typeface="Courier"/>
                <a:cs typeface="Courier"/>
              </a:rPr>
              <a:t>acca</a:t>
            </a:r>
            <a:r>
              <a:rPr lang="en-US" sz="1600" b="1" dirty="0" err="1" smtClean="0">
                <a:solidFill>
                  <a:srgbClr val="ED1C24"/>
                </a:solidFill>
                <a:latin typeface="Courier"/>
                <a:cs typeface="Courier"/>
              </a:rPr>
              <a:t>A</a:t>
            </a:r>
            <a:r>
              <a:rPr lang="en-US" sz="1600" dirty="0" err="1" smtClean="0">
                <a:latin typeface="Courier"/>
                <a:cs typeface="Courier"/>
              </a:rPr>
              <a:t>acaag</a:t>
            </a:r>
            <a:r>
              <a:rPr lang="en-US" sz="1600" dirty="0" smtClean="0">
                <a:latin typeface="Courier"/>
                <a:cs typeface="Courier"/>
              </a:rPr>
              <a:t> </a:t>
            </a:r>
            <a:r>
              <a:rPr lang="en-US" sz="1600" dirty="0" err="1" smtClean="0">
                <a:latin typeface="Courier"/>
                <a:cs typeface="Courier"/>
              </a:rPr>
              <a:t>gcagaugggc</a:t>
            </a:r>
            <a:r>
              <a:rPr lang="en-US" sz="1600" dirty="0" smtClean="0">
                <a:latin typeface="Courier"/>
                <a:cs typeface="Courier"/>
              </a:rPr>
              <a:t> </a:t>
            </a:r>
            <a:r>
              <a:rPr lang="en-US" sz="1600" dirty="0" err="1" smtClean="0">
                <a:latin typeface="Courier"/>
                <a:cs typeface="Courier"/>
              </a:rPr>
              <a:t>uauguaaacg</a:t>
            </a:r>
            <a:r>
              <a:rPr lang="en-US" sz="1600" dirty="0" smtClean="0">
                <a:latin typeface="Courier"/>
                <a:cs typeface="Courier"/>
              </a:rPr>
              <a:t> </a:t>
            </a:r>
            <a:r>
              <a:rPr lang="en-US" sz="1600" dirty="0" err="1" smtClean="0">
                <a:latin typeface="Courier"/>
                <a:cs typeface="Courier"/>
              </a:rPr>
              <a:t>uuuucgcaau</a:t>
            </a:r>
            <a:r>
              <a:rPr lang="en-US" sz="1600" dirty="0" smtClean="0">
                <a:latin typeface="Courier"/>
                <a:cs typeface="Courier"/>
              </a:rPr>
              <a:t> </a:t>
            </a:r>
            <a:r>
              <a:rPr lang="en-US" sz="1600" dirty="0" err="1" smtClean="0">
                <a:latin typeface="Courier"/>
                <a:cs typeface="Courier"/>
              </a:rPr>
              <a:t>uccguuuacg</a:t>
            </a:r>
            <a:r>
              <a:rPr lang="en-US" sz="1600" dirty="0" smtClean="0">
                <a:latin typeface="Courier"/>
                <a:cs typeface="Courier"/>
              </a:rPr>
              <a:t> </a:t>
            </a:r>
            <a:r>
              <a:rPr lang="en-US" sz="1600" dirty="0" err="1" smtClean="0">
                <a:latin typeface="Courier"/>
                <a:cs typeface="Courier"/>
              </a:rPr>
              <a:t>auacauaguc</a:t>
            </a:r>
            <a:endParaRPr lang="en-US" sz="1600" dirty="0">
              <a:latin typeface="Courier"/>
              <a:cs typeface="Courier"/>
            </a:endParaRPr>
          </a:p>
          <a:p>
            <a:r>
              <a:rPr lang="en-US" sz="1600" dirty="0" smtClean="0">
                <a:solidFill>
                  <a:srgbClr val="7F7F7F"/>
                </a:solidFill>
                <a:latin typeface="Courier"/>
                <a:cs typeface="Courier"/>
              </a:rPr>
              <a:t>29461</a:t>
            </a:r>
            <a:r>
              <a:rPr lang="en-US" sz="1600" dirty="0" smtClean="0">
                <a:latin typeface="Courier"/>
                <a:cs typeface="Courier"/>
              </a:rPr>
              <a:t> </a:t>
            </a:r>
            <a:r>
              <a:rPr lang="en-US" sz="1600" dirty="0" err="1" smtClean="0">
                <a:latin typeface="Courier"/>
                <a:cs typeface="Courier"/>
              </a:rPr>
              <a:t>uacucuugug</a:t>
            </a:r>
            <a:r>
              <a:rPr lang="en-US" sz="1600" dirty="0" smtClean="0">
                <a:latin typeface="Courier"/>
                <a:cs typeface="Courier"/>
              </a:rPr>
              <a:t> </a:t>
            </a:r>
            <a:r>
              <a:rPr lang="en-US" sz="1600" dirty="0" err="1" smtClean="0">
                <a:latin typeface="Courier"/>
                <a:cs typeface="Courier"/>
              </a:rPr>
              <a:t>cagaaugaau</a:t>
            </a:r>
            <a:r>
              <a:rPr lang="en-US" sz="1600" dirty="0" smtClean="0">
                <a:latin typeface="Courier"/>
                <a:cs typeface="Courier"/>
              </a:rPr>
              <a:t> </a:t>
            </a:r>
            <a:r>
              <a:rPr lang="en-US" sz="1600" dirty="0" err="1" smtClean="0">
                <a:latin typeface="Courier"/>
                <a:cs typeface="Courier"/>
              </a:rPr>
              <a:t>ucucguaacu</a:t>
            </a:r>
            <a:r>
              <a:rPr lang="en-US" sz="1600" dirty="0" smtClean="0">
                <a:latin typeface="Courier"/>
                <a:cs typeface="Courier"/>
              </a:rPr>
              <a:t> </a:t>
            </a:r>
            <a:r>
              <a:rPr lang="en-US" sz="1600" dirty="0" err="1">
                <a:latin typeface="Courier"/>
                <a:cs typeface="Courier"/>
              </a:rPr>
              <a:t>aaacagcaca</a:t>
            </a:r>
            <a:r>
              <a:rPr lang="en-US" sz="1600" dirty="0">
                <a:latin typeface="Courier"/>
                <a:cs typeface="Courier"/>
              </a:rPr>
              <a:t> </a:t>
            </a:r>
            <a:r>
              <a:rPr lang="en-US" sz="1600" dirty="0" err="1" smtClean="0">
                <a:latin typeface="Courier"/>
                <a:cs typeface="Courier"/>
              </a:rPr>
              <a:t>aguagguuua</a:t>
            </a:r>
            <a:r>
              <a:rPr lang="en-US" sz="1600" dirty="0" smtClean="0">
                <a:latin typeface="Courier"/>
                <a:cs typeface="Courier"/>
              </a:rPr>
              <a:t> </a:t>
            </a:r>
            <a:r>
              <a:rPr lang="en-US" sz="1600" dirty="0" err="1" smtClean="0">
                <a:latin typeface="Courier"/>
                <a:cs typeface="Courier"/>
              </a:rPr>
              <a:t>guuaac</a:t>
            </a:r>
            <a:r>
              <a:rPr lang="en-US" sz="1600" b="1" dirty="0" err="1" smtClean="0">
                <a:solidFill>
                  <a:srgbClr val="ED1C24"/>
                </a:solidFill>
                <a:latin typeface="Courier"/>
                <a:cs typeface="Courier"/>
              </a:rPr>
              <a:t>A</a:t>
            </a:r>
            <a:r>
              <a:rPr lang="en-US" sz="1600" dirty="0" err="1" smtClean="0">
                <a:latin typeface="Courier"/>
                <a:cs typeface="Courier"/>
              </a:rPr>
              <a:t>uua</a:t>
            </a:r>
            <a:endParaRPr lang="en-US" sz="1600" dirty="0">
              <a:latin typeface="Courier"/>
              <a:cs typeface="Courier"/>
            </a:endParaRPr>
          </a:p>
          <a:p>
            <a:r>
              <a:rPr lang="en-US" sz="1600" dirty="0" smtClean="0">
                <a:solidFill>
                  <a:srgbClr val="7F7F7F"/>
                </a:solidFill>
                <a:latin typeface="Courier"/>
                <a:cs typeface="Courier"/>
              </a:rPr>
              <a:t>29521</a:t>
            </a:r>
            <a:r>
              <a:rPr lang="en-US" sz="1600" dirty="0" smtClean="0">
                <a:latin typeface="Courier"/>
                <a:cs typeface="Courier"/>
              </a:rPr>
              <a:t> </a:t>
            </a:r>
            <a:r>
              <a:rPr lang="en-US" sz="1600" dirty="0" err="1" smtClean="0">
                <a:latin typeface="Courier"/>
                <a:cs typeface="Courier"/>
              </a:rPr>
              <a:t>aucucacaua</a:t>
            </a:r>
            <a:r>
              <a:rPr lang="en-US" sz="1600" dirty="0" smtClean="0">
                <a:latin typeface="Courier"/>
                <a:cs typeface="Courier"/>
              </a:rPr>
              <a:t> </a:t>
            </a:r>
            <a:r>
              <a:rPr lang="en-US" sz="1600" dirty="0" err="1" smtClean="0">
                <a:latin typeface="Courier"/>
                <a:cs typeface="Courier"/>
              </a:rPr>
              <a:t>gcaaucuuua</a:t>
            </a:r>
            <a:r>
              <a:rPr lang="en-US" sz="1600" dirty="0" smtClean="0">
                <a:latin typeface="Courier"/>
                <a:cs typeface="Courier"/>
              </a:rPr>
              <a:t> </a:t>
            </a:r>
            <a:r>
              <a:rPr lang="en-US" sz="1600" dirty="0" err="1" smtClean="0">
                <a:latin typeface="Courier"/>
                <a:cs typeface="Courier"/>
              </a:rPr>
              <a:t>aucaa</a:t>
            </a:r>
            <a:r>
              <a:rPr lang="en-US" sz="1600" b="1" dirty="0" err="1">
                <a:solidFill>
                  <a:srgbClr val="FF0000"/>
                </a:solidFill>
                <a:latin typeface="Courier"/>
                <a:cs typeface="Courier"/>
              </a:rPr>
              <a:t>G</a:t>
            </a:r>
            <a:r>
              <a:rPr lang="en-US" sz="1600" dirty="0" err="1" smtClean="0">
                <a:latin typeface="Courier"/>
                <a:cs typeface="Courier"/>
              </a:rPr>
              <a:t>gugu</a:t>
            </a:r>
            <a:r>
              <a:rPr lang="en-US" sz="1600" dirty="0" smtClean="0">
                <a:latin typeface="Courier"/>
                <a:cs typeface="Courier"/>
              </a:rPr>
              <a:t> </a:t>
            </a:r>
            <a:r>
              <a:rPr lang="en-US" sz="1600" dirty="0" err="1" smtClean="0">
                <a:latin typeface="Courier"/>
                <a:cs typeface="Courier"/>
              </a:rPr>
              <a:t>aacauuaggg</a:t>
            </a:r>
            <a:r>
              <a:rPr lang="en-US" sz="1600" dirty="0" smtClean="0">
                <a:latin typeface="Courier"/>
                <a:cs typeface="Courier"/>
              </a:rPr>
              <a:t> </a:t>
            </a:r>
            <a:r>
              <a:rPr lang="en-US" sz="1600" dirty="0" err="1" smtClean="0">
                <a:latin typeface="Courier"/>
                <a:cs typeface="Courier"/>
              </a:rPr>
              <a:t>aggacuugaa</a:t>
            </a:r>
            <a:r>
              <a:rPr lang="en-US" sz="1600" dirty="0" smtClean="0">
                <a:latin typeface="Courier"/>
                <a:cs typeface="Courier"/>
              </a:rPr>
              <a:t> </a:t>
            </a:r>
            <a:r>
              <a:rPr lang="en-US" sz="1600" dirty="0" err="1">
                <a:latin typeface="Courier"/>
                <a:cs typeface="Courier"/>
              </a:rPr>
              <a:t>agagccacca</a:t>
            </a:r>
            <a:endParaRPr lang="en-US" sz="1600" dirty="0">
              <a:latin typeface="Courier"/>
              <a:cs typeface="Courier"/>
            </a:endParaRPr>
          </a:p>
          <a:p>
            <a:r>
              <a:rPr lang="en-US" sz="1600" dirty="0" smtClean="0">
                <a:solidFill>
                  <a:srgbClr val="7F7F7F"/>
                </a:solidFill>
                <a:latin typeface="Courier"/>
                <a:cs typeface="Courier"/>
              </a:rPr>
              <a:t>29581</a:t>
            </a:r>
            <a:r>
              <a:rPr lang="en-US" sz="1600" dirty="0" smtClean="0">
                <a:latin typeface="Courier"/>
                <a:cs typeface="Courier"/>
              </a:rPr>
              <a:t> </a:t>
            </a:r>
            <a:r>
              <a:rPr lang="en-US" sz="1600" dirty="0" err="1" smtClean="0">
                <a:latin typeface="Courier"/>
                <a:cs typeface="Courier"/>
              </a:rPr>
              <a:t>cauu</a:t>
            </a:r>
            <a:r>
              <a:rPr lang="en-US" sz="1600" b="1" dirty="0" err="1">
                <a:solidFill>
                  <a:srgbClr val="FF0000"/>
                </a:solidFill>
                <a:latin typeface="Courier"/>
                <a:cs typeface="Courier"/>
              </a:rPr>
              <a:t>A</a:t>
            </a:r>
            <a:r>
              <a:rPr lang="en-US" sz="1600" dirty="0" err="1" smtClean="0">
                <a:latin typeface="Courier"/>
                <a:cs typeface="Courier"/>
              </a:rPr>
              <a:t>ucauc</a:t>
            </a:r>
            <a:r>
              <a:rPr lang="en-US" sz="1600" dirty="0" smtClean="0">
                <a:latin typeface="Courier"/>
                <a:cs typeface="Courier"/>
              </a:rPr>
              <a:t> </a:t>
            </a:r>
            <a:r>
              <a:rPr lang="en-US" sz="1600" dirty="0" err="1">
                <a:latin typeface="Courier"/>
                <a:cs typeface="Courier"/>
              </a:rPr>
              <a:t>gaggccacgc</a:t>
            </a:r>
            <a:r>
              <a:rPr lang="en-US" sz="1600" dirty="0">
                <a:latin typeface="Courier"/>
                <a:cs typeface="Courier"/>
              </a:rPr>
              <a:t> </a:t>
            </a:r>
            <a:r>
              <a:rPr lang="en-US" sz="1600" dirty="0" err="1" smtClean="0">
                <a:latin typeface="Courier"/>
                <a:cs typeface="Courier"/>
              </a:rPr>
              <a:t>ggaguacgau</a:t>
            </a:r>
            <a:r>
              <a:rPr lang="en-US" sz="1600" dirty="0" smtClean="0">
                <a:latin typeface="Courier"/>
                <a:cs typeface="Courier"/>
              </a:rPr>
              <a:t> </a:t>
            </a:r>
            <a:r>
              <a:rPr lang="en-US" sz="1600" dirty="0" err="1" smtClean="0">
                <a:latin typeface="Courier"/>
                <a:cs typeface="Courier"/>
              </a:rPr>
              <a:t>cgaggguaca</a:t>
            </a:r>
            <a:r>
              <a:rPr lang="en-US" sz="1600" dirty="0" smtClean="0">
                <a:latin typeface="Courier"/>
                <a:cs typeface="Courier"/>
              </a:rPr>
              <a:t> </a:t>
            </a:r>
            <a:r>
              <a:rPr lang="en-US" sz="1600" dirty="0" err="1" smtClean="0">
                <a:latin typeface="Courier"/>
                <a:cs typeface="Courier"/>
              </a:rPr>
              <a:t>gugaauaaug</a:t>
            </a:r>
            <a:r>
              <a:rPr lang="en-US" sz="1600" dirty="0" smtClean="0">
                <a:latin typeface="Courier"/>
                <a:cs typeface="Courier"/>
              </a:rPr>
              <a:t> </a:t>
            </a:r>
            <a:r>
              <a:rPr lang="en-US" sz="1600" dirty="0" err="1" smtClean="0">
                <a:latin typeface="Courier"/>
                <a:cs typeface="Courier"/>
              </a:rPr>
              <a:t>cuagggagag</a:t>
            </a:r>
            <a:endParaRPr lang="en-US" sz="1600" dirty="0">
              <a:latin typeface="Courier"/>
              <a:cs typeface="Courier"/>
            </a:endParaRPr>
          </a:p>
          <a:p>
            <a:r>
              <a:rPr lang="en-US" sz="1600" dirty="0" smtClean="0">
                <a:solidFill>
                  <a:srgbClr val="7F7F7F"/>
                </a:solidFill>
                <a:latin typeface="Courier"/>
                <a:cs typeface="Courier"/>
              </a:rPr>
              <a:t>29641</a:t>
            </a:r>
            <a:r>
              <a:rPr lang="en-US" sz="1600" dirty="0" smtClean="0">
                <a:latin typeface="Courier"/>
                <a:cs typeface="Courier"/>
              </a:rPr>
              <a:t> </a:t>
            </a:r>
            <a:r>
              <a:rPr lang="en-US" sz="1600" dirty="0" err="1" smtClean="0">
                <a:latin typeface="Courier"/>
                <a:cs typeface="Courier"/>
              </a:rPr>
              <a:t>cugccuauau</a:t>
            </a:r>
            <a:r>
              <a:rPr lang="en-US" sz="1600" dirty="0" smtClean="0">
                <a:latin typeface="Courier"/>
                <a:cs typeface="Courier"/>
              </a:rPr>
              <a:t> </a:t>
            </a:r>
            <a:r>
              <a:rPr lang="en-US" sz="1600" dirty="0" err="1">
                <a:latin typeface="Courier"/>
                <a:cs typeface="Courier"/>
              </a:rPr>
              <a:t>ggaagagccc</a:t>
            </a:r>
            <a:r>
              <a:rPr lang="en-US" sz="1600" dirty="0">
                <a:latin typeface="Courier"/>
                <a:cs typeface="Courier"/>
              </a:rPr>
              <a:t> </a:t>
            </a:r>
            <a:r>
              <a:rPr lang="en-US" sz="1600" dirty="0" err="1" smtClean="0">
                <a:latin typeface="Courier"/>
                <a:cs typeface="Courier"/>
              </a:rPr>
              <a:t>uaauguguaa</a:t>
            </a:r>
            <a:r>
              <a:rPr lang="en-US" sz="1600" dirty="0" smtClean="0">
                <a:latin typeface="Courier"/>
                <a:cs typeface="Courier"/>
              </a:rPr>
              <a:t> </a:t>
            </a:r>
            <a:r>
              <a:rPr lang="en-US" sz="1600" dirty="0" err="1" smtClean="0">
                <a:latin typeface="Courier"/>
                <a:cs typeface="Courier"/>
              </a:rPr>
              <a:t>aauuaauuuu</a:t>
            </a:r>
            <a:r>
              <a:rPr lang="en-US" sz="1600" dirty="0" smtClean="0">
                <a:latin typeface="Courier"/>
                <a:cs typeface="Courier"/>
              </a:rPr>
              <a:t> </a:t>
            </a:r>
            <a:r>
              <a:rPr lang="en-US" sz="1600" dirty="0" err="1" smtClean="0">
                <a:latin typeface="Courier"/>
                <a:cs typeface="Courier"/>
              </a:rPr>
              <a:t>aguagugcua</a:t>
            </a:r>
            <a:r>
              <a:rPr lang="en-US" sz="1600" dirty="0" smtClean="0">
                <a:latin typeface="Courier"/>
                <a:cs typeface="Courier"/>
              </a:rPr>
              <a:t> </a:t>
            </a:r>
            <a:r>
              <a:rPr lang="en-US" sz="1600" dirty="0" err="1" smtClean="0">
                <a:latin typeface="Courier"/>
                <a:cs typeface="Courier"/>
              </a:rPr>
              <a:t>uccccaugug</a:t>
            </a:r>
            <a:endParaRPr lang="en-US" sz="1600" dirty="0">
              <a:latin typeface="Courier"/>
              <a:cs typeface="Courier"/>
            </a:endParaRPr>
          </a:p>
          <a:p>
            <a:r>
              <a:rPr lang="en-US" sz="1600" dirty="0" smtClean="0">
                <a:solidFill>
                  <a:srgbClr val="7F7F7F"/>
                </a:solidFill>
                <a:latin typeface="Courier"/>
                <a:cs typeface="Courier"/>
              </a:rPr>
              <a:t>29701</a:t>
            </a:r>
            <a:r>
              <a:rPr lang="en-US" sz="1600" dirty="0" smtClean="0">
                <a:latin typeface="Courier"/>
                <a:cs typeface="Courier"/>
              </a:rPr>
              <a:t> </a:t>
            </a:r>
            <a:r>
              <a:rPr lang="en-US" sz="1600" dirty="0" err="1" smtClean="0">
                <a:latin typeface="Courier"/>
                <a:cs typeface="Courier"/>
              </a:rPr>
              <a:t>auuuuaauag</a:t>
            </a:r>
            <a:r>
              <a:rPr lang="en-US" sz="1600" dirty="0" smtClean="0">
                <a:latin typeface="Courier"/>
                <a:cs typeface="Courier"/>
              </a:rPr>
              <a:t> </a:t>
            </a:r>
            <a:r>
              <a:rPr lang="en-US" sz="1600" dirty="0" err="1" smtClean="0">
                <a:latin typeface="Courier"/>
                <a:cs typeface="Courier"/>
              </a:rPr>
              <a:t>cuucuuagga</a:t>
            </a:r>
            <a:r>
              <a:rPr lang="en-US" sz="1600" dirty="0" smtClean="0">
                <a:latin typeface="Courier"/>
                <a:cs typeface="Courier"/>
              </a:rPr>
              <a:t> </a:t>
            </a:r>
            <a:r>
              <a:rPr lang="en-US" sz="1600" dirty="0" err="1" smtClean="0">
                <a:latin typeface="Courier"/>
                <a:cs typeface="Courier"/>
              </a:rPr>
              <a:t>gaaugacaaa</a:t>
            </a:r>
            <a:r>
              <a:rPr lang="en-US" sz="1600" dirty="0" smtClean="0">
                <a:latin typeface="Courier"/>
                <a:cs typeface="Courier"/>
              </a:rPr>
              <a:t> </a:t>
            </a:r>
            <a:r>
              <a:rPr lang="en-US" sz="1600" dirty="0" err="1">
                <a:latin typeface="Courier"/>
                <a:cs typeface="Courier"/>
              </a:rPr>
              <a:t>aaaaaaaaaa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a:t>
            </a:r>
          </a:p>
        </p:txBody>
      </p:sp>
    </p:spTree>
    <p:extLst>
      <p:ext uri="{BB962C8B-B14F-4D97-AF65-F5344CB8AC3E}">
        <p14:creationId xmlns:p14="http://schemas.microsoft.com/office/powerpoint/2010/main" val="3940131715"/>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2" name="Rectangle 21"/>
          <p:cNvSpPr/>
          <p:nvPr/>
        </p:nvSpPr>
        <p:spPr>
          <a:xfrm>
            <a:off x="807922" y="5484008"/>
            <a:ext cx="508562" cy="553998"/>
          </a:xfrm>
          <a:prstGeom prst="rect">
            <a:avLst/>
          </a:prstGeom>
        </p:spPr>
        <p:txBody>
          <a:bodyPr wrap="none">
            <a:spAutoFit/>
          </a:bodyPr>
          <a:lstStyle/>
          <a:p>
            <a:r>
              <a:rPr lang="en-US" sz="3000" i="1" dirty="0" smtClean="0">
                <a:latin typeface="Optima"/>
                <a:cs typeface="Optima"/>
              </a:rPr>
              <a:t>D</a:t>
            </a:r>
            <a:endParaRPr lang="en-US" sz="3000" dirty="0"/>
          </a:p>
        </p:txBody>
      </p:sp>
      <p:graphicFrame>
        <p:nvGraphicFramePr>
          <p:cNvPr id="25" name="Table 24"/>
          <p:cNvGraphicFramePr>
            <a:graphicFrameLocks noGrp="1"/>
          </p:cNvGraphicFramePr>
          <p:nvPr>
            <p:extLst>
              <p:ext uri="{D42A27DB-BD31-4B8C-83A1-F6EECF244321}">
                <p14:modId xmlns:p14="http://schemas.microsoft.com/office/powerpoint/2010/main" val="1447013890"/>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p:cNvSpPr txBox="1"/>
          <p:nvPr/>
        </p:nvSpPr>
        <p:spPr>
          <a:xfrm>
            <a:off x="3249935" y="2553690"/>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28" name="TextBox 27"/>
          <p:cNvSpPr txBox="1"/>
          <p:nvPr/>
        </p:nvSpPr>
        <p:spPr>
          <a:xfrm>
            <a:off x="3249935" y="3600734"/>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29" name="TextBox 28"/>
          <p:cNvSpPr txBox="1"/>
          <p:nvPr/>
        </p:nvSpPr>
        <p:spPr>
          <a:xfrm>
            <a:off x="5734611" y="2581911"/>
            <a:ext cx="327269" cy="400110"/>
          </a:xfrm>
          <a:prstGeom prst="rect">
            <a:avLst/>
          </a:prstGeom>
          <a:noFill/>
        </p:spPr>
        <p:txBody>
          <a:bodyPr wrap="none" rtlCol="0">
            <a:spAutoFit/>
          </a:bodyPr>
          <a:lstStyle/>
          <a:p>
            <a:pPr algn="ctr"/>
            <a:r>
              <a:rPr lang="en-US" sz="2000" dirty="0" smtClean="0">
                <a:solidFill>
                  <a:srgbClr val="404040"/>
                </a:solidFill>
                <a:latin typeface="Optima"/>
                <a:cs typeface="Optima"/>
              </a:rPr>
              <a:t>1</a:t>
            </a:r>
            <a:endParaRPr lang="en-US" sz="2000" dirty="0">
              <a:solidFill>
                <a:srgbClr val="404040"/>
              </a:solidFill>
              <a:latin typeface="Optima"/>
              <a:cs typeface="Optima"/>
            </a:endParaRPr>
          </a:p>
        </p:txBody>
      </p:sp>
      <p:sp>
        <p:nvSpPr>
          <p:cNvPr id="30" name="TextBox 29"/>
          <p:cNvSpPr txBox="1"/>
          <p:nvPr/>
        </p:nvSpPr>
        <p:spPr>
          <a:xfrm>
            <a:off x="5734611" y="3643067"/>
            <a:ext cx="327269" cy="400110"/>
          </a:xfrm>
          <a:prstGeom prst="rect">
            <a:avLst/>
          </a:prstGeom>
          <a:noFill/>
        </p:spPr>
        <p:txBody>
          <a:bodyPr wrap="none" rtlCol="0">
            <a:spAutoFit/>
          </a:bodyPr>
          <a:lstStyle/>
          <a:p>
            <a:pPr algn="ctr"/>
            <a:r>
              <a:rPr lang="en-US" sz="2000" dirty="0" smtClean="0">
                <a:solidFill>
                  <a:srgbClr val="404040"/>
                </a:solidFill>
                <a:latin typeface="Optima"/>
                <a:cs typeface="Optima"/>
              </a:rPr>
              <a:t>1</a:t>
            </a:r>
            <a:endParaRPr lang="en-US" sz="2000" dirty="0">
              <a:solidFill>
                <a:srgbClr val="404040"/>
              </a:solidFill>
              <a:latin typeface="Optima"/>
              <a:cs typeface="Optima"/>
            </a:endParaRPr>
          </a:p>
        </p:txBody>
      </p:sp>
      <p:sp>
        <p:nvSpPr>
          <p:cNvPr id="32" name="TextBox 31"/>
          <p:cNvSpPr txBox="1"/>
          <p:nvPr/>
        </p:nvSpPr>
        <p:spPr>
          <a:xfrm>
            <a:off x="4371622" y="2886711"/>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3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Sum of Squared Errors</a:t>
            </a:r>
            <a:endParaRPr lang="en-US" b="1" dirty="0">
              <a:latin typeface="Optima"/>
              <a:cs typeface="Optima"/>
            </a:endParaRPr>
          </a:p>
        </p:txBody>
      </p:sp>
      <p:graphicFrame>
        <p:nvGraphicFramePr>
          <p:cNvPr id="34" name="Table 33"/>
          <p:cNvGraphicFramePr>
            <a:graphicFrameLocks noGrp="1"/>
          </p:cNvGraphicFramePr>
          <p:nvPr>
            <p:extLst>
              <p:ext uri="{D42A27DB-BD31-4B8C-83A1-F6EECF244321}">
                <p14:modId xmlns:p14="http://schemas.microsoft.com/office/powerpoint/2010/main" val="524253758"/>
              </p:ext>
            </p:extLst>
          </p:nvPr>
        </p:nvGraphicFramePr>
        <p:xfrm>
          <a:off x="6172200" y="4436964"/>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5" name="Rectangle 34"/>
          <p:cNvSpPr/>
          <p:nvPr/>
        </p:nvSpPr>
        <p:spPr>
          <a:xfrm>
            <a:off x="5562600" y="5441675"/>
            <a:ext cx="501960" cy="553998"/>
          </a:xfrm>
          <a:prstGeom prst="rect">
            <a:avLst/>
          </a:prstGeom>
        </p:spPr>
        <p:txBody>
          <a:bodyPr wrap="none">
            <a:spAutoFit/>
          </a:bodyPr>
          <a:lstStyle/>
          <a:p>
            <a:r>
              <a:rPr lang="en-US" sz="3000" i="1" dirty="0" smtClean="0">
                <a:latin typeface="Optima"/>
                <a:cs typeface="Optima"/>
              </a:rPr>
              <a:t>d</a:t>
            </a:r>
            <a:endParaRPr lang="en-US" sz="3000" i="1" dirty="0"/>
          </a:p>
        </p:txBody>
      </p:sp>
    </p:spTree>
    <p:extLst>
      <p:ext uri="{BB962C8B-B14F-4D97-AF65-F5344CB8AC3E}">
        <p14:creationId xmlns:p14="http://schemas.microsoft.com/office/powerpoint/2010/main" val="2747444847"/>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7" name="TextBox 26"/>
          <p:cNvSpPr txBox="1"/>
          <p:nvPr/>
        </p:nvSpPr>
        <p:spPr>
          <a:xfrm>
            <a:off x="3249935" y="2553690"/>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28" name="TextBox 27"/>
          <p:cNvSpPr txBox="1"/>
          <p:nvPr/>
        </p:nvSpPr>
        <p:spPr>
          <a:xfrm>
            <a:off x="3249935" y="3600734"/>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29" name="TextBox 28"/>
          <p:cNvSpPr txBox="1"/>
          <p:nvPr/>
        </p:nvSpPr>
        <p:spPr>
          <a:xfrm>
            <a:off x="5734611" y="2581911"/>
            <a:ext cx="327269" cy="400110"/>
          </a:xfrm>
          <a:prstGeom prst="rect">
            <a:avLst/>
          </a:prstGeom>
          <a:noFill/>
        </p:spPr>
        <p:txBody>
          <a:bodyPr wrap="none" rtlCol="0">
            <a:spAutoFit/>
          </a:bodyPr>
          <a:lstStyle/>
          <a:p>
            <a:pPr algn="ctr"/>
            <a:r>
              <a:rPr lang="en-US" sz="2000" dirty="0" smtClean="0">
                <a:solidFill>
                  <a:srgbClr val="404040"/>
                </a:solidFill>
                <a:latin typeface="Optima"/>
                <a:cs typeface="Optima"/>
              </a:rPr>
              <a:t>1</a:t>
            </a:r>
            <a:endParaRPr lang="en-US" sz="2000" dirty="0">
              <a:solidFill>
                <a:srgbClr val="404040"/>
              </a:solidFill>
              <a:latin typeface="Optima"/>
              <a:cs typeface="Optima"/>
            </a:endParaRPr>
          </a:p>
        </p:txBody>
      </p:sp>
      <p:sp>
        <p:nvSpPr>
          <p:cNvPr id="30" name="TextBox 29"/>
          <p:cNvSpPr txBox="1"/>
          <p:nvPr/>
        </p:nvSpPr>
        <p:spPr>
          <a:xfrm>
            <a:off x="5734611" y="3643067"/>
            <a:ext cx="327269" cy="400110"/>
          </a:xfrm>
          <a:prstGeom prst="rect">
            <a:avLst/>
          </a:prstGeom>
          <a:noFill/>
        </p:spPr>
        <p:txBody>
          <a:bodyPr wrap="none" rtlCol="0">
            <a:spAutoFit/>
          </a:bodyPr>
          <a:lstStyle/>
          <a:p>
            <a:pPr algn="ctr"/>
            <a:r>
              <a:rPr lang="en-US" sz="2000" dirty="0" smtClean="0">
                <a:solidFill>
                  <a:srgbClr val="404040"/>
                </a:solidFill>
                <a:latin typeface="Optima"/>
                <a:cs typeface="Optima"/>
              </a:rPr>
              <a:t>1</a:t>
            </a:r>
            <a:endParaRPr lang="en-US" sz="2000" dirty="0">
              <a:solidFill>
                <a:srgbClr val="404040"/>
              </a:solidFill>
              <a:latin typeface="Optima"/>
              <a:cs typeface="Optima"/>
            </a:endParaRPr>
          </a:p>
        </p:txBody>
      </p:sp>
      <p:sp>
        <p:nvSpPr>
          <p:cNvPr id="32" name="TextBox 31"/>
          <p:cNvSpPr txBox="1"/>
          <p:nvPr/>
        </p:nvSpPr>
        <p:spPr>
          <a:xfrm>
            <a:off x="4371622" y="2886711"/>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3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Sum of Squared Errors</a:t>
            </a:r>
            <a:endParaRPr lang="en-US" b="1" dirty="0">
              <a:latin typeface="Optima"/>
              <a:cs typeface="Optima"/>
            </a:endParaRPr>
          </a:p>
        </p:txBody>
      </p:sp>
      <p:sp>
        <p:nvSpPr>
          <p:cNvPr id="31" name="Rectangle 30"/>
          <p:cNvSpPr/>
          <p:nvPr/>
        </p:nvSpPr>
        <p:spPr>
          <a:xfrm>
            <a:off x="807922" y="5484008"/>
            <a:ext cx="508562" cy="553998"/>
          </a:xfrm>
          <a:prstGeom prst="rect">
            <a:avLst/>
          </a:prstGeom>
        </p:spPr>
        <p:txBody>
          <a:bodyPr wrap="none">
            <a:spAutoFit/>
          </a:bodyPr>
          <a:lstStyle/>
          <a:p>
            <a:r>
              <a:rPr lang="en-US" sz="3000" i="1" dirty="0" smtClean="0">
                <a:latin typeface="Optima"/>
                <a:cs typeface="Optima"/>
              </a:rPr>
              <a:t>D</a:t>
            </a:r>
            <a:endParaRPr lang="en-US" sz="3000" dirty="0"/>
          </a:p>
        </p:txBody>
      </p:sp>
      <p:sp>
        <p:nvSpPr>
          <p:cNvPr id="36" name="Rectangle 35"/>
          <p:cNvSpPr/>
          <p:nvPr/>
        </p:nvSpPr>
        <p:spPr>
          <a:xfrm>
            <a:off x="5562600" y="5441675"/>
            <a:ext cx="501960" cy="553998"/>
          </a:xfrm>
          <a:prstGeom prst="rect">
            <a:avLst/>
          </a:prstGeom>
        </p:spPr>
        <p:txBody>
          <a:bodyPr wrap="none">
            <a:spAutoFit/>
          </a:bodyPr>
          <a:lstStyle/>
          <a:p>
            <a:r>
              <a:rPr lang="en-US" sz="3000" i="1" dirty="0" smtClean="0">
                <a:latin typeface="Optima"/>
                <a:cs typeface="Optima"/>
              </a:rPr>
              <a:t>d</a:t>
            </a:r>
            <a:endParaRPr lang="en-US" sz="3000" i="1" dirty="0"/>
          </a:p>
        </p:txBody>
      </p:sp>
      <p:graphicFrame>
        <p:nvGraphicFramePr>
          <p:cNvPr id="37" name="Table 36"/>
          <p:cNvGraphicFramePr>
            <a:graphicFrameLocks noGrp="1"/>
          </p:cNvGraphicFramePr>
          <p:nvPr>
            <p:extLst>
              <p:ext uri="{D42A27DB-BD31-4B8C-83A1-F6EECF244321}">
                <p14:modId xmlns:p14="http://schemas.microsoft.com/office/powerpoint/2010/main" val="1694766408"/>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3</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3</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0</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5</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bg1">
                              <a:lumMod val="65000"/>
                            </a:schemeClr>
                          </a:solidFill>
                          <a:latin typeface="Optima"/>
                          <a:cs typeface="Optima"/>
                        </a:rPr>
                        <a:t>3</a:t>
                      </a:r>
                      <a:endParaRPr lang="en-US" sz="200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bg1">
                              <a:lumMod val="65000"/>
                            </a:schemeClr>
                          </a:solidFill>
                          <a:latin typeface="Optima"/>
                          <a:cs typeface="Optima"/>
                        </a:rPr>
                        <a:t>5</a:t>
                      </a:r>
                      <a:endParaRPr lang="en-US" sz="200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bg1">
                              <a:lumMod val="65000"/>
                            </a:schemeClr>
                          </a:solidFill>
                          <a:latin typeface="Optima"/>
                          <a:cs typeface="Optima"/>
                        </a:rPr>
                        <a:t>2</a:t>
                      </a:r>
                      <a:endParaRPr lang="en-US" sz="20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567595322"/>
              </p:ext>
            </p:extLst>
          </p:nvPr>
        </p:nvGraphicFramePr>
        <p:xfrm>
          <a:off x="6172200" y="4436964"/>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4</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3</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0</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4</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2</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3956099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7" name="TextBox 26"/>
          <p:cNvSpPr txBox="1"/>
          <p:nvPr/>
        </p:nvSpPr>
        <p:spPr>
          <a:xfrm>
            <a:off x="3249935" y="2553690"/>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28" name="TextBox 27"/>
          <p:cNvSpPr txBox="1"/>
          <p:nvPr/>
        </p:nvSpPr>
        <p:spPr>
          <a:xfrm>
            <a:off x="3249935" y="3600734"/>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29" name="TextBox 28"/>
          <p:cNvSpPr txBox="1"/>
          <p:nvPr/>
        </p:nvSpPr>
        <p:spPr>
          <a:xfrm>
            <a:off x="5734611" y="2581911"/>
            <a:ext cx="327269" cy="400110"/>
          </a:xfrm>
          <a:prstGeom prst="rect">
            <a:avLst/>
          </a:prstGeom>
          <a:noFill/>
        </p:spPr>
        <p:txBody>
          <a:bodyPr wrap="none" rtlCol="0">
            <a:spAutoFit/>
          </a:bodyPr>
          <a:lstStyle/>
          <a:p>
            <a:pPr algn="ctr"/>
            <a:r>
              <a:rPr lang="en-US" sz="2000" dirty="0" smtClean="0">
                <a:solidFill>
                  <a:srgbClr val="404040"/>
                </a:solidFill>
                <a:latin typeface="Optima"/>
                <a:cs typeface="Optima"/>
              </a:rPr>
              <a:t>1</a:t>
            </a:r>
            <a:endParaRPr lang="en-US" sz="2000" dirty="0">
              <a:solidFill>
                <a:srgbClr val="404040"/>
              </a:solidFill>
              <a:latin typeface="Optima"/>
              <a:cs typeface="Optima"/>
            </a:endParaRPr>
          </a:p>
        </p:txBody>
      </p:sp>
      <p:sp>
        <p:nvSpPr>
          <p:cNvPr id="30" name="TextBox 29"/>
          <p:cNvSpPr txBox="1"/>
          <p:nvPr/>
        </p:nvSpPr>
        <p:spPr>
          <a:xfrm>
            <a:off x="5734611" y="3643067"/>
            <a:ext cx="327269" cy="400110"/>
          </a:xfrm>
          <a:prstGeom prst="rect">
            <a:avLst/>
          </a:prstGeom>
          <a:noFill/>
        </p:spPr>
        <p:txBody>
          <a:bodyPr wrap="none" rtlCol="0">
            <a:spAutoFit/>
          </a:bodyPr>
          <a:lstStyle/>
          <a:p>
            <a:pPr algn="ctr"/>
            <a:r>
              <a:rPr lang="en-US" sz="2000" dirty="0" smtClean="0">
                <a:solidFill>
                  <a:srgbClr val="404040"/>
                </a:solidFill>
                <a:latin typeface="Optima"/>
                <a:cs typeface="Optima"/>
              </a:rPr>
              <a:t>1</a:t>
            </a:r>
            <a:endParaRPr lang="en-US" sz="2000" dirty="0">
              <a:solidFill>
                <a:srgbClr val="404040"/>
              </a:solidFill>
              <a:latin typeface="Optima"/>
              <a:cs typeface="Optima"/>
            </a:endParaRPr>
          </a:p>
        </p:txBody>
      </p:sp>
      <p:sp>
        <p:nvSpPr>
          <p:cNvPr id="32" name="TextBox 31"/>
          <p:cNvSpPr txBox="1"/>
          <p:nvPr/>
        </p:nvSpPr>
        <p:spPr>
          <a:xfrm>
            <a:off x="4371622" y="2886711"/>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3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Sum of Squared Errors</a:t>
            </a:r>
            <a:endParaRPr lang="en-US" b="1" dirty="0">
              <a:latin typeface="Optima"/>
              <a:cs typeface="Optima"/>
            </a:endParaRPr>
          </a:p>
        </p:txBody>
      </p:sp>
      <p:sp>
        <p:nvSpPr>
          <p:cNvPr id="31" name="Content Placeholder 3"/>
          <p:cNvSpPr txBox="1">
            <a:spLocks/>
          </p:cNvSpPr>
          <p:nvPr/>
        </p:nvSpPr>
        <p:spPr>
          <a:xfrm>
            <a:off x="924510" y="990601"/>
            <a:ext cx="7315200" cy="703441"/>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3000" i="1" dirty="0" smtClean="0">
                <a:latin typeface="Optima"/>
                <a:cs typeface="Optima"/>
              </a:rPr>
              <a:t>Discrepancy</a:t>
            </a:r>
            <a:r>
              <a:rPr lang="en-US" sz="3000" dirty="0" smtClean="0">
                <a:latin typeface="Optima"/>
                <a:cs typeface="Optima"/>
              </a:rPr>
              <a:t>(</a:t>
            </a:r>
            <a:r>
              <a:rPr lang="en-US" sz="3000" i="1" dirty="0">
                <a:latin typeface="Optima"/>
                <a:cs typeface="Optima"/>
              </a:rPr>
              <a:t>T</a:t>
            </a:r>
            <a:r>
              <a:rPr lang="en-US" sz="3000" dirty="0" smtClean="0">
                <a:latin typeface="Optima"/>
                <a:cs typeface="Optima"/>
              </a:rPr>
              <a:t>, </a:t>
            </a:r>
            <a:r>
              <a:rPr lang="en-US" sz="3000" i="1" dirty="0" smtClean="0">
                <a:latin typeface="Optima"/>
                <a:cs typeface="Optima"/>
              </a:rPr>
              <a:t>D</a:t>
            </a:r>
            <a:r>
              <a:rPr lang="en-US" sz="3000" dirty="0" smtClean="0">
                <a:latin typeface="Optima"/>
                <a:cs typeface="Optima"/>
              </a:rPr>
              <a:t>) = </a:t>
            </a:r>
            <a:r>
              <a:rPr lang="en-US" sz="3000" dirty="0" smtClean="0">
                <a:latin typeface="Lucida Grande"/>
                <a:ea typeface="Lucida Grande"/>
                <a:cs typeface="Lucida Grande"/>
              </a:rPr>
              <a:t>Σ</a:t>
            </a:r>
            <a:r>
              <a:rPr lang="en-US" sz="3000" baseline="-25000" dirty="0" smtClean="0">
                <a:latin typeface="Optima"/>
                <a:cs typeface="Optima"/>
              </a:rPr>
              <a:t>1≤ </a:t>
            </a:r>
            <a:r>
              <a:rPr lang="en-US" sz="3000" i="1" baseline="-25000" dirty="0" err="1" smtClean="0">
                <a:latin typeface="Optima"/>
                <a:cs typeface="Optima"/>
              </a:rPr>
              <a:t>i</a:t>
            </a:r>
            <a:r>
              <a:rPr lang="en-US" sz="3000" i="1" baseline="-25000" dirty="0" smtClean="0">
                <a:latin typeface="Optima"/>
                <a:cs typeface="Optima"/>
              </a:rPr>
              <a:t> &lt; </a:t>
            </a:r>
            <a:r>
              <a:rPr lang="en-US" sz="3000" baseline="-25000" dirty="0" smtClean="0">
                <a:latin typeface="Optima"/>
                <a:cs typeface="Optima"/>
              </a:rPr>
              <a:t>j </a:t>
            </a:r>
            <a:r>
              <a:rPr lang="en-US" sz="3000" baseline="-25000" dirty="0">
                <a:latin typeface="Optima"/>
                <a:cs typeface="Optima"/>
              </a:rPr>
              <a:t>≤ </a:t>
            </a:r>
            <a:r>
              <a:rPr lang="en-US" sz="3000" i="1" baseline="-25000" dirty="0" smtClean="0">
                <a:latin typeface="Optima"/>
                <a:cs typeface="Optima"/>
              </a:rPr>
              <a:t>n </a:t>
            </a:r>
            <a:r>
              <a:rPr lang="en-US" sz="3000" dirty="0" smtClean="0">
                <a:latin typeface="Optima"/>
                <a:cs typeface="Optima"/>
              </a:rPr>
              <a:t>(</a:t>
            </a:r>
            <a:r>
              <a:rPr lang="en-US" sz="3000" i="1" dirty="0" err="1" smtClean="0">
                <a:latin typeface="Optima"/>
                <a:cs typeface="Optima"/>
              </a:rPr>
              <a:t>d</a:t>
            </a:r>
            <a:r>
              <a:rPr lang="en-US" sz="3000" i="1" baseline="-25000" dirty="0" err="1" smtClean="0">
                <a:latin typeface="Optima"/>
                <a:cs typeface="Optima"/>
              </a:rPr>
              <a:t>i,j</a:t>
            </a:r>
            <a:r>
              <a:rPr lang="en-US" sz="3000" dirty="0" smtClean="0">
                <a:latin typeface="Optima"/>
                <a:cs typeface="Optima"/>
              </a:rPr>
              <a:t>(</a:t>
            </a:r>
            <a:r>
              <a:rPr lang="en-US" sz="3000" i="1" dirty="0" smtClean="0">
                <a:latin typeface="Optima"/>
                <a:cs typeface="Optima"/>
              </a:rPr>
              <a:t>T</a:t>
            </a:r>
            <a:r>
              <a:rPr lang="en-US" sz="3000" dirty="0" smtClean="0">
                <a:latin typeface="Optima"/>
                <a:cs typeface="Optima"/>
              </a:rPr>
              <a:t>) – </a:t>
            </a:r>
            <a:r>
              <a:rPr lang="en-US" sz="3000" i="1" dirty="0" err="1" smtClean="0">
                <a:latin typeface="Optima"/>
                <a:cs typeface="Optima"/>
              </a:rPr>
              <a:t>D</a:t>
            </a:r>
            <a:r>
              <a:rPr lang="en-US" sz="3000" i="1" baseline="-25000" dirty="0" err="1" smtClean="0">
                <a:latin typeface="Optima"/>
                <a:cs typeface="Optima"/>
              </a:rPr>
              <a:t>i,j</a:t>
            </a:r>
            <a:r>
              <a:rPr lang="en-US" sz="3000" dirty="0" smtClean="0">
                <a:latin typeface="Optima"/>
                <a:cs typeface="Optima"/>
              </a:rPr>
              <a:t>)</a:t>
            </a:r>
            <a:r>
              <a:rPr lang="en-US" sz="3000" baseline="30000" dirty="0" smtClean="0">
                <a:latin typeface="Optima"/>
                <a:cs typeface="Optima"/>
              </a:rPr>
              <a:t>2</a:t>
            </a:r>
            <a:endParaRPr lang="en-US" sz="3000" i="1" baseline="30000" dirty="0" smtClean="0">
              <a:latin typeface="Optima"/>
              <a:cs typeface="Optima"/>
            </a:endParaRPr>
          </a:p>
        </p:txBody>
      </p:sp>
      <p:sp>
        <p:nvSpPr>
          <p:cNvPr id="39" name="Rectangle 38"/>
          <p:cNvSpPr/>
          <p:nvPr/>
        </p:nvSpPr>
        <p:spPr>
          <a:xfrm>
            <a:off x="807922" y="5484008"/>
            <a:ext cx="508562" cy="553998"/>
          </a:xfrm>
          <a:prstGeom prst="rect">
            <a:avLst/>
          </a:prstGeom>
        </p:spPr>
        <p:txBody>
          <a:bodyPr wrap="none">
            <a:spAutoFit/>
          </a:bodyPr>
          <a:lstStyle/>
          <a:p>
            <a:r>
              <a:rPr lang="en-US" sz="3000" i="1" dirty="0" smtClean="0">
                <a:latin typeface="Optima"/>
                <a:cs typeface="Optima"/>
              </a:rPr>
              <a:t>D</a:t>
            </a:r>
            <a:endParaRPr lang="en-US" sz="3000" dirty="0"/>
          </a:p>
        </p:txBody>
      </p:sp>
      <p:sp>
        <p:nvSpPr>
          <p:cNvPr id="40" name="Rectangle 39"/>
          <p:cNvSpPr/>
          <p:nvPr/>
        </p:nvSpPr>
        <p:spPr>
          <a:xfrm>
            <a:off x="5562600" y="5441675"/>
            <a:ext cx="501960" cy="553998"/>
          </a:xfrm>
          <a:prstGeom prst="rect">
            <a:avLst/>
          </a:prstGeom>
        </p:spPr>
        <p:txBody>
          <a:bodyPr wrap="none">
            <a:spAutoFit/>
          </a:bodyPr>
          <a:lstStyle/>
          <a:p>
            <a:r>
              <a:rPr lang="en-US" sz="3000" i="1" dirty="0" smtClean="0">
                <a:latin typeface="Optima"/>
                <a:cs typeface="Optima"/>
              </a:rPr>
              <a:t>d</a:t>
            </a:r>
            <a:endParaRPr lang="en-US" sz="3000" i="1" dirty="0"/>
          </a:p>
        </p:txBody>
      </p:sp>
      <p:graphicFrame>
        <p:nvGraphicFramePr>
          <p:cNvPr id="41" name="Table 40"/>
          <p:cNvGraphicFramePr>
            <a:graphicFrameLocks noGrp="1"/>
          </p:cNvGraphicFramePr>
          <p:nvPr>
            <p:extLst>
              <p:ext uri="{D42A27DB-BD31-4B8C-83A1-F6EECF244321}">
                <p14:modId xmlns:p14="http://schemas.microsoft.com/office/powerpoint/2010/main" val="3453601443"/>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3</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3</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0</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5</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bg1">
                              <a:lumMod val="65000"/>
                            </a:schemeClr>
                          </a:solidFill>
                          <a:latin typeface="Optima"/>
                          <a:cs typeface="Optima"/>
                        </a:rPr>
                        <a:t>3</a:t>
                      </a:r>
                      <a:endParaRPr lang="en-US" sz="200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bg1">
                              <a:lumMod val="65000"/>
                            </a:schemeClr>
                          </a:solidFill>
                          <a:latin typeface="Optima"/>
                          <a:cs typeface="Optima"/>
                        </a:rPr>
                        <a:t>5</a:t>
                      </a:r>
                      <a:endParaRPr lang="en-US" sz="200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bg1">
                              <a:lumMod val="65000"/>
                            </a:schemeClr>
                          </a:solidFill>
                          <a:latin typeface="Optima"/>
                          <a:cs typeface="Optima"/>
                        </a:rPr>
                        <a:t>2</a:t>
                      </a:r>
                      <a:endParaRPr lang="en-US" sz="20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4067267920"/>
              </p:ext>
            </p:extLst>
          </p:nvPr>
        </p:nvGraphicFramePr>
        <p:xfrm>
          <a:off x="6172200" y="4436964"/>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4</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3</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0</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4</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2</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95228636"/>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7" name="TextBox 26"/>
          <p:cNvSpPr txBox="1"/>
          <p:nvPr/>
        </p:nvSpPr>
        <p:spPr>
          <a:xfrm>
            <a:off x="3249935" y="2553690"/>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28" name="TextBox 27"/>
          <p:cNvSpPr txBox="1"/>
          <p:nvPr/>
        </p:nvSpPr>
        <p:spPr>
          <a:xfrm>
            <a:off x="3249935" y="3600734"/>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29" name="TextBox 28"/>
          <p:cNvSpPr txBox="1"/>
          <p:nvPr/>
        </p:nvSpPr>
        <p:spPr>
          <a:xfrm>
            <a:off x="5734611" y="2581911"/>
            <a:ext cx="327269" cy="400110"/>
          </a:xfrm>
          <a:prstGeom prst="rect">
            <a:avLst/>
          </a:prstGeom>
          <a:noFill/>
        </p:spPr>
        <p:txBody>
          <a:bodyPr wrap="none" rtlCol="0">
            <a:spAutoFit/>
          </a:bodyPr>
          <a:lstStyle/>
          <a:p>
            <a:pPr algn="ctr"/>
            <a:r>
              <a:rPr lang="en-US" sz="2000" dirty="0" smtClean="0">
                <a:solidFill>
                  <a:srgbClr val="404040"/>
                </a:solidFill>
                <a:latin typeface="Optima"/>
                <a:cs typeface="Optima"/>
              </a:rPr>
              <a:t>1</a:t>
            </a:r>
            <a:endParaRPr lang="en-US" sz="2000" dirty="0">
              <a:solidFill>
                <a:srgbClr val="404040"/>
              </a:solidFill>
              <a:latin typeface="Optima"/>
              <a:cs typeface="Optima"/>
            </a:endParaRPr>
          </a:p>
        </p:txBody>
      </p:sp>
      <p:sp>
        <p:nvSpPr>
          <p:cNvPr id="30" name="TextBox 29"/>
          <p:cNvSpPr txBox="1"/>
          <p:nvPr/>
        </p:nvSpPr>
        <p:spPr>
          <a:xfrm>
            <a:off x="5734611" y="3643067"/>
            <a:ext cx="327269" cy="400110"/>
          </a:xfrm>
          <a:prstGeom prst="rect">
            <a:avLst/>
          </a:prstGeom>
          <a:noFill/>
        </p:spPr>
        <p:txBody>
          <a:bodyPr wrap="none" rtlCol="0">
            <a:spAutoFit/>
          </a:bodyPr>
          <a:lstStyle/>
          <a:p>
            <a:pPr algn="ctr"/>
            <a:r>
              <a:rPr lang="en-US" sz="2000" dirty="0" smtClean="0">
                <a:solidFill>
                  <a:srgbClr val="404040"/>
                </a:solidFill>
                <a:latin typeface="Optima"/>
                <a:cs typeface="Optima"/>
              </a:rPr>
              <a:t>1</a:t>
            </a:r>
            <a:endParaRPr lang="en-US" sz="2000" dirty="0">
              <a:solidFill>
                <a:srgbClr val="404040"/>
              </a:solidFill>
              <a:latin typeface="Optima"/>
              <a:cs typeface="Optima"/>
            </a:endParaRPr>
          </a:p>
        </p:txBody>
      </p:sp>
      <p:sp>
        <p:nvSpPr>
          <p:cNvPr id="32" name="TextBox 31"/>
          <p:cNvSpPr txBox="1"/>
          <p:nvPr/>
        </p:nvSpPr>
        <p:spPr>
          <a:xfrm>
            <a:off x="4371622" y="2886711"/>
            <a:ext cx="541174" cy="400110"/>
          </a:xfrm>
          <a:prstGeom prst="rect">
            <a:avLst/>
          </a:prstGeom>
          <a:noFill/>
        </p:spPr>
        <p:txBody>
          <a:bodyPr wrap="none" rtlCol="0">
            <a:spAutoFit/>
          </a:bodyPr>
          <a:lstStyle/>
          <a:p>
            <a:pPr algn="ctr"/>
            <a:r>
              <a:rPr lang="en-US" sz="2000" dirty="0" smtClean="0">
                <a:solidFill>
                  <a:srgbClr val="404040"/>
                </a:solidFill>
                <a:latin typeface="Optima"/>
                <a:cs typeface="Optima"/>
              </a:rPr>
              <a:t>1.5</a:t>
            </a:r>
            <a:endParaRPr lang="en-US" sz="2000" dirty="0">
              <a:solidFill>
                <a:srgbClr val="404040"/>
              </a:solidFill>
              <a:latin typeface="Optima"/>
              <a:cs typeface="Optima"/>
            </a:endParaRPr>
          </a:p>
        </p:txBody>
      </p:sp>
      <p:sp>
        <p:nvSpPr>
          <p:cNvPr id="31" name="Content Placeholder 3"/>
          <p:cNvSpPr txBox="1">
            <a:spLocks/>
          </p:cNvSpPr>
          <p:nvPr/>
        </p:nvSpPr>
        <p:spPr>
          <a:xfrm>
            <a:off x="924510" y="990600"/>
            <a:ext cx="7315200" cy="12954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3000" i="1" dirty="0" smtClean="0">
                <a:latin typeface="Optima"/>
                <a:cs typeface="Optima"/>
              </a:rPr>
              <a:t>Discrepancy</a:t>
            </a:r>
            <a:r>
              <a:rPr lang="en-US" sz="3000" dirty="0" smtClean="0">
                <a:latin typeface="Optima"/>
                <a:cs typeface="Optima"/>
              </a:rPr>
              <a:t>(</a:t>
            </a:r>
            <a:r>
              <a:rPr lang="en-US" sz="3000" i="1" dirty="0">
                <a:latin typeface="Optima"/>
                <a:cs typeface="Optima"/>
              </a:rPr>
              <a:t>T</a:t>
            </a:r>
            <a:r>
              <a:rPr lang="en-US" sz="3000" dirty="0" smtClean="0">
                <a:latin typeface="Optima"/>
                <a:cs typeface="Optima"/>
              </a:rPr>
              <a:t>, </a:t>
            </a:r>
            <a:r>
              <a:rPr lang="en-US" sz="3000" i="1" dirty="0" smtClean="0">
                <a:latin typeface="Optima"/>
                <a:cs typeface="Optima"/>
              </a:rPr>
              <a:t>D</a:t>
            </a:r>
            <a:r>
              <a:rPr lang="en-US" sz="3000" dirty="0" smtClean="0">
                <a:latin typeface="Optima"/>
                <a:cs typeface="Optima"/>
              </a:rPr>
              <a:t>) = </a:t>
            </a:r>
            <a:r>
              <a:rPr lang="en-US" sz="3000" dirty="0" smtClean="0">
                <a:latin typeface="Lucida Grande"/>
                <a:ea typeface="Lucida Grande"/>
                <a:cs typeface="Lucida Grande"/>
              </a:rPr>
              <a:t>Σ</a:t>
            </a:r>
            <a:r>
              <a:rPr lang="en-US" sz="3000" baseline="-25000" dirty="0" smtClean="0">
                <a:latin typeface="Optima"/>
                <a:cs typeface="Optima"/>
              </a:rPr>
              <a:t>1≤ </a:t>
            </a:r>
            <a:r>
              <a:rPr lang="en-US" sz="3000" i="1" baseline="-25000" dirty="0" err="1" smtClean="0">
                <a:latin typeface="Optima"/>
                <a:cs typeface="Optima"/>
              </a:rPr>
              <a:t>i</a:t>
            </a:r>
            <a:r>
              <a:rPr lang="en-US" sz="3000" i="1" baseline="-25000" dirty="0" smtClean="0">
                <a:latin typeface="Optima"/>
                <a:cs typeface="Optima"/>
              </a:rPr>
              <a:t> &lt; </a:t>
            </a:r>
            <a:r>
              <a:rPr lang="en-US" sz="3000" baseline="-25000" dirty="0" smtClean="0">
                <a:latin typeface="Optima"/>
                <a:cs typeface="Optima"/>
              </a:rPr>
              <a:t>j </a:t>
            </a:r>
            <a:r>
              <a:rPr lang="en-US" sz="3000" baseline="-25000" dirty="0">
                <a:latin typeface="Optima"/>
                <a:cs typeface="Optima"/>
              </a:rPr>
              <a:t>≤ </a:t>
            </a:r>
            <a:r>
              <a:rPr lang="en-US" sz="3000" i="1" baseline="-25000" dirty="0" smtClean="0">
                <a:latin typeface="Optima"/>
                <a:cs typeface="Optima"/>
              </a:rPr>
              <a:t>n </a:t>
            </a:r>
            <a:r>
              <a:rPr lang="en-US" sz="3000" dirty="0" smtClean="0">
                <a:latin typeface="Optima"/>
                <a:cs typeface="Optima"/>
              </a:rPr>
              <a:t>(</a:t>
            </a:r>
            <a:r>
              <a:rPr lang="en-US" sz="3000" i="1" dirty="0" err="1" smtClean="0">
                <a:latin typeface="Optima"/>
                <a:cs typeface="Optima"/>
              </a:rPr>
              <a:t>d</a:t>
            </a:r>
            <a:r>
              <a:rPr lang="en-US" sz="3000" i="1" baseline="-25000" dirty="0" err="1" smtClean="0">
                <a:latin typeface="Optima"/>
                <a:cs typeface="Optima"/>
              </a:rPr>
              <a:t>i,j</a:t>
            </a:r>
            <a:r>
              <a:rPr lang="en-US" sz="3000" dirty="0" smtClean="0">
                <a:latin typeface="Optima"/>
                <a:cs typeface="Optima"/>
              </a:rPr>
              <a:t>(</a:t>
            </a:r>
            <a:r>
              <a:rPr lang="en-US" sz="3000" i="1" dirty="0" smtClean="0">
                <a:latin typeface="Optima"/>
                <a:cs typeface="Optima"/>
              </a:rPr>
              <a:t>T</a:t>
            </a:r>
            <a:r>
              <a:rPr lang="en-US" sz="3000" dirty="0" smtClean="0">
                <a:latin typeface="Optima"/>
                <a:cs typeface="Optima"/>
              </a:rPr>
              <a:t>) – </a:t>
            </a:r>
            <a:r>
              <a:rPr lang="en-US" sz="3000" i="1" dirty="0" err="1" smtClean="0">
                <a:latin typeface="Optima"/>
                <a:cs typeface="Optima"/>
              </a:rPr>
              <a:t>D</a:t>
            </a:r>
            <a:r>
              <a:rPr lang="en-US" sz="3000" i="1" baseline="-25000" dirty="0" err="1" smtClean="0">
                <a:latin typeface="Optima"/>
                <a:cs typeface="Optima"/>
              </a:rPr>
              <a:t>i,j</a:t>
            </a:r>
            <a:r>
              <a:rPr lang="en-US" sz="3000" dirty="0" smtClean="0">
                <a:latin typeface="Optima"/>
                <a:cs typeface="Optima"/>
              </a:rPr>
              <a:t>)</a:t>
            </a:r>
            <a:r>
              <a:rPr lang="en-US" sz="3000" baseline="30000" dirty="0" smtClean="0">
                <a:latin typeface="Optima"/>
                <a:cs typeface="Optima"/>
              </a:rPr>
              <a:t>2</a:t>
            </a:r>
          </a:p>
          <a:p>
            <a:pPr marL="0" indent="0" algn="just">
              <a:lnSpc>
                <a:spcPct val="120000"/>
              </a:lnSpc>
              <a:buNone/>
            </a:pPr>
            <a:r>
              <a:rPr lang="en-US" sz="3000" dirty="0">
                <a:latin typeface="Optima"/>
                <a:cs typeface="Optima"/>
              </a:rPr>
              <a:t> </a:t>
            </a:r>
            <a:r>
              <a:rPr lang="en-US" sz="3000" dirty="0" smtClean="0">
                <a:latin typeface="Optima"/>
                <a:cs typeface="Optima"/>
              </a:rPr>
              <a:t>                            = </a:t>
            </a:r>
            <a:r>
              <a:rPr lang="en-US" sz="3000" dirty="0">
                <a:solidFill>
                  <a:srgbClr val="FF0000"/>
                </a:solidFill>
                <a:latin typeface="Optima"/>
                <a:cs typeface="Optima"/>
              </a:rPr>
              <a:t>1</a:t>
            </a:r>
            <a:r>
              <a:rPr lang="en-US" sz="3000" baseline="30000" dirty="0">
                <a:latin typeface="Optima"/>
                <a:cs typeface="Optima"/>
              </a:rPr>
              <a:t>2</a:t>
            </a:r>
            <a:r>
              <a:rPr lang="en-US" sz="3000" dirty="0">
                <a:latin typeface="Optima"/>
                <a:cs typeface="Optima"/>
              </a:rPr>
              <a:t> + </a:t>
            </a:r>
            <a:r>
              <a:rPr lang="en-US" sz="3000" dirty="0">
                <a:solidFill>
                  <a:srgbClr val="FF0000"/>
                </a:solidFill>
                <a:latin typeface="Optima"/>
                <a:cs typeface="Optima"/>
              </a:rPr>
              <a:t>1</a:t>
            </a:r>
            <a:r>
              <a:rPr lang="en-US" sz="3000" baseline="30000" dirty="0">
                <a:latin typeface="Optima"/>
                <a:cs typeface="Optima"/>
              </a:rPr>
              <a:t>2</a:t>
            </a:r>
            <a:r>
              <a:rPr lang="en-US" sz="3000" dirty="0">
                <a:latin typeface="Optima"/>
                <a:cs typeface="Optima"/>
              </a:rPr>
              <a:t> = 2</a:t>
            </a:r>
            <a:endParaRPr lang="en-US" sz="3000" i="1" baseline="30000" dirty="0" smtClean="0">
              <a:latin typeface="Optima"/>
              <a:cs typeface="Optima"/>
            </a:endParaRPr>
          </a:p>
        </p:txBody>
      </p:sp>
      <p:sp>
        <p:nvSpPr>
          <p:cNvPr id="3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Sum of Squared Errors</a:t>
            </a:r>
            <a:endParaRPr lang="en-US" b="1" dirty="0">
              <a:latin typeface="Optima"/>
              <a:cs typeface="Optima"/>
            </a:endParaRPr>
          </a:p>
        </p:txBody>
      </p:sp>
      <p:sp>
        <p:nvSpPr>
          <p:cNvPr id="34" name="Rectangle 33"/>
          <p:cNvSpPr/>
          <p:nvPr/>
        </p:nvSpPr>
        <p:spPr>
          <a:xfrm>
            <a:off x="807922" y="5484008"/>
            <a:ext cx="508562" cy="553998"/>
          </a:xfrm>
          <a:prstGeom prst="rect">
            <a:avLst/>
          </a:prstGeom>
        </p:spPr>
        <p:txBody>
          <a:bodyPr wrap="none">
            <a:spAutoFit/>
          </a:bodyPr>
          <a:lstStyle/>
          <a:p>
            <a:r>
              <a:rPr lang="en-US" sz="3000" i="1" dirty="0" smtClean="0">
                <a:latin typeface="Optima"/>
                <a:cs typeface="Optima"/>
              </a:rPr>
              <a:t>D</a:t>
            </a:r>
            <a:endParaRPr lang="en-US" sz="3000" dirty="0"/>
          </a:p>
        </p:txBody>
      </p:sp>
      <p:sp>
        <p:nvSpPr>
          <p:cNvPr id="35" name="Rectangle 34"/>
          <p:cNvSpPr/>
          <p:nvPr/>
        </p:nvSpPr>
        <p:spPr>
          <a:xfrm>
            <a:off x="5562600" y="5441675"/>
            <a:ext cx="501960" cy="553998"/>
          </a:xfrm>
          <a:prstGeom prst="rect">
            <a:avLst/>
          </a:prstGeom>
        </p:spPr>
        <p:txBody>
          <a:bodyPr wrap="none">
            <a:spAutoFit/>
          </a:bodyPr>
          <a:lstStyle/>
          <a:p>
            <a:r>
              <a:rPr lang="en-US" sz="3000" i="1" dirty="0" smtClean="0">
                <a:latin typeface="Optima"/>
                <a:cs typeface="Optima"/>
              </a:rPr>
              <a:t>d</a:t>
            </a:r>
            <a:endParaRPr lang="en-US" sz="3000" i="1" dirty="0"/>
          </a:p>
        </p:txBody>
      </p:sp>
      <p:graphicFrame>
        <p:nvGraphicFramePr>
          <p:cNvPr id="36" name="Table 35"/>
          <p:cNvGraphicFramePr>
            <a:graphicFrameLocks noGrp="1"/>
          </p:cNvGraphicFramePr>
          <p:nvPr>
            <p:extLst>
              <p:ext uri="{D42A27DB-BD31-4B8C-83A1-F6EECF244321}">
                <p14:modId xmlns:p14="http://schemas.microsoft.com/office/powerpoint/2010/main" val="3453601443"/>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3</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3</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0</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5</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bg1">
                              <a:lumMod val="65000"/>
                            </a:schemeClr>
                          </a:solidFill>
                          <a:latin typeface="Optima"/>
                          <a:cs typeface="Optima"/>
                        </a:rPr>
                        <a:t>3</a:t>
                      </a:r>
                      <a:endParaRPr lang="en-US" sz="200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bg1">
                              <a:lumMod val="65000"/>
                            </a:schemeClr>
                          </a:solidFill>
                          <a:latin typeface="Optima"/>
                          <a:cs typeface="Optima"/>
                        </a:rPr>
                        <a:t>5</a:t>
                      </a:r>
                      <a:endParaRPr lang="en-US" sz="200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bg1">
                              <a:lumMod val="65000"/>
                            </a:schemeClr>
                          </a:solidFill>
                          <a:latin typeface="Optima"/>
                          <a:cs typeface="Optima"/>
                        </a:rPr>
                        <a:t>2</a:t>
                      </a:r>
                      <a:endParaRPr lang="en-US" sz="20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4067267920"/>
              </p:ext>
            </p:extLst>
          </p:nvPr>
        </p:nvGraphicFramePr>
        <p:xfrm>
          <a:off x="6172200" y="4436964"/>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4</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3</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0</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4</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2</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41054948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7" name="TextBox 26"/>
          <p:cNvSpPr txBox="1"/>
          <p:nvPr/>
        </p:nvSpPr>
        <p:spPr>
          <a:xfrm>
            <a:off x="3378304" y="2553690"/>
            <a:ext cx="284435" cy="400110"/>
          </a:xfrm>
          <a:prstGeom prst="rect">
            <a:avLst/>
          </a:prstGeom>
          <a:noFill/>
        </p:spPr>
        <p:txBody>
          <a:bodyPr wrap="none" rtlCol="0">
            <a:spAutoFit/>
          </a:bodyPr>
          <a:lstStyle/>
          <a:p>
            <a:pPr algn="ctr"/>
            <a:r>
              <a:rPr lang="en-US" sz="2000" dirty="0" smtClean="0">
                <a:solidFill>
                  <a:srgbClr val="404040"/>
                </a:solidFill>
                <a:latin typeface="Optima"/>
                <a:cs typeface="Optima"/>
              </a:rPr>
              <a:t>?</a:t>
            </a:r>
            <a:endParaRPr lang="en-US" sz="2000" dirty="0">
              <a:solidFill>
                <a:srgbClr val="404040"/>
              </a:solidFill>
              <a:latin typeface="Optima"/>
              <a:cs typeface="Optima"/>
            </a:endParaRPr>
          </a:p>
        </p:txBody>
      </p:sp>
      <p:sp>
        <p:nvSpPr>
          <p:cNvPr id="28" name="TextBox 27"/>
          <p:cNvSpPr txBox="1"/>
          <p:nvPr/>
        </p:nvSpPr>
        <p:spPr>
          <a:xfrm>
            <a:off x="3378304" y="3600734"/>
            <a:ext cx="284435" cy="400110"/>
          </a:xfrm>
          <a:prstGeom prst="rect">
            <a:avLst/>
          </a:prstGeom>
          <a:noFill/>
        </p:spPr>
        <p:txBody>
          <a:bodyPr wrap="none" rtlCol="0">
            <a:spAutoFit/>
          </a:bodyPr>
          <a:lstStyle/>
          <a:p>
            <a:pPr algn="ctr"/>
            <a:r>
              <a:rPr lang="en-US" sz="2000" dirty="0" smtClean="0">
                <a:solidFill>
                  <a:srgbClr val="404040"/>
                </a:solidFill>
                <a:latin typeface="Optima"/>
                <a:cs typeface="Optima"/>
              </a:rPr>
              <a:t>?</a:t>
            </a:r>
            <a:endParaRPr lang="en-US" sz="2000" dirty="0">
              <a:solidFill>
                <a:srgbClr val="404040"/>
              </a:solidFill>
              <a:latin typeface="Optima"/>
              <a:cs typeface="Optima"/>
            </a:endParaRPr>
          </a:p>
        </p:txBody>
      </p:sp>
      <p:sp>
        <p:nvSpPr>
          <p:cNvPr id="29" name="TextBox 28"/>
          <p:cNvSpPr txBox="1"/>
          <p:nvPr/>
        </p:nvSpPr>
        <p:spPr>
          <a:xfrm>
            <a:off x="5756028" y="2581911"/>
            <a:ext cx="284435" cy="400110"/>
          </a:xfrm>
          <a:prstGeom prst="rect">
            <a:avLst/>
          </a:prstGeom>
          <a:noFill/>
        </p:spPr>
        <p:txBody>
          <a:bodyPr wrap="none" rtlCol="0">
            <a:spAutoFit/>
          </a:bodyPr>
          <a:lstStyle/>
          <a:p>
            <a:pPr algn="ctr"/>
            <a:r>
              <a:rPr lang="en-US" sz="2000" dirty="0" smtClean="0">
                <a:solidFill>
                  <a:srgbClr val="404040"/>
                </a:solidFill>
                <a:latin typeface="Optima"/>
                <a:cs typeface="Optima"/>
              </a:rPr>
              <a:t>?</a:t>
            </a:r>
            <a:endParaRPr lang="en-US" sz="2000" dirty="0">
              <a:solidFill>
                <a:srgbClr val="404040"/>
              </a:solidFill>
              <a:latin typeface="Optima"/>
              <a:cs typeface="Optima"/>
            </a:endParaRPr>
          </a:p>
        </p:txBody>
      </p:sp>
      <p:sp>
        <p:nvSpPr>
          <p:cNvPr id="30" name="TextBox 29"/>
          <p:cNvSpPr txBox="1"/>
          <p:nvPr/>
        </p:nvSpPr>
        <p:spPr>
          <a:xfrm>
            <a:off x="5756028" y="3643067"/>
            <a:ext cx="284435" cy="400110"/>
          </a:xfrm>
          <a:prstGeom prst="rect">
            <a:avLst/>
          </a:prstGeom>
          <a:noFill/>
        </p:spPr>
        <p:txBody>
          <a:bodyPr wrap="none" rtlCol="0">
            <a:spAutoFit/>
          </a:bodyPr>
          <a:lstStyle/>
          <a:p>
            <a:pPr algn="ctr"/>
            <a:r>
              <a:rPr lang="en-US" sz="2000" dirty="0" smtClean="0">
                <a:solidFill>
                  <a:srgbClr val="404040"/>
                </a:solidFill>
                <a:latin typeface="Optima"/>
                <a:cs typeface="Optima"/>
              </a:rPr>
              <a:t>?</a:t>
            </a:r>
            <a:endParaRPr lang="en-US" sz="2000" dirty="0">
              <a:solidFill>
                <a:srgbClr val="404040"/>
              </a:solidFill>
              <a:latin typeface="Optima"/>
              <a:cs typeface="Optima"/>
            </a:endParaRPr>
          </a:p>
        </p:txBody>
      </p:sp>
      <p:sp>
        <p:nvSpPr>
          <p:cNvPr id="32" name="TextBox 31"/>
          <p:cNvSpPr txBox="1"/>
          <p:nvPr/>
        </p:nvSpPr>
        <p:spPr>
          <a:xfrm>
            <a:off x="4499991" y="2886711"/>
            <a:ext cx="284435" cy="400110"/>
          </a:xfrm>
          <a:prstGeom prst="rect">
            <a:avLst/>
          </a:prstGeom>
          <a:noFill/>
        </p:spPr>
        <p:txBody>
          <a:bodyPr wrap="none" rtlCol="0">
            <a:spAutoFit/>
          </a:bodyPr>
          <a:lstStyle/>
          <a:p>
            <a:pPr algn="ctr"/>
            <a:r>
              <a:rPr lang="en-US" sz="2000" dirty="0" smtClean="0">
                <a:solidFill>
                  <a:srgbClr val="404040"/>
                </a:solidFill>
                <a:latin typeface="Optima"/>
                <a:cs typeface="Optima"/>
              </a:rPr>
              <a:t>?</a:t>
            </a:r>
            <a:endParaRPr lang="en-US" sz="2000" dirty="0">
              <a:solidFill>
                <a:srgbClr val="404040"/>
              </a:solidFill>
              <a:latin typeface="Optima"/>
              <a:cs typeface="Optima"/>
            </a:endParaRPr>
          </a:p>
        </p:txBody>
      </p:sp>
      <p:sp>
        <p:nvSpPr>
          <p:cNvPr id="34" name="Rectangle 33"/>
          <p:cNvSpPr/>
          <p:nvPr/>
        </p:nvSpPr>
        <p:spPr>
          <a:xfrm>
            <a:off x="807922" y="5484008"/>
            <a:ext cx="508562" cy="553998"/>
          </a:xfrm>
          <a:prstGeom prst="rect">
            <a:avLst/>
          </a:prstGeom>
        </p:spPr>
        <p:txBody>
          <a:bodyPr wrap="none">
            <a:spAutoFit/>
          </a:bodyPr>
          <a:lstStyle/>
          <a:p>
            <a:r>
              <a:rPr lang="en-US" sz="3000" i="1" dirty="0" smtClean="0">
                <a:latin typeface="Optima"/>
                <a:cs typeface="Optima"/>
              </a:rPr>
              <a:t>D</a:t>
            </a:r>
            <a:endParaRPr lang="en-US" sz="3000" dirty="0"/>
          </a:p>
        </p:txBody>
      </p:sp>
      <p:sp>
        <p:nvSpPr>
          <p:cNvPr id="35" name="Rectangle 34"/>
          <p:cNvSpPr/>
          <p:nvPr/>
        </p:nvSpPr>
        <p:spPr>
          <a:xfrm>
            <a:off x="5562600" y="5441675"/>
            <a:ext cx="501960" cy="553998"/>
          </a:xfrm>
          <a:prstGeom prst="rect">
            <a:avLst/>
          </a:prstGeom>
        </p:spPr>
        <p:txBody>
          <a:bodyPr wrap="none">
            <a:spAutoFit/>
          </a:bodyPr>
          <a:lstStyle/>
          <a:p>
            <a:r>
              <a:rPr lang="en-US" sz="3000" i="1" dirty="0" smtClean="0">
                <a:latin typeface="Optima"/>
                <a:cs typeface="Optima"/>
              </a:rPr>
              <a:t>d</a:t>
            </a:r>
            <a:endParaRPr lang="en-US" sz="3000" i="1" dirty="0"/>
          </a:p>
        </p:txBody>
      </p:sp>
      <p:graphicFrame>
        <p:nvGraphicFramePr>
          <p:cNvPr id="36" name="Table 35"/>
          <p:cNvGraphicFramePr>
            <a:graphicFrameLocks noGrp="1"/>
          </p:cNvGraphicFramePr>
          <p:nvPr>
            <p:extLst>
              <p:ext uri="{D42A27DB-BD31-4B8C-83A1-F6EECF244321}">
                <p14:modId xmlns:p14="http://schemas.microsoft.com/office/powerpoint/2010/main" val="2362528957"/>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3</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3</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0</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5</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4</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bg1">
                              <a:lumMod val="65000"/>
                            </a:schemeClr>
                          </a:solidFill>
                          <a:latin typeface="Optima"/>
                          <a:cs typeface="Optima"/>
                        </a:rPr>
                        <a:t>3</a:t>
                      </a:r>
                      <a:endParaRPr lang="en-US" sz="200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bg1">
                              <a:lumMod val="65000"/>
                            </a:schemeClr>
                          </a:solidFill>
                          <a:latin typeface="Optima"/>
                          <a:cs typeface="Optima"/>
                        </a:rPr>
                        <a:t>5</a:t>
                      </a:r>
                      <a:endParaRPr lang="en-US" sz="200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bg1">
                              <a:lumMod val="65000"/>
                            </a:schemeClr>
                          </a:solidFill>
                          <a:latin typeface="Optima"/>
                          <a:cs typeface="Optima"/>
                        </a:rPr>
                        <a:t>2</a:t>
                      </a:r>
                      <a:endParaRPr lang="en-US" sz="20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4143264689"/>
              </p:ext>
            </p:extLst>
          </p:nvPr>
        </p:nvGraphicFramePr>
        <p:xfrm>
          <a:off x="6172200" y="4436964"/>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A6A6A6"/>
                          </a:solidFill>
                          <a:latin typeface="Optima"/>
                          <a:cs typeface="Optima"/>
                        </a:rPr>
                        <a:t>0</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A6A6A6"/>
                          </a:solidFill>
                          <a:latin typeface="Optima"/>
                          <a:cs typeface="Optima"/>
                        </a:rPr>
                        <a:t>0</a:t>
                      </a:r>
                      <a:endParaRPr lang="en-US" sz="20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8" name="Rectangle 37"/>
          <p:cNvSpPr/>
          <p:nvPr/>
        </p:nvSpPr>
        <p:spPr>
          <a:xfrm>
            <a:off x="457200" y="1051642"/>
            <a:ext cx="8229600" cy="954107"/>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accent4"/>
                </a:solidFill>
                <a:latin typeface="Optima"/>
                <a:cs typeface="Optima"/>
              </a:rPr>
              <a:t>Exercise Break: </a:t>
            </a:r>
            <a:r>
              <a:rPr lang="en-US" sz="2800" dirty="0" smtClean="0">
                <a:latin typeface="Optima"/>
                <a:cs typeface="Optima"/>
              </a:rPr>
              <a:t>Assign lengths to edges in </a:t>
            </a:r>
            <a:r>
              <a:rPr lang="en-US" sz="2800" i="1" dirty="0" smtClean="0">
                <a:latin typeface="Optima"/>
                <a:cs typeface="Optima"/>
              </a:rPr>
              <a:t>T </a:t>
            </a:r>
            <a:r>
              <a:rPr lang="en-US" sz="2800" dirty="0" smtClean="0">
                <a:latin typeface="Optima"/>
                <a:cs typeface="Optima"/>
              </a:rPr>
              <a:t>in </a:t>
            </a:r>
            <a:r>
              <a:rPr lang="en-US" sz="2800" dirty="0" smtClean="0">
                <a:latin typeface="Optima"/>
                <a:cs typeface="Optima"/>
              </a:rPr>
              <a:t>order to minimize </a:t>
            </a:r>
            <a:r>
              <a:rPr lang="en-US" sz="2800" i="1" dirty="0" smtClean="0">
                <a:latin typeface="Optima"/>
                <a:cs typeface="Optima"/>
              </a:rPr>
              <a:t>Discrepancy</a:t>
            </a:r>
            <a:r>
              <a:rPr lang="en-US" sz="2800" dirty="0" smtClean="0">
                <a:latin typeface="Optima"/>
                <a:cs typeface="Optima"/>
              </a:rPr>
              <a:t>(</a:t>
            </a:r>
            <a:r>
              <a:rPr lang="en-US" sz="2800" i="1" dirty="0" smtClean="0">
                <a:latin typeface="Optima"/>
                <a:cs typeface="Optima"/>
              </a:rPr>
              <a:t>T, D</a:t>
            </a:r>
            <a:r>
              <a:rPr lang="en-US" sz="2800" dirty="0" smtClean="0">
                <a:latin typeface="Optima"/>
                <a:cs typeface="Optima"/>
              </a:rPr>
              <a:t>).</a:t>
            </a:r>
            <a:endParaRPr lang="en-US" sz="2800" dirty="0">
              <a:latin typeface="Optima"/>
              <a:cs typeface="Optima"/>
            </a:endParaRPr>
          </a:p>
        </p:txBody>
      </p:sp>
      <p:sp>
        <p:nvSpPr>
          <p:cNvPr id="39"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Sum of Squared Errors</a:t>
            </a:r>
            <a:endParaRPr lang="en-US" b="1" dirty="0">
              <a:latin typeface="Optima"/>
              <a:cs typeface="Optima"/>
            </a:endParaRPr>
          </a:p>
        </p:txBody>
      </p:sp>
    </p:spTree>
    <p:extLst>
      <p:ext uri="{BB962C8B-B14F-4D97-AF65-F5344CB8AC3E}">
        <p14:creationId xmlns:p14="http://schemas.microsoft.com/office/powerpoint/2010/main" val="236962134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275367"/>
            <a:ext cx="8229600" cy="3108544"/>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Least-Squares Distance-Based Phylogeny Problem</a:t>
            </a:r>
            <a:r>
              <a:rPr lang="en-US" sz="2800" dirty="0" smtClean="0">
                <a:latin typeface="Optima"/>
                <a:cs typeface="Optima"/>
              </a:rPr>
              <a:t>:</a:t>
            </a:r>
            <a:r>
              <a:rPr lang="en-US" sz="2800" b="1" dirty="0" smtClean="0">
                <a:latin typeface="Optima"/>
                <a:cs typeface="Optima"/>
              </a:rPr>
              <a:t> </a:t>
            </a:r>
            <a:r>
              <a:rPr lang="en-US" sz="2800" i="1" dirty="0" smtClean="0">
                <a:latin typeface="Optima"/>
                <a:cs typeface="Optima"/>
              </a:rPr>
              <a:t>Given a distance matrix, find the tree that minimizes the sum of squared errors.</a:t>
            </a:r>
            <a:endParaRPr lang="en-US" sz="2800" i="1" dirty="0">
              <a:latin typeface="Optima"/>
              <a:cs typeface="Optima"/>
            </a:endParaRPr>
          </a:p>
          <a:p>
            <a:pPr marL="457200" indent="-457200">
              <a:buFont typeface="Arial"/>
              <a:buChar char="•"/>
            </a:pPr>
            <a:r>
              <a:rPr lang="en-US" sz="2800" b="1" dirty="0" smtClean="0">
                <a:latin typeface="Optima"/>
                <a:cs typeface="Optima"/>
              </a:rPr>
              <a:t>Input: </a:t>
            </a:r>
            <a:r>
              <a:rPr lang="en-US" sz="2800" dirty="0" smtClean="0">
                <a:latin typeface="Optima"/>
                <a:cs typeface="Optima"/>
              </a:rPr>
              <a:t>An </a:t>
            </a:r>
            <a:r>
              <a:rPr lang="en-US" sz="2800" i="1" dirty="0" smtClean="0">
                <a:latin typeface="Optima"/>
                <a:cs typeface="Optima"/>
              </a:rPr>
              <a:t>n </a:t>
            </a:r>
            <a:r>
              <a:rPr lang="en-US" sz="2800" dirty="0" smtClean="0">
                <a:latin typeface="Optima"/>
                <a:cs typeface="Optima"/>
              </a:rPr>
              <a:t>x </a:t>
            </a:r>
            <a:r>
              <a:rPr lang="en-US" sz="2800" i="1" dirty="0" smtClean="0">
                <a:latin typeface="Optima"/>
                <a:cs typeface="Optima"/>
              </a:rPr>
              <a:t>n </a:t>
            </a:r>
            <a:r>
              <a:rPr lang="en-US" sz="2800" dirty="0" smtClean="0">
                <a:latin typeface="Optima"/>
                <a:cs typeface="Optima"/>
              </a:rPr>
              <a:t>distance matrix </a:t>
            </a:r>
            <a:r>
              <a:rPr lang="en-US" sz="2800" i="1" dirty="0" smtClean="0">
                <a:latin typeface="Optima"/>
                <a:cs typeface="Optima"/>
              </a:rPr>
              <a:t>D.</a:t>
            </a:r>
            <a:endParaRPr lang="en-US" sz="2800" dirty="0" smtClean="0">
              <a:latin typeface="Optima"/>
              <a:cs typeface="Optima"/>
            </a:endParaRPr>
          </a:p>
          <a:p>
            <a:pPr marL="457200" indent="-457200">
              <a:buFont typeface="Arial"/>
              <a:buChar char="•"/>
            </a:pPr>
            <a:r>
              <a:rPr lang="en-US" sz="2800" b="1" dirty="0" smtClean="0">
                <a:latin typeface="Optima"/>
                <a:cs typeface="Optima"/>
              </a:rPr>
              <a:t>Output: </a:t>
            </a:r>
            <a:r>
              <a:rPr lang="en-US" sz="2800" dirty="0" smtClean="0">
                <a:latin typeface="Optima"/>
                <a:cs typeface="Optima"/>
              </a:rPr>
              <a:t>A weighted tree </a:t>
            </a:r>
            <a:r>
              <a:rPr lang="en-US" sz="2800" i="1" dirty="0" smtClean="0">
                <a:latin typeface="Optima"/>
                <a:cs typeface="Optima"/>
              </a:rPr>
              <a:t>T</a:t>
            </a:r>
            <a:r>
              <a:rPr lang="en-US" sz="2800" dirty="0" smtClean="0">
                <a:latin typeface="Optima"/>
                <a:cs typeface="Optima"/>
              </a:rPr>
              <a:t> with </a:t>
            </a:r>
            <a:r>
              <a:rPr lang="en-US" sz="2800" i="1" dirty="0" smtClean="0">
                <a:latin typeface="Optima"/>
                <a:cs typeface="Optima"/>
              </a:rPr>
              <a:t>n</a:t>
            </a:r>
            <a:r>
              <a:rPr lang="en-US" sz="2800" dirty="0" smtClean="0">
                <a:latin typeface="Optima"/>
                <a:cs typeface="Optima"/>
              </a:rPr>
              <a:t> leaves minimizing </a:t>
            </a:r>
            <a:r>
              <a:rPr lang="en-US" sz="2800" i="1" dirty="0" smtClean="0">
                <a:latin typeface="Optima"/>
                <a:cs typeface="Optima"/>
              </a:rPr>
              <a:t>Discrepancy</a:t>
            </a:r>
            <a:r>
              <a:rPr lang="en-US" sz="2800" dirty="0" smtClean="0">
                <a:latin typeface="Optima"/>
                <a:cs typeface="Optima"/>
              </a:rPr>
              <a:t>(</a:t>
            </a:r>
            <a:r>
              <a:rPr lang="en-US" sz="2800" i="1" dirty="0" smtClean="0">
                <a:latin typeface="Optima"/>
                <a:cs typeface="Optima"/>
              </a:rPr>
              <a:t>T, D</a:t>
            </a:r>
            <a:r>
              <a:rPr lang="en-US" sz="2800" dirty="0" smtClean="0">
                <a:latin typeface="Optima"/>
                <a:cs typeface="Optima"/>
              </a:rPr>
              <a:t>)</a:t>
            </a:r>
            <a:r>
              <a:rPr lang="en-US" sz="2800" i="1" dirty="0" smtClean="0">
                <a:latin typeface="Optima"/>
                <a:cs typeface="Optima"/>
              </a:rPr>
              <a:t> </a:t>
            </a:r>
            <a:r>
              <a:rPr lang="en-US" sz="2800" dirty="0" smtClean="0">
                <a:latin typeface="Optima"/>
                <a:cs typeface="Optima"/>
              </a:rPr>
              <a:t>over all weighted trees with </a:t>
            </a:r>
            <a:r>
              <a:rPr lang="en-US" sz="2800" i="1" dirty="0" smtClean="0">
                <a:latin typeface="Optima"/>
                <a:cs typeface="Optima"/>
              </a:rPr>
              <a:t>n</a:t>
            </a:r>
            <a:r>
              <a:rPr lang="en-US" sz="2800" dirty="0" smtClean="0">
                <a:latin typeface="Optima"/>
                <a:cs typeface="Optima"/>
              </a:rPr>
              <a:t> leaves.</a:t>
            </a:r>
            <a:endParaRPr lang="en-US" i="1" dirty="0">
              <a:latin typeface="Optima"/>
              <a:cs typeface="Optima"/>
            </a:endParaRPr>
          </a:p>
        </p:txBody>
      </p:sp>
      <p:sp>
        <p:nvSpPr>
          <p:cNvPr id="7"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Least-Squares Phylogeny</a:t>
            </a:r>
            <a:endParaRPr lang="en-US" b="1" dirty="0">
              <a:latin typeface="Optima"/>
              <a:cs typeface="Optima"/>
            </a:endParaRPr>
          </a:p>
        </p:txBody>
      </p:sp>
    </p:spTree>
    <p:extLst>
      <p:ext uri="{BB962C8B-B14F-4D97-AF65-F5344CB8AC3E}">
        <p14:creationId xmlns:p14="http://schemas.microsoft.com/office/powerpoint/2010/main" val="62645001"/>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275367"/>
            <a:ext cx="8229600" cy="3108544"/>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Least-Squares Distance-Based Phylogeny Problem</a:t>
            </a:r>
            <a:r>
              <a:rPr lang="en-US" sz="2800" dirty="0" smtClean="0">
                <a:latin typeface="Optima"/>
                <a:cs typeface="Optima"/>
              </a:rPr>
              <a:t>:</a:t>
            </a:r>
            <a:r>
              <a:rPr lang="en-US" sz="2800" b="1" dirty="0" smtClean="0">
                <a:latin typeface="Optima"/>
                <a:cs typeface="Optima"/>
              </a:rPr>
              <a:t> </a:t>
            </a:r>
            <a:r>
              <a:rPr lang="en-US" sz="2800" i="1" dirty="0" smtClean="0">
                <a:latin typeface="Optima"/>
                <a:cs typeface="Optima"/>
              </a:rPr>
              <a:t>Given a distance matrix, find the tree that minimizes the sum of squared errors.</a:t>
            </a:r>
            <a:endParaRPr lang="en-US" sz="2800" i="1" dirty="0">
              <a:latin typeface="Optima"/>
              <a:cs typeface="Optima"/>
            </a:endParaRPr>
          </a:p>
          <a:p>
            <a:pPr marL="457200" indent="-457200">
              <a:buFont typeface="Arial"/>
              <a:buChar char="•"/>
            </a:pPr>
            <a:r>
              <a:rPr lang="en-US" sz="2800" b="1" dirty="0" smtClean="0">
                <a:latin typeface="Optima"/>
                <a:cs typeface="Optima"/>
              </a:rPr>
              <a:t>Input: </a:t>
            </a:r>
            <a:r>
              <a:rPr lang="en-US" sz="2800" dirty="0" smtClean="0">
                <a:latin typeface="Optima"/>
                <a:cs typeface="Optima"/>
              </a:rPr>
              <a:t>An </a:t>
            </a:r>
            <a:r>
              <a:rPr lang="en-US" sz="2800" i="1" dirty="0" smtClean="0">
                <a:latin typeface="Optima"/>
                <a:cs typeface="Optima"/>
              </a:rPr>
              <a:t>n </a:t>
            </a:r>
            <a:r>
              <a:rPr lang="en-US" sz="2800" dirty="0" smtClean="0">
                <a:latin typeface="Optima"/>
                <a:cs typeface="Optima"/>
              </a:rPr>
              <a:t>x </a:t>
            </a:r>
            <a:r>
              <a:rPr lang="en-US" sz="2800" i="1" dirty="0" smtClean="0">
                <a:latin typeface="Optima"/>
                <a:cs typeface="Optima"/>
              </a:rPr>
              <a:t>n </a:t>
            </a:r>
            <a:r>
              <a:rPr lang="en-US" sz="2800" dirty="0" smtClean="0">
                <a:latin typeface="Optima"/>
                <a:cs typeface="Optima"/>
              </a:rPr>
              <a:t>distance matrix </a:t>
            </a:r>
            <a:r>
              <a:rPr lang="en-US" sz="2800" i="1" dirty="0" smtClean="0">
                <a:latin typeface="Optima"/>
                <a:cs typeface="Optima"/>
              </a:rPr>
              <a:t>D.</a:t>
            </a:r>
            <a:endParaRPr lang="en-US" sz="2800" dirty="0" smtClean="0">
              <a:latin typeface="Optima"/>
              <a:cs typeface="Optima"/>
            </a:endParaRPr>
          </a:p>
          <a:p>
            <a:pPr marL="457200" indent="-457200">
              <a:buFont typeface="Arial"/>
              <a:buChar char="•"/>
            </a:pPr>
            <a:r>
              <a:rPr lang="en-US" sz="2800" b="1" dirty="0" smtClean="0">
                <a:latin typeface="Optima"/>
                <a:cs typeface="Optima"/>
              </a:rPr>
              <a:t>Output: </a:t>
            </a:r>
            <a:r>
              <a:rPr lang="en-US" sz="2800" dirty="0" smtClean="0">
                <a:latin typeface="Optima"/>
                <a:cs typeface="Optima"/>
              </a:rPr>
              <a:t>A weighted tree </a:t>
            </a:r>
            <a:r>
              <a:rPr lang="en-US" sz="2800" i="1" dirty="0" smtClean="0">
                <a:latin typeface="Optima"/>
                <a:cs typeface="Optima"/>
              </a:rPr>
              <a:t>T</a:t>
            </a:r>
            <a:r>
              <a:rPr lang="en-US" sz="2800" dirty="0" smtClean="0">
                <a:latin typeface="Optima"/>
                <a:cs typeface="Optima"/>
              </a:rPr>
              <a:t> with </a:t>
            </a:r>
            <a:r>
              <a:rPr lang="en-US" sz="2800" i="1" dirty="0" smtClean="0">
                <a:latin typeface="Optima"/>
                <a:cs typeface="Optima"/>
              </a:rPr>
              <a:t>n</a:t>
            </a:r>
            <a:r>
              <a:rPr lang="en-US" sz="2800" dirty="0" smtClean="0">
                <a:latin typeface="Optima"/>
                <a:cs typeface="Optima"/>
              </a:rPr>
              <a:t> leaves minimizing </a:t>
            </a:r>
            <a:r>
              <a:rPr lang="en-US" sz="2800" i="1" dirty="0" smtClean="0">
                <a:latin typeface="Optima"/>
                <a:cs typeface="Optima"/>
              </a:rPr>
              <a:t>Discrepancy</a:t>
            </a:r>
            <a:r>
              <a:rPr lang="en-US" sz="2800" dirty="0" smtClean="0">
                <a:latin typeface="Optima"/>
                <a:cs typeface="Optima"/>
              </a:rPr>
              <a:t>(</a:t>
            </a:r>
            <a:r>
              <a:rPr lang="en-US" sz="2800" i="1" dirty="0" smtClean="0">
                <a:latin typeface="Optima"/>
                <a:cs typeface="Optima"/>
              </a:rPr>
              <a:t>T, D</a:t>
            </a:r>
            <a:r>
              <a:rPr lang="en-US" sz="2800" dirty="0" smtClean="0">
                <a:latin typeface="Optima"/>
                <a:cs typeface="Optima"/>
              </a:rPr>
              <a:t>)</a:t>
            </a:r>
            <a:r>
              <a:rPr lang="en-US" sz="2800" i="1" dirty="0" smtClean="0">
                <a:latin typeface="Optima"/>
                <a:cs typeface="Optima"/>
              </a:rPr>
              <a:t> </a:t>
            </a:r>
            <a:r>
              <a:rPr lang="en-US" sz="2800" dirty="0" smtClean="0">
                <a:latin typeface="Optima"/>
                <a:cs typeface="Optima"/>
              </a:rPr>
              <a:t>over all weighted trees with </a:t>
            </a:r>
            <a:r>
              <a:rPr lang="en-US" sz="2800" i="1" dirty="0" smtClean="0">
                <a:latin typeface="Optima"/>
                <a:cs typeface="Optima"/>
              </a:rPr>
              <a:t>n</a:t>
            </a:r>
            <a:r>
              <a:rPr lang="en-US" sz="2800" dirty="0" smtClean="0">
                <a:latin typeface="Optima"/>
                <a:cs typeface="Optima"/>
              </a:rPr>
              <a:t> leaves.</a:t>
            </a:r>
            <a:endParaRPr lang="en-US" i="1" dirty="0">
              <a:latin typeface="Optima"/>
              <a:cs typeface="Optima"/>
            </a:endParaRPr>
          </a:p>
        </p:txBody>
      </p:sp>
      <p:sp>
        <p:nvSpPr>
          <p:cNvPr id="7"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Least-Squares Phylogeny</a:t>
            </a:r>
            <a:endParaRPr lang="en-US" b="1" dirty="0">
              <a:latin typeface="Optima"/>
              <a:cs typeface="Optima"/>
            </a:endParaRPr>
          </a:p>
        </p:txBody>
      </p:sp>
      <p:sp>
        <p:nvSpPr>
          <p:cNvPr id="4" name="Rectangle 3"/>
          <p:cNvSpPr/>
          <p:nvPr/>
        </p:nvSpPr>
        <p:spPr>
          <a:xfrm>
            <a:off x="457200" y="5257800"/>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solidFill>
                  <a:srgbClr val="000000"/>
                </a:solidFill>
                <a:latin typeface="Optima"/>
                <a:cs typeface="Optima"/>
              </a:rPr>
              <a:t>Unfortunately, this problem is </a:t>
            </a:r>
            <a:r>
              <a:rPr lang="en-US" sz="2800" i="1" dirty="0" smtClean="0">
                <a:solidFill>
                  <a:srgbClr val="000000"/>
                </a:solidFill>
                <a:latin typeface="Optima"/>
                <a:cs typeface="Optima"/>
              </a:rPr>
              <a:t>NP</a:t>
            </a:r>
            <a:r>
              <a:rPr lang="en-US" sz="2800" dirty="0" smtClean="0">
                <a:solidFill>
                  <a:srgbClr val="000000"/>
                </a:solidFill>
                <a:latin typeface="Optima"/>
                <a:cs typeface="Optima"/>
              </a:rPr>
              <a:t>-Complete...</a:t>
            </a:r>
            <a:endParaRPr lang="en-US" i="1" dirty="0">
              <a:solidFill>
                <a:schemeClr val="tx1"/>
              </a:solidFill>
              <a:latin typeface="Optima"/>
              <a:cs typeface="Optima"/>
            </a:endParaRPr>
          </a:p>
        </p:txBody>
      </p:sp>
    </p:spTree>
    <p:extLst>
      <p:ext uri="{BB962C8B-B14F-4D97-AF65-F5344CB8AC3E}">
        <p14:creationId xmlns:p14="http://schemas.microsoft.com/office/powerpoint/2010/main" val="941206932"/>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Optima"/>
                <a:cs typeface="Optima"/>
              </a:rPr>
              <a:t>Outline</a:t>
            </a:r>
            <a:endParaRPr lang="en-US" b="1" dirty="0">
              <a:solidFill>
                <a:srgbClr val="000000"/>
              </a:solidFill>
              <a:latin typeface="Optima"/>
              <a:cs typeface="Optima"/>
            </a:endParaRP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smtClean="0">
                <a:solidFill>
                  <a:schemeClr val="bg1">
                    <a:lumMod val="50000"/>
                  </a:schemeClr>
                </a:solidFill>
                <a:latin typeface="Optima"/>
                <a:cs typeface="Optima"/>
              </a:rPr>
              <a:t>The Fastest Outbreak</a:t>
            </a:r>
          </a:p>
          <a:p>
            <a:pPr>
              <a:lnSpc>
                <a:spcPct val="120000"/>
              </a:lnSpc>
            </a:pPr>
            <a:r>
              <a:rPr lang="en-US" sz="2200" dirty="0" smtClean="0">
                <a:solidFill>
                  <a:schemeClr val="bg1">
                    <a:lumMod val="50000"/>
                  </a:schemeClr>
                </a:solidFill>
                <a:latin typeface="Optima"/>
                <a:cs typeface="Optima"/>
              </a:rPr>
              <a:t>Transforming Distance Matrices into Evolutionary Trees</a:t>
            </a:r>
          </a:p>
          <a:p>
            <a:pPr>
              <a:lnSpc>
                <a:spcPct val="120000"/>
              </a:lnSpc>
            </a:pPr>
            <a:r>
              <a:rPr lang="en-US" sz="2200" dirty="0" smtClean="0">
                <a:solidFill>
                  <a:schemeClr val="bg1">
                    <a:lumMod val="50000"/>
                  </a:schemeClr>
                </a:solidFill>
                <a:latin typeface="Optima"/>
                <a:cs typeface="Optima"/>
              </a:rPr>
              <a:t>Toward an Algorithm for Distance-Based Phylogeny Construction</a:t>
            </a:r>
          </a:p>
          <a:p>
            <a:pPr>
              <a:lnSpc>
                <a:spcPct val="120000"/>
              </a:lnSpc>
            </a:pPr>
            <a:r>
              <a:rPr lang="en-US" sz="2200" dirty="0" smtClean="0">
                <a:solidFill>
                  <a:schemeClr val="bg1">
                    <a:lumMod val="50000"/>
                  </a:schemeClr>
                </a:solidFill>
                <a:latin typeface="Optima"/>
                <a:cs typeface="Optima"/>
              </a:rPr>
              <a:t>Additive Phylogeny</a:t>
            </a:r>
          </a:p>
          <a:p>
            <a:pPr>
              <a:lnSpc>
                <a:spcPct val="120000"/>
              </a:lnSpc>
            </a:pPr>
            <a:r>
              <a:rPr lang="en-US" sz="2200" dirty="0" smtClean="0">
                <a:solidFill>
                  <a:schemeClr val="bg1">
                    <a:lumMod val="50000"/>
                  </a:schemeClr>
                </a:solidFill>
                <a:latin typeface="Optima"/>
                <a:cs typeface="Optima"/>
              </a:rPr>
              <a:t>Using Least-Squares to Construct Distance-Based Phylogenies</a:t>
            </a:r>
            <a:endParaRPr lang="en-US" sz="2200" dirty="0">
              <a:solidFill>
                <a:schemeClr val="bg1">
                  <a:lumMod val="50000"/>
                </a:schemeClr>
              </a:solidFill>
              <a:latin typeface="Optima"/>
              <a:cs typeface="Optima"/>
            </a:endParaRPr>
          </a:p>
          <a:p>
            <a:pPr>
              <a:lnSpc>
                <a:spcPct val="120000"/>
              </a:lnSpc>
            </a:pPr>
            <a:r>
              <a:rPr lang="en-US" sz="2200" b="1" dirty="0" err="1" smtClean="0">
                <a:solidFill>
                  <a:srgbClr val="000000"/>
                </a:solidFill>
                <a:latin typeface="Optima"/>
                <a:cs typeface="Optima"/>
              </a:rPr>
              <a:t>Ultrametric</a:t>
            </a:r>
            <a:r>
              <a:rPr lang="en-US" sz="2200" b="1" dirty="0" smtClean="0">
                <a:solidFill>
                  <a:srgbClr val="000000"/>
                </a:solidFill>
                <a:latin typeface="Optima"/>
                <a:cs typeface="Optima"/>
              </a:rPr>
              <a:t> Evolutionary Trees</a:t>
            </a:r>
          </a:p>
          <a:p>
            <a:pPr>
              <a:lnSpc>
                <a:spcPct val="120000"/>
              </a:lnSpc>
            </a:pPr>
            <a:r>
              <a:rPr lang="en-US" sz="2200" dirty="0" smtClean="0">
                <a:solidFill>
                  <a:schemeClr val="bg1">
                    <a:lumMod val="50000"/>
                  </a:schemeClr>
                </a:solidFill>
                <a:latin typeface="Optima"/>
                <a:cs typeface="Optima"/>
              </a:rPr>
              <a:t>The Neighbor-Joining Algorithm</a:t>
            </a:r>
          </a:p>
          <a:p>
            <a:pPr>
              <a:lnSpc>
                <a:spcPct val="120000"/>
              </a:lnSpc>
            </a:pPr>
            <a:r>
              <a:rPr lang="en-US" sz="2200" dirty="0" smtClean="0">
                <a:solidFill>
                  <a:schemeClr val="bg1">
                    <a:lumMod val="50000"/>
                  </a:schemeClr>
                </a:solidFill>
                <a:latin typeface="Optima"/>
                <a:cs typeface="Optima"/>
              </a:rPr>
              <a:t>Character-Based Tree Reconstruction</a:t>
            </a:r>
          </a:p>
          <a:p>
            <a:pPr>
              <a:lnSpc>
                <a:spcPct val="120000"/>
              </a:lnSpc>
            </a:pPr>
            <a:r>
              <a:rPr lang="en-US" sz="2200" dirty="0" smtClean="0">
                <a:solidFill>
                  <a:schemeClr val="bg1">
                    <a:lumMod val="50000"/>
                  </a:schemeClr>
                </a:solidFill>
                <a:latin typeface="Optima"/>
                <a:cs typeface="Optima"/>
              </a:rPr>
              <a:t>The Small Parsimony Problem</a:t>
            </a:r>
          </a:p>
          <a:p>
            <a:pPr>
              <a:lnSpc>
                <a:spcPct val="120000"/>
              </a:lnSpc>
            </a:pPr>
            <a:r>
              <a:rPr lang="en-US" sz="2200" dirty="0" smtClean="0">
                <a:solidFill>
                  <a:schemeClr val="bg1">
                    <a:lumMod val="50000"/>
                  </a:schemeClr>
                </a:solidFill>
                <a:latin typeface="Optima"/>
                <a:cs typeface="Optima"/>
              </a:rPr>
              <a:t>The Large Parsimony Problem</a:t>
            </a:r>
          </a:p>
          <a:p>
            <a:pPr>
              <a:lnSpc>
                <a:spcPct val="120000"/>
              </a:lnSpc>
            </a:pPr>
            <a:r>
              <a:rPr lang="en-US" sz="2200" dirty="0" smtClean="0">
                <a:solidFill>
                  <a:schemeClr val="bg1">
                    <a:lumMod val="50000"/>
                  </a:schemeClr>
                </a:solidFill>
                <a:latin typeface="Optima"/>
                <a:cs typeface="Optima"/>
              </a:rPr>
              <a:t>Evolutionary Tree Reconstruction in the Modern Era</a:t>
            </a:r>
            <a:endParaRPr lang="en-US" sz="2200" dirty="0">
              <a:solidFill>
                <a:schemeClr val="bg1">
                  <a:lumMod val="50000"/>
                </a:schemeClr>
              </a:solidFill>
              <a:latin typeface="Optima"/>
              <a:cs typeface="Optima"/>
            </a:endParaRPr>
          </a:p>
        </p:txBody>
      </p:sp>
    </p:spTree>
    <p:extLst>
      <p:ext uri="{BB962C8B-B14F-4D97-AF65-F5344CB8AC3E}">
        <p14:creationId xmlns:p14="http://schemas.microsoft.com/office/powerpoint/2010/main" val="370807057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457200" y="1676400"/>
            <a:ext cx="8287415" cy="1386155"/>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Researchers often assume that all internal nodes correspond to </a:t>
            </a:r>
            <a:r>
              <a:rPr lang="en-US" sz="2800" b="1" dirty="0" err="1" smtClean="0">
                <a:latin typeface="Optima"/>
                <a:cs typeface="Optima"/>
              </a:rPr>
              <a:t>speciations</a:t>
            </a:r>
            <a:r>
              <a:rPr lang="en-US" sz="2800" dirty="0" smtClean="0">
                <a:latin typeface="Optima"/>
                <a:cs typeface="Optima"/>
              </a:rPr>
              <a:t>, where one species splits into two.</a:t>
            </a:r>
          </a:p>
        </p:txBody>
      </p:sp>
      <p:sp>
        <p:nvSpPr>
          <p:cNvPr id="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Modeling </a:t>
            </a:r>
            <a:r>
              <a:rPr lang="en-US" b="1" dirty="0" err="1" smtClean="0">
                <a:latin typeface="Optima"/>
                <a:cs typeface="Optima"/>
              </a:rPr>
              <a:t>Speciations</a:t>
            </a:r>
            <a:endParaRPr lang="en-US" b="1" dirty="0">
              <a:latin typeface="Optima"/>
              <a:cs typeface="Optima"/>
            </a:endParaRPr>
          </a:p>
        </p:txBody>
      </p:sp>
    </p:spTree>
    <p:extLst>
      <p:ext uri="{BB962C8B-B14F-4D97-AF65-F5344CB8AC3E}">
        <p14:creationId xmlns:p14="http://schemas.microsoft.com/office/powerpoint/2010/main" val="2480296658"/>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p:cNvCxnSpPr/>
          <p:nvPr/>
        </p:nvCxnSpPr>
        <p:spPr>
          <a:xfrm rot="5400000">
            <a:off x="4004098" y="4801357"/>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5400000">
            <a:off x="2872085" y="3686223"/>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780498" y="2869615"/>
            <a:ext cx="698956" cy="87630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6102" y="3750347"/>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321160" y="4244252"/>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3427700" y="4244252"/>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564623" y="4244252"/>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5673962" y="3738195"/>
            <a:ext cx="1113029" cy="50108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5649654" y="4247291"/>
            <a:ext cx="1113029" cy="50108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1185218" y="3748779"/>
            <a:ext cx="1113029" cy="50108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185218" y="4246899"/>
            <a:ext cx="1113029" cy="50108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Oval 1"/>
          <p:cNvSpPr>
            <a:spLocks noChangeAspect="1"/>
          </p:cNvSpPr>
          <p:nvPr/>
        </p:nvSpPr>
        <p:spPr>
          <a:xfrm>
            <a:off x="1055733" y="462028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 name="Oval 2"/>
          <p:cNvSpPr>
            <a:spLocks noChangeAspect="1"/>
          </p:cNvSpPr>
          <p:nvPr/>
        </p:nvSpPr>
        <p:spPr>
          <a:xfrm>
            <a:off x="2168760" y="4119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 name="Oval 3"/>
          <p:cNvSpPr>
            <a:spLocks noChangeAspect="1"/>
          </p:cNvSpPr>
          <p:nvPr/>
        </p:nvSpPr>
        <p:spPr>
          <a:xfrm>
            <a:off x="1055733" y="3623895"/>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5" name="Oval 4"/>
          <p:cNvSpPr>
            <a:spLocks noChangeAspect="1"/>
          </p:cNvSpPr>
          <p:nvPr/>
        </p:nvSpPr>
        <p:spPr>
          <a:xfrm>
            <a:off x="3303555" y="4119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 name="Oval 5"/>
          <p:cNvSpPr>
            <a:spLocks noChangeAspect="1"/>
          </p:cNvSpPr>
          <p:nvPr/>
        </p:nvSpPr>
        <p:spPr>
          <a:xfrm>
            <a:off x="4438350" y="4119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 name="Oval 6"/>
          <p:cNvSpPr>
            <a:spLocks noChangeAspect="1"/>
          </p:cNvSpPr>
          <p:nvPr/>
        </p:nvSpPr>
        <p:spPr>
          <a:xfrm>
            <a:off x="5553607" y="4119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pic>
        <p:nvPicPr>
          <p:cNvPr id="8" name="Picture 7"/>
          <p:cNvPicPr>
            <a:picLocks noChangeAspect="1"/>
          </p:cNvPicPr>
          <p:nvPr/>
        </p:nvPicPr>
        <p:blipFill rotWithShape="1">
          <a:blip r:embed="rId3"/>
          <a:srcRect l="29096" r="4234"/>
          <a:stretch/>
        </p:blipFill>
        <p:spPr>
          <a:xfrm>
            <a:off x="720962" y="2049735"/>
            <a:ext cx="915019" cy="914400"/>
          </a:xfrm>
          <a:prstGeom prst="rect">
            <a:avLst/>
          </a:prstGeom>
          <a:ln w="38100" cmpd="sng">
            <a:solidFill>
              <a:srgbClr val="404040"/>
            </a:solidFill>
          </a:ln>
        </p:spPr>
      </p:pic>
      <p:pic>
        <p:nvPicPr>
          <p:cNvPr id="9" name="Picture 8"/>
          <p:cNvPicPr>
            <a:picLocks noChangeAspect="1"/>
          </p:cNvPicPr>
          <p:nvPr/>
        </p:nvPicPr>
        <p:blipFill rotWithShape="1">
          <a:blip r:embed="rId4"/>
          <a:srcRect l="21608" t="3909" r="15443" b="47480"/>
          <a:stretch/>
        </p:blipFill>
        <p:spPr>
          <a:xfrm>
            <a:off x="2971800" y="1828800"/>
            <a:ext cx="914352" cy="914400"/>
          </a:xfrm>
          <a:prstGeom prst="rect">
            <a:avLst/>
          </a:prstGeom>
          <a:ln w="38100" cmpd="sng">
            <a:solidFill>
              <a:srgbClr val="404040"/>
            </a:solidFill>
          </a:ln>
        </p:spPr>
      </p:pic>
      <p:pic>
        <p:nvPicPr>
          <p:cNvPr id="10" name="Picture 9"/>
          <p:cNvPicPr>
            <a:picLocks noChangeAspect="1"/>
          </p:cNvPicPr>
          <p:nvPr/>
        </p:nvPicPr>
        <p:blipFill>
          <a:blip r:embed="rId5"/>
          <a:stretch>
            <a:fillRect/>
          </a:stretch>
        </p:blipFill>
        <p:spPr>
          <a:xfrm>
            <a:off x="720960" y="5237307"/>
            <a:ext cx="914400" cy="914400"/>
          </a:xfrm>
          <a:prstGeom prst="rect">
            <a:avLst/>
          </a:prstGeom>
          <a:ln w="38100" cmpd="sng">
            <a:solidFill>
              <a:schemeClr val="tx1">
                <a:lumMod val="75000"/>
                <a:lumOff val="25000"/>
              </a:schemeClr>
            </a:solidFill>
          </a:ln>
        </p:spPr>
      </p:pic>
      <p:pic>
        <p:nvPicPr>
          <p:cNvPr id="11" name="Picture 10"/>
          <p:cNvPicPr>
            <a:picLocks noChangeAspect="1"/>
          </p:cNvPicPr>
          <p:nvPr/>
        </p:nvPicPr>
        <p:blipFill rotWithShape="1">
          <a:blip r:embed="rId6"/>
          <a:srcRect r="15179"/>
          <a:stretch/>
        </p:blipFill>
        <p:spPr>
          <a:xfrm>
            <a:off x="4108922" y="5745759"/>
            <a:ext cx="912623" cy="914400"/>
          </a:xfrm>
          <a:prstGeom prst="rect">
            <a:avLst/>
          </a:prstGeom>
          <a:ln w="38100" cmpd="sng">
            <a:solidFill>
              <a:srgbClr val="404040"/>
            </a:solidFill>
          </a:ln>
        </p:spPr>
      </p:pic>
      <p:sp>
        <p:nvSpPr>
          <p:cNvPr id="12" name="Oval 11"/>
          <p:cNvSpPr>
            <a:spLocks noChangeAspect="1"/>
          </p:cNvSpPr>
          <p:nvPr/>
        </p:nvSpPr>
        <p:spPr>
          <a:xfrm>
            <a:off x="6651404" y="36238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6651407" y="462028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14" name="Picture 13" descr="pevzner_cowboy.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8995" y="5262195"/>
            <a:ext cx="914400" cy="914400"/>
          </a:xfrm>
          <a:prstGeom prst="rect">
            <a:avLst/>
          </a:prstGeom>
          <a:ln w="38100" cmpd="sng">
            <a:solidFill>
              <a:schemeClr val="tx1">
                <a:lumMod val="75000"/>
                <a:lumOff val="25000"/>
              </a:schemeClr>
            </a:solidFill>
          </a:ln>
        </p:spPr>
      </p:pic>
      <p:sp>
        <p:nvSpPr>
          <p:cNvPr id="16" name="Oval 15"/>
          <p:cNvSpPr>
            <a:spLocks noChangeAspect="1"/>
          </p:cNvSpPr>
          <p:nvPr/>
        </p:nvSpPr>
        <p:spPr>
          <a:xfrm>
            <a:off x="7350362" y="2747595"/>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Oval 16"/>
          <p:cNvSpPr>
            <a:spLocks noChangeAspect="1"/>
          </p:cNvSpPr>
          <p:nvPr/>
        </p:nvSpPr>
        <p:spPr>
          <a:xfrm>
            <a:off x="7772025" y="3621177"/>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41" name="Rectangle 40"/>
          <p:cNvSpPr/>
          <p:nvPr/>
        </p:nvSpPr>
        <p:spPr>
          <a:xfrm>
            <a:off x="733796" y="3039567"/>
            <a:ext cx="904552" cy="584776"/>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Squirrel</a:t>
            </a:r>
            <a:br>
              <a:rPr lang="en-US" sz="1600" b="1" dirty="0" smtClean="0">
                <a:solidFill>
                  <a:schemeClr val="tx1">
                    <a:lumMod val="85000"/>
                    <a:lumOff val="15000"/>
                  </a:schemeClr>
                </a:solidFill>
                <a:latin typeface="Optima"/>
                <a:cs typeface="Optima"/>
              </a:rPr>
            </a:br>
            <a:r>
              <a:rPr lang="en-US" sz="1600" b="1" dirty="0" smtClean="0">
                <a:solidFill>
                  <a:schemeClr val="tx1">
                    <a:lumMod val="85000"/>
                    <a:lumOff val="15000"/>
                  </a:schemeClr>
                </a:solidFill>
                <a:latin typeface="Optima"/>
                <a:cs typeface="Optima"/>
              </a:rPr>
              <a:t>Monkey</a:t>
            </a:r>
            <a:endParaRPr lang="en-US" sz="1600" b="1" dirty="0">
              <a:solidFill>
                <a:schemeClr val="tx1">
                  <a:lumMod val="85000"/>
                  <a:lumOff val="15000"/>
                </a:schemeClr>
              </a:solidFill>
            </a:endParaRPr>
          </a:p>
        </p:txBody>
      </p:sp>
      <p:sp>
        <p:nvSpPr>
          <p:cNvPr id="42" name="Rectangle 41"/>
          <p:cNvSpPr/>
          <p:nvPr/>
        </p:nvSpPr>
        <p:spPr>
          <a:xfrm>
            <a:off x="745844" y="4855538"/>
            <a:ext cx="86895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Baboon</a:t>
            </a:r>
            <a:endParaRPr lang="en-US" sz="1600" b="1" dirty="0">
              <a:solidFill>
                <a:schemeClr val="tx1">
                  <a:lumMod val="85000"/>
                  <a:lumOff val="15000"/>
                </a:schemeClr>
              </a:solidFill>
            </a:endParaRPr>
          </a:p>
        </p:txBody>
      </p:sp>
      <p:sp>
        <p:nvSpPr>
          <p:cNvPr id="47" name="Rectangle 46"/>
          <p:cNvSpPr/>
          <p:nvPr/>
        </p:nvSpPr>
        <p:spPr>
          <a:xfrm>
            <a:off x="4158752" y="5351576"/>
            <a:ext cx="81304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48" name="Rectangle 47"/>
          <p:cNvSpPr/>
          <p:nvPr/>
        </p:nvSpPr>
        <p:spPr>
          <a:xfrm>
            <a:off x="6821357" y="2398854"/>
            <a:ext cx="1302097"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pic>
        <p:nvPicPr>
          <p:cNvPr id="49" name="Picture 48"/>
          <p:cNvPicPr>
            <a:picLocks noChangeAspect="1"/>
          </p:cNvPicPr>
          <p:nvPr/>
        </p:nvPicPr>
        <p:blipFill rotWithShape="1">
          <a:blip r:embed="rId8"/>
          <a:srcRect l="9277" r="5706"/>
          <a:stretch/>
        </p:blipFill>
        <p:spPr>
          <a:xfrm>
            <a:off x="7014797" y="1471272"/>
            <a:ext cx="913439" cy="914400"/>
          </a:xfrm>
          <a:prstGeom prst="rect">
            <a:avLst/>
          </a:prstGeom>
          <a:ln w="38100" cmpd="sng">
            <a:solidFill>
              <a:srgbClr val="404040"/>
            </a:solidFill>
          </a:ln>
        </p:spPr>
      </p:pic>
      <p:sp>
        <p:nvSpPr>
          <p:cNvPr id="50" name="Rectangle 49"/>
          <p:cNvSpPr/>
          <p:nvPr/>
        </p:nvSpPr>
        <p:spPr>
          <a:xfrm>
            <a:off x="7461720" y="3820290"/>
            <a:ext cx="88044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Bonobo</a:t>
            </a:r>
            <a:endParaRPr lang="en-US" sz="1600" b="1" dirty="0">
              <a:solidFill>
                <a:schemeClr val="tx1">
                  <a:lumMod val="85000"/>
                  <a:lumOff val="15000"/>
                </a:schemeClr>
              </a:solidFill>
            </a:endParaRPr>
          </a:p>
        </p:txBody>
      </p:sp>
      <p:pic>
        <p:nvPicPr>
          <p:cNvPr id="51" name="Picture 50"/>
          <p:cNvPicPr>
            <a:picLocks noChangeAspect="1"/>
          </p:cNvPicPr>
          <p:nvPr/>
        </p:nvPicPr>
        <p:blipFill rotWithShape="1">
          <a:blip r:embed="rId9"/>
          <a:srcRect l="8730"/>
          <a:stretch/>
        </p:blipFill>
        <p:spPr>
          <a:xfrm>
            <a:off x="7444142" y="4169031"/>
            <a:ext cx="915247" cy="914400"/>
          </a:xfrm>
          <a:prstGeom prst="rect">
            <a:avLst/>
          </a:prstGeom>
          <a:ln w="38100" cmpd="sng">
            <a:solidFill>
              <a:srgbClr val="404040"/>
            </a:solidFill>
          </a:ln>
        </p:spPr>
      </p:pic>
      <p:sp>
        <p:nvSpPr>
          <p:cNvPr id="53" name="Rectangle 52"/>
          <p:cNvSpPr/>
          <p:nvPr/>
        </p:nvSpPr>
        <p:spPr>
          <a:xfrm>
            <a:off x="6356852" y="4885588"/>
            <a:ext cx="84597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38" name="Oval 37"/>
          <p:cNvSpPr>
            <a:spLocks noChangeAspect="1"/>
          </p:cNvSpPr>
          <p:nvPr/>
        </p:nvSpPr>
        <p:spPr>
          <a:xfrm>
            <a:off x="3301262" y="3060329"/>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45" name="Rectangle 44"/>
          <p:cNvSpPr/>
          <p:nvPr/>
        </p:nvSpPr>
        <p:spPr>
          <a:xfrm>
            <a:off x="2854562" y="2756382"/>
            <a:ext cx="115128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Orangutan</a:t>
            </a:r>
            <a:endParaRPr lang="en-US" sz="1600" b="1" dirty="0">
              <a:solidFill>
                <a:schemeClr val="tx1">
                  <a:lumMod val="85000"/>
                  <a:lumOff val="15000"/>
                </a:schemeClr>
              </a:solidFill>
            </a:endParaRPr>
          </a:p>
        </p:txBody>
      </p:sp>
      <p:sp>
        <p:nvSpPr>
          <p:cNvPr id="40" name="Content Placeholder 3"/>
          <p:cNvSpPr txBox="1">
            <a:spLocks/>
          </p:cNvSpPr>
          <p:nvPr/>
        </p:nvSpPr>
        <p:spPr>
          <a:xfrm>
            <a:off x="4267200" y="1981200"/>
            <a:ext cx="2438400" cy="11430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b="1" dirty="0" err="1" smtClean="0">
                <a:latin typeface="Optima"/>
                <a:cs typeface="Optima"/>
              </a:rPr>
              <a:t>Unrooted</a:t>
            </a:r>
            <a:r>
              <a:rPr lang="en-US" b="1" dirty="0" smtClean="0">
                <a:latin typeface="Optima"/>
                <a:cs typeface="Optima"/>
              </a:rPr>
              <a:t> binary tree: </a:t>
            </a:r>
            <a:r>
              <a:rPr lang="en-US" dirty="0" smtClean="0">
                <a:latin typeface="Optima"/>
                <a:cs typeface="Optima"/>
              </a:rPr>
              <a:t>every node has degree 1 or 3.</a:t>
            </a:r>
            <a:endParaRPr lang="en-US" b="1" dirty="0" smtClean="0">
              <a:latin typeface="Optima"/>
              <a:cs typeface="Optima"/>
            </a:endParaRPr>
          </a:p>
        </p:txBody>
      </p:sp>
      <p:sp>
        <p:nvSpPr>
          <p:cNvPr id="52"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Modeling </a:t>
            </a:r>
            <a:r>
              <a:rPr lang="en-US" b="1" dirty="0" err="1" smtClean="0">
                <a:latin typeface="Optima"/>
                <a:cs typeface="Optima"/>
              </a:rPr>
              <a:t>Speciations</a:t>
            </a:r>
            <a:endParaRPr lang="en-US" b="1" dirty="0">
              <a:latin typeface="Optima"/>
              <a:cs typeface="Optima"/>
            </a:endParaRPr>
          </a:p>
        </p:txBody>
      </p:sp>
    </p:spTree>
    <p:extLst>
      <p:ext uri="{BB962C8B-B14F-4D97-AF65-F5344CB8AC3E}">
        <p14:creationId xmlns:p14="http://schemas.microsoft.com/office/powerpoint/2010/main" val="24563843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72" y="278736"/>
            <a:ext cx="9144000" cy="6247866"/>
          </a:xfrm>
          <a:prstGeom prst="rect">
            <a:avLst/>
          </a:prstGeom>
        </p:spPr>
        <p:txBody>
          <a:bodyPr wrap="square">
            <a:spAutoFit/>
          </a:bodyPr>
          <a:lstStyle/>
          <a:p>
            <a:r>
              <a:rPr lang="en-US" sz="1600" dirty="0">
                <a:solidFill>
                  <a:schemeClr val="bg1">
                    <a:lumMod val="50000"/>
                  </a:schemeClr>
                </a:solidFill>
                <a:latin typeface="Courier"/>
                <a:cs typeface="Courier"/>
              </a:rPr>
              <a:t>28261</a:t>
            </a:r>
            <a:r>
              <a:rPr lang="en-US" sz="1600" dirty="0">
                <a:latin typeface="Courier"/>
                <a:cs typeface="Courier"/>
              </a:rPr>
              <a:t> </a:t>
            </a:r>
            <a:r>
              <a:rPr lang="en-US" sz="1600" b="1" dirty="0" err="1" smtClean="0">
                <a:solidFill>
                  <a:srgbClr val="ED1C24"/>
                </a:solidFill>
                <a:latin typeface="Courier"/>
                <a:cs typeface="Courier"/>
              </a:rPr>
              <a:t>C</a:t>
            </a:r>
            <a:r>
              <a:rPr lang="en-US" sz="1600" dirty="0" err="1" smtClean="0">
                <a:latin typeface="Courier"/>
                <a:cs typeface="Courier"/>
              </a:rPr>
              <a:t>auaauacug</a:t>
            </a:r>
            <a:r>
              <a:rPr lang="en-US" sz="1600" dirty="0" smtClean="0">
                <a:latin typeface="Courier"/>
                <a:cs typeface="Courier"/>
              </a:rPr>
              <a:t> </a:t>
            </a:r>
            <a:r>
              <a:rPr lang="en-US" sz="1600" dirty="0" err="1" smtClean="0">
                <a:latin typeface="Courier"/>
                <a:cs typeface="Courier"/>
              </a:rPr>
              <a:t>cgucuugguu</a:t>
            </a:r>
            <a:r>
              <a:rPr lang="en-US" sz="1600" dirty="0" smtClean="0">
                <a:latin typeface="Courier"/>
                <a:cs typeface="Courier"/>
              </a:rPr>
              <a:t> </a:t>
            </a:r>
            <a:r>
              <a:rPr lang="en-US" sz="1600" dirty="0" err="1" smtClean="0">
                <a:latin typeface="Courier"/>
                <a:cs typeface="Courier"/>
              </a:rPr>
              <a:t>caca</a:t>
            </a:r>
            <a:r>
              <a:rPr lang="en-US" sz="1600" b="1" dirty="0" err="1" smtClean="0">
                <a:solidFill>
                  <a:srgbClr val="ED1C24"/>
                </a:solidFill>
                <a:latin typeface="Courier"/>
                <a:cs typeface="Courier"/>
              </a:rPr>
              <a:t>U</a:t>
            </a:r>
            <a:r>
              <a:rPr lang="en-US" sz="1600" dirty="0" err="1" smtClean="0">
                <a:latin typeface="Courier"/>
                <a:cs typeface="Courier"/>
              </a:rPr>
              <a:t>cucuc</a:t>
            </a:r>
            <a:r>
              <a:rPr lang="en-US" sz="1600" dirty="0" smtClean="0">
                <a:latin typeface="Courier"/>
                <a:cs typeface="Courier"/>
              </a:rPr>
              <a:t> </a:t>
            </a:r>
            <a:r>
              <a:rPr lang="en-US" sz="1600" dirty="0" err="1" smtClean="0">
                <a:latin typeface="Courier"/>
                <a:cs typeface="Courier"/>
              </a:rPr>
              <a:t>acucagcaug</a:t>
            </a:r>
            <a:r>
              <a:rPr lang="en-US" sz="1600" dirty="0" smtClean="0">
                <a:latin typeface="Courier"/>
                <a:cs typeface="Courier"/>
              </a:rPr>
              <a:t> </a:t>
            </a:r>
            <a:r>
              <a:rPr lang="en-US" sz="1600" dirty="0" err="1">
                <a:latin typeface="Courier"/>
                <a:cs typeface="Courier"/>
              </a:rPr>
              <a:t>gcaaggagga</a:t>
            </a:r>
            <a:r>
              <a:rPr lang="en-US" sz="1600" dirty="0">
                <a:latin typeface="Courier"/>
                <a:cs typeface="Courier"/>
              </a:rPr>
              <a:t> </a:t>
            </a:r>
            <a:r>
              <a:rPr lang="en-US" sz="1600" dirty="0" err="1" smtClean="0">
                <a:latin typeface="Courier"/>
                <a:cs typeface="Courier"/>
              </a:rPr>
              <a:t>acuuagauuc</a:t>
            </a:r>
            <a:endParaRPr lang="en-US" sz="1600" dirty="0">
              <a:latin typeface="Courier"/>
              <a:cs typeface="Courier"/>
            </a:endParaRPr>
          </a:p>
          <a:p>
            <a:r>
              <a:rPr lang="en-US" sz="1600" dirty="0" smtClean="0">
                <a:solidFill>
                  <a:srgbClr val="7F7F7F"/>
                </a:solidFill>
                <a:latin typeface="Courier"/>
                <a:cs typeface="Courier"/>
              </a:rPr>
              <a:t>28321</a:t>
            </a:r>
            <a:r>
              <a:rPr lang="en-US" sz="1600" dirty="0" smtClean="0">
                <a:latin typeface="Courier"/>
                <a:cs typeface="Courier"/>
              </a:rPr>
              <a:t> </a:t>
            </a:r>
            <a:r>
              <a:rPr lang="en-US" sz="1600" dirty="0" err="1" smtClean="0">
                <a:latin typeface="Courier"/>
                <a:cs typeface="Courier"/>
              </a:rPr>
              <a:t>ccucgaggcc</a:t>
            </a:r>
            <a:r>
              <a:rPr lang="en-US" sz="1600" dirty="0" smtClean="0">
                <a:latin typeface="Courier"/>
                <a:cs typeface="Courier"/>
              </a:rPr>
              <a:t> </a:t>
            </a:r>
            <a:r>
              <a:rPr lang="en-US" sz="1600" dirty="0" err="1" smtClean="0">
                <a:latin typeface="Courier"/>
                <a:cs typeface="Courier"/>
              </a:rPr>
              <a:t>agggcguucc</a:t>
            </a:r>
            <a:r>
              <a:rPr lang="en-US" sz="1600" dirty="0" smtClean="0">
                <a:latin typeface="Courier"/>
                <a:cs typeface="Courier"/>
              </a:rPr>
              <a:t> </a:t>
            </a:r>
            <a:r>
              <a:rPr lang="en-US" sz="1600" dirty="0" err="1" smtClean="0">
                <a:latin typeface="Courier"/>
                <a:cs typeface="Courier"/>
              </a:rPr>
              <a:t>aaucaacacc</a:t>
            </a:r>
            <a:r>
              <a:rPr lang="en-US" sz="1600" dirty="0" smtClean="0">
                <a:latin typeface="Courier"/>
                <a:cs typeface="Courier"/>
              </a:rPr>
              <a:t> </a:t>
            </a:r>
            <a:r>
              <a:rPr lang="en-US" sz="1600" dirty="0" err="1" smtClean="0">
                <a:latin typeface="Courier"/>
                <a:cs typeface="Courier"/>
              </a:rPr>
              <a:t>aa</a:t>
            </a:r>
            <a:r>
              <a:rPr lang="en-US" sz="1600" b="1" dirty="0" err="1" smtClean="0">
                <a:solidFill>
                  <a:srgbClr val="FF0000"/>
                </a:solidFill>
                <a:latin typeface="Courier"/>
                <a:cs typeface="Courier"/>
              </a:rPr>
              <a:t>C</a:t>
            </a:r>
            <a:r>
              <a:rPr lang="en-US" sz="1600" dirty="0" err="1" smtClean="0">
                <a:latin typeface="Courier"/>
                <a:cs typeface="Courier"/>
              </a:rPr>
              <a:t>agugguc</a:t>
            </a:r>
            <a:r>
              <a:rPr lang="en-US" sz="1600" dirty="0" smtClean="0">
                <a:latin typeface="Courier"/>
                <a:cs typeface="Courier"/>
              </a:rPr>
              <a:t> </a:t>
            </a:r>
            <a:r>
              <a:rPr lang="en-US" sz="1600" dirty="0" err="1" smtClean="0">
                <a:latin typeface="Courier"/>
                <a:cs typeface="Courier"/>
              </a:rPr>
              <a:t>cagaugacca</a:t>
            </a:r>
            <a:r>
              <a:rPr lang="en-US" sz="1600" dirty="0" smtClean="0">
                <a:latin typeface="Courier"/>
                <a:cs typeface="Courier"/>
              </a:rPr>
              <a:t> </a:t>
            </a:r>
            <a:r>
              <a:rPr lang="en-US" sz="1600" dirty="0" err="1" smtClean="0">
                <a:latin typeface="Courier"/>
                <a:cs typeface="Courier"/>
              </a:rPr>
              <a:t>aauuggcuac</a:t>
            </a:r>
            <a:endParaRPr lang="en-US" sz="1600" dirty="0">
              <a:latin typeface="Courier"/>
              <a:cs typeface="Courier"/>
            </a:endParaRPr>
          </a:p>
          <a:p>
            <a:r>
              <a:rPr lang="en-US" sz="1600" dirty="0" smtClean="0">
                <a:solidFill>
                  <a:srgbClr val="7F7F7F"/>
                </a:solidFill>
                <a:latin typeface="Courier"/>
                <a:cs typeface="Courier"/>
              </a:rPr>
              <a:t>28381</a:t>
            </a:r>
            <a:r>
              <a:rPr lang="en-US" sz="1600" dirty="0" smtClean="0">
                <a:latin typeface="Courier"/>
                <a:cs typeface="Courier"/>
              </a:rPr>
              <a:t> </a:t>
            </a:r>
            <a:r>
              <a:rPr lang="en-US" sz="1600" dirty="0" err="1" smtClean="0">
                <a:latin typeface="Courier"/>
                <a:cs typeface="Courier"/>
              </a:rPr>
              <a:t>uac</a:t>
            </a:r>
            <a:r>
              <a:rPr lang="en-US" sz="1600" b="1" dirty="0" err="1" smtClean="0">
                <a:solidFill>
                  <a:srgbClr val="FF0000"/>
                </a:solidFill>
                <a:latin typeface="Courier"/>
                <a:cs typeface="Courier"/>
              </a:rPr>
              <a:t>A</a:t>
            </a:r>
            <a:r>
              <a:rPr lang="en-US" sz="1600" dirty="0" err="1" smtClean="0">
                <a:latin typeface="Courier"/>
                <a:cs typeface="Courier"/>
              </a:rPr>
              <a:t>gaagag</a:t>
            </a:r>
            <a:r>
              <a:rPr lang="en-US" sz="1600" dirty="0" smtClean="0">
                <a:latin typeface="Courier"/>
                <a:cs typeface="Courier"/>
              </a:rPr>
              <a:t> </a:t>
            </a:r>
            <a:r>
              <a:rPr lang="en-US" sz="1600" dirty="0" err="1" smtClean="0">
                <a:latin typeface="Courier"/>
                <a:cs typeface="Courier"/>
              </a:rPr>
              <a:t>cuacccgacg</a:t>
            </a:r>
            <a:r>
              <a:rPr lang="en-US" sz="1600" dirty="0" smtClean="0">
                <a:latin typeface="Courier"/>
                <a:cs typeface="Courier"/>
              </a:rPr>
              <a:t> </a:t>
            </a:r>
            <a:r>
              <a:rPr lang="en-US" sz="1600" dirty="0" err="1" smtClean="0">
                <a:latin typeface="Courier"/>
                <a:cs typeface="Courier"/>
              </a:rPr>
              <a:t>aguucguggu</a:t>
            </a:r>
            <a:r>
              <a:rPr lang="en-US" sz="1600" dirty="0" smtClean="0">
                <a:latin typeface="Courier"/>
                <a:cs typeface="Courier"/>
              </a:rPr>
              <a:t> </a:t>
            </a:r>
            <a:r>
              <a:rPr lang="en-US" sz="1600" dirty="0" err="1" smtClean="0">
                <a:latin typeface="Courier"/>
                <a:cs typeface="Courier"/>
              </a:rPr>
              <a:t>ggugacggca</a:t>
            </a:r>
            <a:r>
              <a:rPr lang="en-US" sz="1600" dirty="0" smtClean="0">
                <a:latin typeface="Courier"/>
                <a:cs typeface="Courier"/>
              </a:rPr>
              <a:t> </a:t>
            </a:r>
            <a:r>
              <a:rPr lang="en-US" sz="1600" dirty="0" err="1" smtClean="0">
                <a:latin typeface="Courier"/>
                <a:cs typeface="Courier"/>
              </a:rPr>
              <a:t>aaaugaaaga</a:t>
            </a:r>
            <a:r>
              <a:rPr lang="en-US" sz="1600" dirty="0" smtClean="0">
                <a:latin typeface="Courier"/>
                <a:cs typeface="Courier"/>
              </a:rPr>
              <a:t> </a:t>
            </a:r>
            <a:r>
              <a:rPr lang="en-US" sz="1600" dirty="0" err="1" smtClean="0">
                <a:latin typeface="Courier"/>
                <a:cs typeface="Courier"/>
              </a:rPr>
              <a:t>gcu</a:t>
            </a:r>
            <a:r>
              <a:rPr lang="en-US" sz="1600" b="1" dirty="0" err="1" smtClean="0">
                <a:solidFill>
                  <a:srgbClr val="ED1C24"/>
                </a:solidFill>
                <a:latin typeface="Courier"/>
                <a:cs typeface="Courier"/>
              </a:rPr>
              <a:t>G</a:t>
            </a:r>
            <a:r>
              <a:rPr lang="en-US" sz="1600" dirty="0" err="1" smtClean="0">
                <a:latin typeface="Courier"/>
                <a:cs typeface="Courier"/>
              </a:rPr>
              <a:t>agcccc</a:t>
            </a:r>
            <a:endParaRPr lang="en-US" sz="1600" dirty="0" smtClean="0">
              <a:latin typeface="Courier"/>
              <a:cs typeface="Courier"/>
            </a:endParaRPr>
          </a:p>
          <a:p>
            <a:r>
              <a:rPr lang="en-US" sz="1600" dirty="0" smtClean="0">
                <a:solidFill>
                  <a:srgbClr val="7F7F7F"/>
                </a:solidFill>
                <a:latin typeface="Courier"/>
                <a:cs typeface="Courier"/>
              </a:rPr>
              <a:t>28441</a:t>
            </a:r>
            <a:r>
              <a:rPr lang="en-US" sz="1600" dirty="0" smtClean="0">
                <a:latin typeface="Courier"/>
                <a:cs typeface="Courier"/>
              </a:rPr>
              <a:t> </a:t>
            </a:r>
            <a:r>
              <a:rPr lang="en-US" sz="1600" dirty="0" err="1" smtClean="0">
                <a:latin typeface="Courier"/>
                <a:cs typeface="Courier"/>
              </a:rPr>
              <a:t>agaugguacu</a:t>
            </a:r>
            <a:r>
              <a:rPr lang="en-US" sz="1600" dirty="0" smtClean="0">
                <a:latin typeface="Courier"/>
                <a:cs typeface="Courier"/>
              </a:rPr>
              <a:t> </a:t>
            </a:r>
            <a:r>
              <a:rPr lang="en-US" sz="1600" dirty="0" err="1" smtClean="0">
                <a:latin typeface="Courier"/>
                <a:cs typeface="Courier"/>
              </a:rPr>
              <a:t>ucuauuaccu</a:t>
            </a:r>
            <a:r>
              <a:rPr lang="en-US" sz="1600" dirty="0" smtClean="0">
                <a:latin typeface="Courier"/>
                <a:cs typeface="Courier"/>
              </a:rPr>
              <a:t> </a:t>
            </a:r>
            <a:r>
              <a:rPr lang="en-US" sz="1600" dirty="0" err="1" smtClean="0">
                <a:latin typeface="Courier"/>
                <a:cs typeface="Courier"/>
              </a:rPr>
              <a:t>aggaacuggc</a:t>
            </a:r>
            <a:r>
              <a:rPr lang="en-US" sz="1600" dirty="0" smtClean="0">
                <a:latin typeface="Courier"/>
                <a:cs typeface="Courier"/>
              </a:rPr>
              <a:t> </a:t>
            </a:r>
            <a:r>
              <a:rPr lang="en-US" sz="1600" dirty="0" err="1" smtClean="0">
                <a:latin typeface="Courier"/>
                <a:cs typeface="Courier"/>
              </a:rPr>
              <a:t>ccagaagcuu</a:t>
            </a:r>
            <a:r>
              <a:rPr lang="en-US" sz="1600" dirty="0" smtClean="0">
                <a:latin typeface="Courier"/>
                <a:cs typeface="Courier"/>
              </a:rPr>
              <a:t> </a:t>
            </a:r>
            <a:r>
              <a:rPr lang="en-US" sz="1600" dirty="0" err="1" smtClean="0">
                <a:latin typeface="Courier"/>
                <a:cs typeface="Courier"/>
              </a:rPr>
              <a:t>cacuucccua</a:t>
            </a:r>
            <a:r>
              <a:rPr lang="en-US" sz="1600" dirty="0" smtClean="0">
                <a:latin typeface="Courier"/>
                <a:cs typeface="Courier"/>
              </a:rPr>
              <a:t> </a:t>
            </a:r>
            <a:r>
              <a:rPr lang="en-US" sz="1600" dirty="0" err="1" smtClean="0">
                <a:latin typeface="Courier"/>
                <a:cs typeface="Courier"/>
              </a:rPr>
              <a:t>cggcgcuaac</a:t>
            </a:r>
            <a:endParaRPr lang="en-US" sz="1600" dirty="0" smtClean="0">
              <a:latin typeface="Courier"/>
              <a:cs typeface="Courier"/>
            </a:endParaRPr>
          </a:p>
          <a:p>
            <a:r>
              <a:rPr lang="en-US" sz="1600" dirty="0" smtClean="0">
                <a:solidFill>
                  <a:srgbClr val="7F7F7F"/>
                </a:solidFill>
                <a:latin typeface="Courier"/>
                <a:cs typeface="Courier"/>
              </a:rPr>
              <a:t>28501</a:t>
            </a:r>
            <a:r>
              <a:rPr lang="en-US" sz="1600" dirty="0" smtClean="0">
                <a:latin typeface="Courier"/>
                <a:cs typeface="Courier"/>
              </a:rPr>
              <a:t> </a:t>
            </a:r>
            <a:r>
              <a:rPr lang="en-US" sz="1600" dirty="0" err="1">
                <a:latin typeface="Courier"/>
                <a:cs typeface="Courier"/>
              </a:rPr>
              <a:t>aaagaaggca</a:t>
            </a:r>
            <a:r>
              <a:rPr lang="en-US" sz="1600" dirty="0">
                <a:latin typeface="Courier"/>
                <a:cs typeface="Courier"/>
              </a:rPr>
              <a:t> </a:t>
            </a:r>
            <a:r>
              <a:rPr lang="en-US" sz="1600" dirty="0" err="1" smtClean="0">
                <a:latin typeface="Courier"/>
                <a:cs typeface="Courier"/>
              </a:rPr>
              <a:t>ucguau</a:t>
            </a:r>
            <a:r>
              <a:rPr lang="en-US" sz="1600" b="1" dirty="0" err="1" smtClean="0">
                <a:solidFill>
                  <a:schemeClr val="tx2"/>
                </a:solidFill>
                <a:latin typeface="Courier"/>
                <a:cs typeface="Courier"/>
              </a:rPr>
              <a:t>U</a:t>
            </a:r>
            <a:r>
              <a:rPr lang="en-US" sz="1600" dirty="0" err="1" smtClean="0">
                <a:latin typeface="Courier"/>
                <a:cs typeface="Courier"/>
              </a:rPr>
              <a:t>ggu</a:t>
            </a:r>
            <a:r>
              <a:rPr lang="en-US" sz="1600" dirty="0" smtClean="0">
                <a:latin typeface="Courier"/>
                <a:cs typeface="Courier"/>
              </a:rPr>
              <a:t> </a:t>
            </a:r>
            <a:r>
              <a:rPr lang="en-US" sz="1600" dirty="0" err="1" smtClean="0">
                <a:latin typeface="Courier"/>
                <a:cs typeface="Courier"/>
              </a:rPr>
              <a:t>ugcaacugag</a:t>
            </a:r>
            <a:r>
              <a:rPr lang="en-US" sz="1600" dirty="0" smtClean="0">
                <a:latin typeface="Courier"/>
                <a:cs typeface="Courier"/>
              </a:rPr>
              <a:t> </a:t>
            </a:r>
            <a:r>
              <a:rPr lang="en-US" sz="1600" dirty="0" err="1" smtClean="0">
                <a:latin typeface="Courier"/>
                <a:cs typeface="Courier"/>
              </a:rPr>
              <a:t>ggagccuuga</a:t>
            </a:r>
            <a:r>
              <a:rPr lang="en-US" sz="1600" dirty="0" smtClean="0">
                <a:latin typeface="Courier"/>
                <a:cs typeface="Courier"/>
              </a:rPr>
              <a:t> </a:t>
            </a:r>
            <a:r>
              <a:rPr lang="en-US" sz="1600" dirty="0" err="1" smtClean="0">
                <a:latin typeface="Courier"/>
                <a:cs typeface="Courier"/>
              </a:rPr>
              <a:t>auac</a:t>
            </a:r>
            <a:r>
              <a:rPr lang="en-US" sz="1600" b="1" dirty="0" err="1" smtClean="0">
                <a:solidFill>
                  <a:srgbClr val="FF0000"/>
                </a:solidFill>
                <a:latin typeface="Courier"/>
                <a:cs typeface="Courier"/>
              </a:rPr>
              <a:t>C</a:t>
            </a:r>
            <a:r>
              <a:rPr lang="en-US" sz="1600" dirty="0" err="1" smtClean="0">
                <a:latin typeface="Courier"/>
                <a:cs typeface="Courier"/>
              </a:rPr>
              <a:t>cccaa</a:t>
            </a:r>
            <a:r>
              <a:rPr lang="en-US" sz="1600" dirty="0" smtClean="0">
                <a:latin typeface="Courier"/>
                <a:cs typeface="Courier"/>
              </a:rPr>
              <a:t> </a:t>
            </a:r>
            <a:r>
              <a:rPr lang="en-US" sz="1600" dirty="0" err="1" smtClean="0">
                <a:latin typeface="Courier"/>
                <a:cs typeface="Courier"/>
              </a:rPr>
              <a:t>agaccacauu</a:t>
            </a:r>
            <a:endParaRPr lang="en-US" sz="1600" dirty="0">
              <a:latin typeface="Courier"/>
              <a:cs typeface="Courier"/>
            </a:endParaRPr>
          </a:p>
          <a:p>
            <a:r>
              <a:rPr lang="en-US" sz="1600" dirty="0" smtClean="0">
                <a:solidFill>
                  <a:srgbClr val="7F7F7F"/>
                </a:solidFill>
                <a:latin typeface="Courier"/>
                <a:cs typeface="Courier"/>
              </a:rPr>
              <a:t>28561</a:t>
            </a:r>
            <a:r>
              <a:rPr lang="en-US" sz="1600" dirty="0" smtClean="0">
                <a:latin typeface="Courier"/>
                <a:cs typeface="Courier"/>
              </a:rPr>
              <a:t> </a:t>
            </a:r>
            <a:r>
              <a:rPr lang="en-US" sz="1600" dirty="0" err="1">
                <a:latin typeface="Courier"/>
                <a:cs typeface="Courier"/>
              </a:rPr>
              <a:t>ggcacccgca</a:t>
            </a:r>
            <a:r>
              <a:rPr lang="en-US" sz="1600" dirty="0">
                <a:latin typeface="Courier"/>
                <a:cs typeface="Courier"/>
              </a:rPr>
              <a:t> </a:t>
            </a:r>
            <a:r>
              <a:rPr lang="en-US" sz="1600" dirty="0" err="1" smtClean="0">
                <a:latin typeface="Courier"/>
                <a:cs typeface="Courier"/>
              </a:rPr>
              <a:t>auccuaauaa</a:t>
            </a:r>
            <a:r>
              <a:rPr lang="en-US" sz="1600" dirty="0" smtClean="0">
                <a:latin typeface="Courier"/>
                <a:cs typeface="Courier"/>
              </a:rPr>
              <a:t> </a:t>
            </a:r>
            <a:r>
              <a:rPr lang="en-US" sz="1600" dirty="0" err="1" smtClean="0">
                <a:latin typeface="Courier"/>
                <a:cs typeface="Courier"/>
              </a:rPr>
              <a:t>caaugcugcc</a:t>
            </a:r>
            <a:r>
              <a:rPr lang="en-US" sz="1600" dirty="0" smtClean="0">
                <a:latin typeface="Courier"/>
                <a:cs typeface="Courier"/>
              </a:rPr>
              <a:t> </a:t>
            </a:r>
            <a:r>
              <a:rPr lang="en-US" sz="1600" dirty="0" err="1" smtClean="0">
                <a:latin typeface="Courier"/>
                <a:cs typeface="Courier"/>
              </a:rPr>
              <a:t>accgugcuac</a:t>
            </a:r>
            <a:r>
              <a:rPr lang="en-US" sz="1600" dirty="0" smtClean="0">
                <a:latin typeface="Courier"/>
                <a:cs typeface="Courier"/>
              </a:rPr>
              <a:t> </a:t>
            </a:r>
            <a:r>
              <a:rPr lang="en-US" sz="1600" dirty="0" err="1" smtClean="0">
                <a:latin typeface="Courier"/>
                <a:cs typeface="Courier"/>
              </a:rPr>
              <a:t>aacuuccuca</a:t>
            </a:r>
            <a:r>
              <a:rPr lang="en-US" sz="1600" dirty="0" smtClean="0">
                <a:latin typeface="Courier"/>
                <a:cs typeface="Courier"/>
              </a:rPr>
              <a:t> </a:t>
            </a:r>
            <a:r>
              <a:rPr lang="en-US" sz="1600" dirty="0" err="1">
                <a:latin typeface="Courier"/>
                <a:cs typeface="Courier"/>
              </a:rPr>
              <a:t>aggaacaaca</a:t>
            </a:r>
            <a:endParaRPr lang="en-US" sz="1600" dirty="0">
              <a:latin typeface="Courier"/>
              <a:cs typeface="Courier"/>
            </a:endParaRPr>
          </a:p>
          <a:p>
            <a:r>
              <a:rPr lang="en-US" sz="1600" dirty="0" smtClean="0">
                <a:solidFill>
                  <a:srgbClr val="7F7F7F"/>
                </a:solidFill>
                <a:latin typeface="Courier"/>
                <a:cs typeface="Courier"/>
              </a:rPr>
              <a:t>28621</a:t>
            </a:r>
            <a:r>
              <a:rPr lang="en-US" sz="1600" dirty="0" smtClean="0">
                <a:latin typeface="Courier"/>
                <a:cs typeface="Courier"/>
              </a:rPr>
              <a:t> </a:t>
            </a:r>
            <a:r>
              <a:rPr lang="en-US" sz="1600" dirty="0" err="1" smtClean="0">
                <a:latin typeface="Courier"/>
                <a:cs typeface="Courier"/>
              </a:rPr>
              <a:t>uugccaaaag</a:t>
            </a:r>
            <a:r>
              <a:rPr lang="en-US" sz="1600" dirty="0" smtClean="0">
                <a:latin typeface="Courier"/>
                <a:cs typeface="Courier"/>
              </a:rPr>
              <a:t> </a:t>
            </a:r>
            <a:r>
              <a:rPr lang="en-US" sz="1600" dirty="0" err="1" smtClean="0">
                <a:latin typeface="Courier"/>
                <a:cs typeface="Courier"/>
              </a:rPr>
              <a:t>gcuuc</a:t>
            </a:r>
            <a:r>
              <a:rPr lang="en-US" sz="1600" b="1" dirty="0" err="1" smtClean="0">
                <a:solidFill>
                  <a:srgbClr val="ED1C24"/>
                </a:solidFill>
                <a:latin typeface="Courier"/>
                <a:cs typeface="Courier"/>
              </a:rPr>
              <a:t>A</a:t>
            </a:r>
            <a:r>
              <a:rPr lang="en-US" sz="1600" dirty="0" err="1" smtClean="0">
                <a:latin typeface="Courier"/>
                <a:cs typeface="Courier"/>
              </a:rPr>
              <a:t>acgc</a:t>
            </a:r>
            <a:r>
              <a:rPr lang="en-US" sz="1600" dirty="0" smtClean="0">
                <a:latin typeface="Courier"/>
                <a:cs typeface="Courier"/>
              </a:rPr>
              <a:t> </a:t>
            </a:r>
            <a:r>
              <a:rPr lang="en-US" sz="1600" dirty="0" err="1">
                <a:latin typeface="Courier"/>
                <a:cs typeface="Courier"/>
              </a:rPr>
              <a:t>agagggaagc</a:t>
            </a:r>
            <a:r>
              <a:rPr lang="en-US" sz="1600" dirty="0">
                <a:latin typeface="Courier"/>
                <a:cs typeface="Courier"/>
              </a:rPr>
              <a:t> </a:t>
            </a:r>
            <a:r>
              <a:rPr lang="en-US" sz="1600" dirty="0" err="1">
                <a:latin typeface="Courier"/>
                <a:cs typeface="Courier"/>
              </a:rPr>
              <a:t>agaggcggca</a:t>
            </a:r>
            <a:r>
              <a:rPr lang="en-US" sz="1600" dirty="0">
                <a:latin typeface="Courier"/>
                <a:cs typeface="Courier"/>
              </a:rPr>
              <a:t> </a:t>
            </a:r>
            <a:r>
              <a:rPr lang="en-US" sz="1600" dirty="0" err="1" smtClean="0">
                <a:latin typeface="Courier"/>
                <a:cs typeface="Courier"/>
              </a:rPr>
              <a:t>gucaagccuc</a:t>
            </a:r>
            <a:r>
              <a:rPr lang="en-US" sz="1600" dirty="0" smtClean="0">
                <a:latin typeface="Courier"/>
                <a:cs typeface="Courier"/>
              </a:rPr>
              <a:t> </a:t>
            </a:r>
            <a:r>
              <a:rPr lang="en-US" sz="1600" dirty="0" err="1" smtClean="0">
                <a:latin typeface="Courier"/>
                <a:cs typeface="Courier"/>
              </a:rPr>
              <a:t>uucucgcucc</a:t>
            </a:r>
            <a:endParaRPr lang="en-US" sz="1600" dirty="0">
              <a:latin typeface="Courier"/>
              <a:cs typeface="Courier"/>
            </a:endParaRPr>
          </a:p>
          <a:p>
            <a:r>
              <a:rPr lang="en-US" sz="1600" dirty="0" smtClean="0">
                <a:solidFill>
                  <a:srgbClr val="7F7F7F"/>
                </a:solidFill>
                <a:latin typeface="Courier"/>
                <a:cs typeface="Courier"/>
              </a:rPr>
              <a:t>28681</a:t>
            </a:r>
            <a:r>
              <a:rPr lang="en-US" sz="1600" dirty="0" smtClean="0">
                <a:latin typeface="Courier"/>
                <a:cs typeface="Courier"/>
              </a:rPr>
              <a:t> </a:t>
            </a:r>
            <a:r>
              <a:rPr lang="en-US" sz="1600" dirty="0" err="1" smtClean="0">
                <a:latin typeface="Courier"/>
                <a:cs typeface="Courier"/>
              </a:rPr>
              <a:t>ucaucacgua</a:t>
            </a:r>
            <a:r>
              <a:rPr lang="en-US" sz="1600" dirty="0" smtClean="0">
                <a:latin typeface="Courier"/>
                <a:cs typeface="Courier"/>
              </a:rPr>
              <a:t> </a:t>
            </a:r>
            <a:r>
              <a:rPr lang="en-US" sz="1600" dirty="0" err="1" smtClean="0">
                <a:latin typeface="Courier"/>
                <a:cs typeface="Courier"/>
              </a:rPr>
              <a:t>gucgcgguaa</a:t>
            </a:r>
            <a:r>
              <a:rPr lang="en-US" sz="1600" dirty="0" smtClean="0">
                <a:latin typeface="Courier"/>
                <a:cs typeface="Courier"/>
              </a:rPr>
              <a:t> </a:t>
            </a:r>
            <a:r>
              <a:rPr lang="en-US" sz="1600" dirty="0" err="1" smtClean="0">
                <a:latin typeface="Courier"/>
                <a:cs typeface="Courier"/>
              </a:rPr>
              <a:t>uucaag</a:t>
            </a:r>
            <a:r>
              <a:rPr lang="en-US" sz="1600" b="1" dirty="0" err="1" smtClean="0">
                <a:solidFill>
                  <a:srgbClr val="ED1C24"/>
                </a:solidFill>
                <a:latin typeface="Courier"/>
                <a:cs typeface="Courier"/>
              </a:rPr>
              <a:t>U</a:t>
            </a:r>
            <a:r>
              <a:rPr lang="en-US" sz="1600" dirty="0" err="1" smtClean="0">
                <a:latin typeface="Courier"/>
                <a:cs typeface="Courier"/>
              </a:rPr>
              <a:t>aau</a:t>
            </a:r>
            <a:r>
              <a:rPr lang="en-US" sz="1600" dirty="0" smtClean="0">
                <a:latin typeface="Courier"/>
                <a:cs typeface="Courier"/>
              </a:rPr>
              <a:t> </a:t>
            </a:r>
            <a:r>
              <a:rPr lang="en-US" sz="1600" dirty="0" err="1" smtClean="0">
                <a:latin typeface="Courier"/>
                <a:cs typeface="Courier"/>
              </a:rPr>
              <a:t>ucaacuccug</a:t>
            </a:r>
            <a:r>
              <a:rPr lang="en-US" sz="1600" dirty="0" smtClean="0">
                <a:latin typeface="Courier"/>
                <a:cs typeface="Courier"/>
              </a:rPr>
              <a:t> </a:t>
            </a:r>
            <a:r>
              <a:rPr lang="en-US" sz="1600" dirty="0" err="1" smtClean="0">
                <a:latin typeface="Courier"/>
                <a:cs typeface="Courier"/>
              </a:rPr>
              <a:t>gca</a:t>
            </a:r>
            <a:r>
              <a:rPr lang="en-US" sz="1600" b="1" dirty="0" err="1" smtClean="0">
                <a:solidFill>
                  <a:srgbClr val="ED1C24"/>
                </a:solidFill>
                <a:latin typeface="Courier"/>
                <a:cs typeface="Courier"/>
              </a:rPr>
              <a:t>A</a:t>
            </a:r>
            <a:r>
              <a:rPr lang="en-US" sz="1600" dirty="0" err="1" smtClean="0">
                <a:latin typeface="Courier"/>
                <a:cs typeface="Courier"/>
              </a:rPr>
              <a:t>caguag</a:t>
            </a:r>
            <a:r>
              <a:rPr lang="en-US" sz="1600" dirty="0" smtClean="0">
                <a:latin typeface="Courier"/>
                <a:cs typeface="Courier"/>
              </a:rPr>
              <a:t> </a:t>
            </a:r>
            <a:r>
              <a:rPr lang="en-US" sz="1600" dirty="0" err="1" smtClean="0">
                <a:latin typeface="Courier"/>
                <a:cs typeface="Courier"/>
              </a:rPr>
              <a:t>gggaaauucu</a:t>
            </a:r>
            <a:endParaRPr lang="en-US" sz="1600" dirty="0">
              <a:latin typeface="Courier"/>
              <a:cs typeface="Courier"/>
            </a:endParaRPr>
          </a:p>
          <a:p>
            <a:r>
              <a:rPr lang="en-US" sz="1600" dirty="0" smtClean="0">
                <a:solidFill>
                  <a:srgbClr val="7F7F7F"/>
                </a:solidFill>
                <a:latin typeface="Courier"/>
                <a:cs typeface="Courier"/>
              </a:rPr>
              <a:t>28741</a:t>
            </a:r>
            <a:r>
              <a:rPr lang="en-US" sz="1600" dirty="0" smtClean="0">
                <a:latin typeface="Courier"/>
                <a:cs typeface="Courier"/>
              </a:rPr>
              <a:t> </a:t>
            </a:r>
            <a:r>
              <a:rPr lang="en-US" sz="1600" dirty="0" err="1" smtClean="0">
                <a:latin typeface="Courier"/>
                <a:cs typeface="Courier"/>
              </a:rPr>
              <a:t>c</a:t>
            </a:r>
            <a:r>
              <a:rPr lang="en-US" sz="1600" b="1" dirty="0" err="1" smtClean="0">
                <a:solidFill>
                  <a:srgbClr val="ED1C24"/>
                </a:solidFill>
                <a:latin typeface="Courier"/>
                <a:cs typeface="Courier"/>
              </a:rPr>
              <a:t>G</a:t>
            </a:r>
            <a:r>
              <a:rPr lang="en-US" sz="1600" dirty="0" err="1" smtClean="0">
                <a:latin typeface="Courier"/>
                <a:cs typeface="Courier"/>
              </a:rPr>
              <a:t>ugcucgaa</a:t>
            </a:r>
            <a:r>
              <a:rPr lang="en-US" sz="1600" dirty="0" smtClean="0">
                <a:latin typeface="Courier"/>
                <a:cs typeface="Courier"/>
              </a:rPr>
              <a:t> </a:t>
            </a:r>
            <a:r>
              <a:rPr lang="en-US" sz="1600" dirty="0" err="1" smtClean="0">
                <a:latin typeface="Courier"/>
                <a:cs typeface="Courier"/>
              </a:rPr>
              <a:t>uggcuagcgg</a:t>
            </a:r>
            <a:r>
              <a:rPr lang="en-US" sz="1600" dirty="0" smtClean="0">
                <a:latin typeface="Courier"/>
                <a:cs typeface="Courier"/>
              </a:rPr>
              <a:t> </a:t>
            </a:r>
            <a:r>
              <a:rPr lang="en-US" sz="1600" dirty="0" err="1" smtClean="0">
                <a:latin typeface="Courier"/>
                <a:cs typeface="Courier"/>
              </a:rPr>
              <a:t>agguggugaa</a:t>
            </a:r>
            <a:r>
              <a:rPr lang="en-US" sz="1600" dirty="0" smtClean="0">
                <a:latin typeface="Courier"/>
                <a:cs typeface="Courier"/>
              </a:rPr>
              <a:t> </a:t>
            </a:r>
            <a:r>
              <a:rPr lang="en-US" sz="1600" dirty="0" err="1" smtClean="0">
                <a:latin typeface="Courier"/>
                <a:cs typeface="Courier"/>
              </a:rPr>
              <a:t>acugcccucg</a:t>
            </a:r>
            <a:r>
              <a:rPr lang="en-US" sz="1600" dirty="0" smtClean="0">
                <a:latin typeface="Courier"/>
                <a:cs typeface="Courier"/>
              </a:rPr>
              <a:t> </a:t>
            </a:r>
            <a:r>
              <a:rPr lang="en-US" sz="1600" dirty="0" err="1" smtClean="0">
                <a:latin typeface="Courier"/>
                <a:cs typeface="Courier"/>
              </a:rPr>
              <a:t>cgcuauugcu</a:t>
            </a:r>
            <a:r>
              <a:rPr lang="en-US" sz="1600" dirty="0" smtClean="0">
                <a:latin typeface="Courier"/>
                <a:cs typeface="Courier"/>
              </a:rPr>
              <a:t> </a:t>
            </a:r>
            <a:r>
              <a:rPr lang="en-US" sz="1600" dirty="0" err="1" smtClean="0">
                <a:latin typeface="Courier"/>
                <a:cs typeface="Courier"/>
              </a:rPr>
              <a:t>gcuagacaga</a:t>
            </a:r>
            <a:endParaRPr lang="en-US" sz="1600" dirty="0">
              <a:latin typeface="Courier"/>
              <a:cs typeface="Courier"/>
            </a:endParaRPr>
          </a:p>
          <a:p>
            <a:r>
              <a:rPr lang="en-US" sz="1600" dirty="0" smtClean="0">
                <a:solidFill>
                  <a:srgbClr val="7F7F7F"/>
                </a:solidFill>
                <a:latin typeface="Courier"/>
                <a:cs typeface="Courier"/>
              </a:rPr>
              <a:t>28801</a:t>
            </a:r>
            <a:r>
              <a:rPr lang="en-US" sz="1600" dirty="0" smtClean="0">
                <a:latin typeface="Courier"/>
                <a:cs typeface="Courier"/>
              </a:rPr>
              <a:t> </a:t>
            </a:r>
            <a:r>
              <a:rPr lang="en-US" sz="1600" dirty="0" err="1" smtClean="0">
                <a:latin typeface="Courier"/>
                <a:cs typeface="Courier"/>
              </a:rPr>
              <a:t>uugaaccagc</a:t>
            </a:r>
            <a:r>
              <a:rPr lang="en-US" sz="1600" dirty="0" smtClean="0">
                <a:latin typeface="Courier"/>
                <a:cs typeface="Courier"/>
              </a:rPr>
              <a:t> </a:t>
            </a:r>
            <a:r>
              <a:rPr lang="en-US" sz="1600" dirty="0" err="1" smtClean="0">
                <a:latin typeface="Courier"/>
                <a:cs typeface="Courier"/>
              </a:rPr>
              <a:t>uugagagcaa</a:t>
            </a:r>
            <a:r>
              <a:rPr lang="en-US" sz="1600" dirty="0" smtClean="0">
                <a:latin typeface="Courier"/>
                <a:cs typeface="Courier"/>
              </a:rPr>
              <a:t> </a:t>
            </a:r>
            <a:r>
              <a:rPr lang="en-US" sz="1600" dirty="0" err="1" smtClean="0">
                <a:latin typeface="Courier"/>
                <a:cs typeface="Courier"/>
              </a:rPr>
              <a:t>aguuucuggu</a:t>
            </a:r>
            <a:r>
              <a:rPr lang="en-US" sz="1600" dirty="0" smtClean="0">
                <a:latin typeface="Courier"/>
                <a:cs typeface="Courier"/>
              </a:rPr>
              <a:t> </a:t>
            </a:r>
            <a:r>
              <a:rPr lang="en-US" sz="1600" dirty="0" err="1">
                <a:latin typeface="Courier"/>
                <a:cs typeface="Courier"/>
              </a:rPr>
              <a:t>aaaggccaac</a:t>
            </a:r>
            <a:r>
              <a:rPr lang="en-US" sz="1600" dirty="0">
                <a:latin typeface="Courier"/>
                <a:cs typeface="Courier"/>
              </a:rPr>
              <a:t> </a:t>
            </a:r>
            <a:r>
              <a:rPr lang="en-US" sz="1600" dirty="0" err="1">
                <a:latin typeface="Courier"/>
                <a:cs typeface="Courier"/>
              </a:rPr>
              <a:t>aacaacaagg</a:t>
            </a:r>
            <a:r>
              <a:rPr lang="en-US" sz="1600" dirty="0">
                <a:latin typeface="Courier"/>
                <a:cs typeface="Courier"/>
              </a:rPr>
              <a:t> </a:t>
            </a:r>
            <a:r>
              <a:rPr lang="en-US" sz="1600" dirty="0" err="1" smtClean="0">
                <a:latin typeface="Courier"/>
                <a:cs typeface="Courier"/>
              </a:rPr>
              <a:t>cca</a:t>
            </a:r>
            <a:r>
              <a:rPr lang="en-US" sz="1600" b="1" dirty="0" err="1" smtClean="0">
                <a:solidFill>
                  <a:srgbClr val="ED1C24"/>
                </a:solidFill>
                <a:latin typeface="Courier"/>
                <a:cs typeface="Courier"/>
              </a:rPr>
              <a:t>G</a:t>
            </a:r>
            <a:r>
              <a:rPr lang="en-US" sz="1600" dirty="0" err="1" smtClean="0">
                <a:latin typeface="Courier"/>
                <a:cs typeface="Courier"/>
              </a:rPr>
              <a:t>acuguc</a:t>
            </a:r>
            <a:endParaRPr lang="en-US" sz="1600" dirty="0">
              <a:latin typeface="Courier"/>
              <a:cs typeface="Courier"/>
            </a:endParaRPr>
          </a:p>
          <a:p>
            <a:r>
              <a:rPr lang="en-US" sz="1600" dirty="0" smtClean="0">
                <a:solidFill>
                  <a:srgbClr val="7F7F7F"/>
                </a:solidFill>
                <a:latin typeface="Courier"/>
                <a:cs typeface="Courier"/>
              </a:rPr>
              <a:t>28861</a:t>
            </a:r>
            <a:r>
              <a:rPr lang="en-US" sz="1600" dirty="0" smtClean="0">
                <a:latin typeface="Courier"/>
                <a:cs typeface="Courier"/>
              </a:rPr>
              <a:t> </a:t>
            </a:r>
            <a:r>
              <a:rPr lang="en-US" sz="1600" dirty="0" err="1" smtClean="0">
                <a:latin typeface="Courier"/>
                <a:cs typeface="Courier"/>
              </a:rPr>
              <a:t>acuaagaaau</a:t>
            </a:r>
            <a:r>
              <a:rPr lang="en-US" sz="1600" dirty="0" smtClean="0">
                <a:latin typeface="Courier"/>
                <a:cs typeface="Courier"/>
              </a:rPr>
              <a:t> </a:t>
            </a:r>
            <a:r>
              <a:rPr lang="en-US" sz="1600" dirty="0" err="1" smtClean="0">
                <a:latin typeface="Courier"/>
                <a:cs typeface="Courier"/>
              </a:rPr>
              <a:t>cugcugcuga</a:t>
            </a:r>
            <a:r>
              <a:rPr lang="en-US" sz="1600" dirty="0" smtClean="0">
                <a:latin typeface="Courier"/>
                <a:cs typeface="Courier"/>
              </a:rPr>
              <a:t> </a:t>
            </a:r>
            <a:r>
              <a:rPr lang="en-US" sz="1600" dirty="0" err="1" smtClean="0">
                <a:latin typeface="Courier"/>
                <a:cs typeface="Courier"/>
              </a:rPr>
              <a:t>ggcaucu</a:t>
            </a:r>
            <a:r>
              <a:rPr lang="en-US" sz="1600" b="1" dirty="0" err="1" smtClean="0">
                <a:solidFill>
                  <a:srgbClr val="ED1C24"/>
                </a:solidFill>
                <a:latin typeface="Courier"/>
                <a:cs typeface="Courier"/>
              </a:rPr>
              <a:t>C</a:t>
            </a:r>
            <a:r>
              <a:rPr lang="en-US" sz="1600" dirty="0" err="1" smtClean="0">
                <a:latin typeface="Courier"/>
                <a:cs typeface="Courier"/>
              </a:rPr>
              <a:t>aa</a:t>
            </a:r>
            <a:r>
              <a:rPr lang="en-US" sz="1600" dirty="0" smtClean="0">
                <a:latin typeface="Courier"/>
                <a:cs typeface="Courier"/>
              </a:rPr>
              <a:t> </a:t>
            </a:r>
            <a:r>
              <a:rPr lang="en-US" sz="1600" dirty="0" err="1" smtClean="0">
                <a:latin typeface="Courier"/>
                <a:cs typeface="Courier"/>
              </a:rPr>
              <a:t>aagccucgcc</a:t>
            </a:r>
            <a:r>
              <a:rPr lang="en-US" sz="1600" dirty="0" smtClean="0">
                <a:latin typeface="Courier"/>
                <a:cs typeface="Courier"/>
              </a:rPr>
              <a:t> </a:t>
            </a:r>
            <a:r>
              <a:rPr lang="en-US" sz="1600" dirty="0" err="1" smtClean="0">
                <a:latin typeface="Courier"/>
                <a:cs typeface="Courier"/>
              </a:rPr>
              <a:t>aaaaacguac</a:t>
            </a:r>
            <a:r>
              <a:rPr lang="en-US" sz="1600" dirty="0" smtClean="0">
                <a:latin typeface="Courier"/>
                <a:cs typeface="Courier"/>
              </a:rPr>
              <a:t> </a:t>
            </a:r>
            <a:r>
              <a:rPr lang="en-US" sz="1600" dirty="0" err="1" smtClean="0">
                <a:latin typeface="Courier"/>
                <a:cs typeface="Courier"/>
              </a:rPr>
              <a:t>ugccacaaaa</a:t>
            </a:r>
            <a:endParaRPr lang="en-US" sz="1600" dirty="0">
              <a:latin typeface="Courier"/>
              <a:cs typeface="Courier"/>
            </a:endParaRPr>
          </a:p>
          <a:p>
            <a:r>
              <a:rPr lang="en-US" sz="1600" dirty="0" smtClean="0">
                <a:solidFill>
                  <a:srgbClr val="7F7F7F"/>
                </a:solidFill>
                <a:latin typeface="Courier"/>
                <a:cs typeface="Courier"/>
              </a:rPr>
              <a:t>28921</a:t>
            </a:r>
            <a:r>
              <a:rPr lang="en-US" sz="1600" dirty="0" smtClean="0">
                <a:latin typeface="Courier"/>
                <a:cs typeface="Courier"/>
              </a:rPr>
              <a:t> </a:t>
            </a:r>
            <a:r>
              <a:rPr lang="en-US" sz="1600" dirty="0" err="1" smtClean="0">
                <a:latin typeface="Courier"/>
                <a:cs typeface="Courier"/>
              </a:rPr>
              <a:t>caguacaacg</a:t>
            </a:r>
            <a:r>
              <a:rPr lang="en-US" sz="1600" dirty="0" smtClean="0">
                <a:latin typeface="Courier"/>
                <a:cs typeface="Courier"/>
              </a:rPr>
              <a:t> </a:t>
            </a:r>
            <a:r>
              <a:rPr lang="en-US" sz="1600" dirty="0" err="1" smtClean="0">
                <a:latin typeface="Courier"/>
                <a:cs typeface="Courier"/>
              </a:rPr>
              <a:t>ucacucaagc</a:t>
            </a:r>
            <a:r>
              <a:rPr lang="en-US" sz="1600" dirty="0" smtClean="0">
                <a:latin typeface="Courier"/>
                <a:cs typeface="Courier"/>
              </a:rPr>
              <a:t> </a:t>
            </a:r>
            <a:r>
              <a:rPr lang="en-US" sz="1600" dirty="0" err="1" smtClean="0">
                <a:latin typeface="Courier"/>
                <a:cs typeface="Courier"/>
              </a:rPr>
              <a:t>auuugggaga</a:t>
            </a:r>
            <a:r>
              <a:rPr lang="en-US" sz="1600" dirty="0" smtClean="0">
                <a:latin typeface="Courier"/>
                <a:cs typeface="Courier"/>
              </a:rPr>
              <a:t> </a:t>
            </a:r>
            <a:r>
              <a:rPr lang="en-US" sz="1600" dirty="0" err="1" smtClean="0">
                <a:latin typeface="Courier"/>
                <a:cs typeface="Courier"/>
              </a:rPr>
              <a:t>cgugguccag</a:t>
            </a:r>
            <a:r>
              <a:rPr lang="en-US" sz="1600" dirty="0" smtClean="0">
                <a:latin typeface="Courier"/>
                <a:cs typeface="Courier"/>
              </a:rPr>
              <a:t> </a:t>
            </a:r>
            <a:r>
              <a:rPr lang="en-US" sz="1600" dirty="0" err="1">
                <a:latin typeface="Courier"/>
                <a:cs typeface="Courier"/>
              </a:rPr>
              <a:t>aacaaaccca</a:t>
            </a:r>
            <a:r>
              <a:rPr lang="en-US" sz="1600" dirty="0">
                <a:latin typeface="Courier"/>
                <a:cs typeface="Courier"/>
              </a:rPr>
              <a:t> </a:t>
            </a:r>
            <a:r>
              <a:rPr lang="en-US" sz="1600" dirty="0" err="1" smtClean="0">
                <a:latin typeface="Courier"/>
                <a:cs typeface="Courier"/>
              </a:rPr>
              <a:t>aggaaauuuc</a:t>
            </a:r>
            <a:endParaRPr lang="en-US" sz="1600" dirty="0">
              <a:latin typeface="Courier"/>
              <a:cs typeface="Courier"/>
            </a:endParaRPr>
          </a:p>
          <a:p>
            <a:r>
              <a:rPr lang="en-US" sz="1600" dirty="0" smtClean="0">
                <a:solidFill>
                  <a:srgbClr val="7F7F7F"/>
                </a:solidFill>
                <a:latin typeface="Courier"/>
                <a:cs typeface="Courier"/>
              </a:rPr>
              <a:t>28981</a:t>
            </a:r>
            <a:r>
              <a:rPr lang="en-US" sz="1600" dirty="0" smtClean="0">
                <a:latin typeface="Courier"/>
                <a:cs typeface="Courier"/>
              </a:rPr>
              <a:t> </a:t>
            </a:r>
            <a:r>
              <a:rPr lang="en-US" sz="1600" dirty="0" err="1">
                <a:latin typeface="Courier"/>
                <a:cs typeface="Courier"/>
              </a:rPr>
              <a:t>ggggaccaag</a:t>
            </a:r>
            <a:r>
              <a:rPr lang="en-US" sz="1600" dirty="0">
                <a:latin typeface="Courier"/>
                <a:cs typeface="Courier"/>
              </a:rPr>
              <a:t> </a:t>
            </a:r>
            <a:r>
              <a:rPr lang="en-US" sz="1600" dirty="0" err="1" smtClean="0">
                <a:latin typeface="Courier"/>
                <a:cs typeface="Courier"/>
              </a:rPr>
              <a:t>ac</a:t>
            </a:r>
            <a:r>
              <a:rPr lang="en-US" sz="1600" b="1" dirty="0" err="1" smtClean="0">
                <a:solidFill>
                  <a:srgbClr val="FF0000"/>
                </a:solidFill>
                <a:latin typeface="Courier"/>
                <a:cs typeface="Courier"/>
              </a:rPr>
              <a:t>U</a:t>
            </a:r>
            <a:r>
              <a:rPr lang="en-US" sz="1600" dirty="0" err="1" smtClean="0">
                <a:latin typeface="Courier"/>
                <a:cs typeface="Courier"/>
              </a:rPr>
              <a:t>uaaucag</a:t>
            </a:r>
            <a:r>
              <a:rPr lang="en-US" sz="1600" dirty="0" smtClean="0">
                <a:latin typeface="Courier"/>
                <a:cs typeface="Courier"/>
              </a:rPr>
              <a:t> </a:t>
            </a:r>
            <a:r>
              <a:rPr lang="en-US" sz="1600" dirty="0" err="1" smtClean="0">
                <a:latin typeface="Courier"/>
                <a:cs typeface="Courier"/>
              </a:rPr>
              <a:t>acaaggaacu</a:t>
            </a:r>
            <a:r>
              <a:rPr lang="en-US" sz="1600" dirty="0" smtClean="0">
                <a:latin typeface="Courier"/>
                <a:cs typeface="Courier"/>
              </a:rPr>
              <a:t> </a:t>
            </a:r>
            <a:r>
              <a:rPr lang="en-US" sz="1600" dirty="0" err="1" smtClean="0">
                <a:latin typeface="Courier"/>
                <a:cs typeface="Courier"/>
              </a:rPr>
              <a:t>gauuacaaac</a:t>
            </a:r>
            <a:r>
              <a:rPr lang="en-US" sz="1600" dirty="0" smtClean="0">
                <a:latin typeface="Courier"/>
                <a:cs typeface="Courier"/>
              </a:rPr>
              <a:t> </a:t>
            </a:r>
            <a:r>
              <a:rPr lang="en-US" sz="1600" dirty="0" err="1" smtClean="0">
                <a:latin typeface="Courier"/>
                <a:cs typeface="Courier"/>
              </a:rPr>
              <a:t>auuggccgca</a:t>
            </a:r>
            <a:r>
              <a:rPr lang="en-US" sz="1600" dirty="0" smtClean="0">
                <a:latin typeface="Courier"/>
                <a:cs typeface="Courier"/>
              </a:rPr>
              <a:t> </a:t>
            </a:r>
            <a:r>
              <a:rPr lang="en-US" sz="1600" dirty="0" err="1" smtClean="0">
                <a:latin typeface="Courier"/>
                <a:cs typeface="Courier"/>
              </a:rPr>
              <a:t>aauugcacaa</a:t>
            </a:r>
            <a:endParaRPr lang="en-US" sz="1600" dirty="0">
              <a:latin typeface="Courier"/>
              <a:cs typeface="Courier"/>
            </a:endParaRPr>
          </a:p>
          <a:p>
            <a:r>
              <a:rPr lang="en-US" sz="1600" dirty="0" smtClean="0">
                <a:solidFill>
                  <a:srgbClr val="7F7F7F"/>
                </a:solidFill>
                <a:latin typeface="Courier"/>
                <a:cs typeface="Courier"/>
              </a:rPr>
              <a:t>29041</a:t>
            </a:r>
            <a:r>
              <a:rPr lang="en-US" sz="1600" dirty="0" smtClean="0">
                <a:latin typeface="Courier"/>
                <a:cs typeface="Courier"/>
              </a:rPr>
              <a:t> </a:t>
            </a:r>
            <a:r>
              <a:rPr lang="en-US" sz="1600" dirty="0" err="1" smtClean="0">
                <a:latin typeface="Courier"/>
                <a:cs typeface="Courier"/>
              </a:rPr>
              <a:t>uuu</a:t>
            </a:r>
            <a:r>
              <a:rPr lang="en-US" sz="1600" b="1" dirty="0" err="1" smtClean="0">
                <a:solidFill>
                  <a:srgbClr val="ED1C24"/>
                </a:solidFill>
                <a:latin typeface="Courier"/>
                <a:cs typeface="Courier"/>
              </a:rPr>
              <a:t>A</a:t>
            </a:r>
            <a:r>
              <a:rPr lang="en-US" sz="1600" dirty="0" err="1" smtClean="0">
                <a:latin typeface="Courier"/>
                <a:cs typeface="Courier"/>
              </a:rPr>
              <a:t>cuccaa</a:t>
            </a:r>
            <a:r>
              <a:rPr lang="en-US" sz="1600" dirty="0" smtClean="0">
                <a:latin typeface="Courier"/>
                <a:cs typeface="Courier"/>
              </a:rPr>
              <a:t> </a:t>
            </a:r>
            <a:r>
              <a:rPr lang="en-US" sz="1600" dirty="0" err="1" smtClean="0">
                <a:latin typeface="Courier"/>
                <a:cs typeface="Courier"/>
              </a:rPr>
              <a:t>gugccucugc</a:t>
            </a:r>
            <a:r>
              <a:rPr lang="en-US" sz="1600" dirty="0" smtClean="0">
                <a:latin typeface="Courier"/>
                <a:cs typeface="Courier"/>
              </a:rPr>
              <a:t> </a:t>
            </a:r>
            <a:r>
              <a:rPr lang="en-US" sz="1600" dirty="0" err="1" smtClean="0">
                <a:latin typeface="Courier"/>
                <a:cs typeface="Courier"/>
              </a:rPr>
              <a:t>auucuuugga</a:t>
            </a:r>
            <a:r>
              <a:rPr lang="en-US" sz="1600" dirty="0" smtClean="0">
                <a:latin typeface="Courier"/>
                <a:cs typeface="Courier"/>
              </a:rPr>
              <a:t> </a:t>
            </a:r>
            <a:r>
              <a:rPr lang="en-US" sz="1600" dirty="0" err="1" smtClean="0">
                <a:latin typeface="Courier"/>
                <a:cs typeface="Courier"/>
              </a:rPr>
              <a:t>augu</a:t>
            </a:r>
            <a:r>
              <a:rPr lang="en-US" sz="1600" b="1" dirty="0" err="1" smtClean="0">
                <a:solidFill>
                  <a:srgbClr val="ED1C24"/>
                </a:solidFill>
                <a:latin typeface="Courier"/>
                <a:cs typeface="Courier"/>
              </a:rPr>
              <a:t>U</a:t>
            </a:r>
            <a:r>
              <a:rPr lang="en-US" sz="1600" dirty="0" err="1" smtClean="0">
                <a:latin typeface="Courier"/>
                <a:cs typeface="Courier"/>
              </a:rPr>
              <a:t>acgca</a:t>
            </a:r>
            <a:r>
              <a:rPr lang="en-US" sz="1600" dirty="0" smtClean="0">
                <a:latin typeface="Courier"/>
                <a:cs typeface="Courier"/>
              </a:rPr>
              <a:t> </a:t>
            </a:r>
            <a:r>
              <a:rPr lang="en-US" sz="1600" dirty="0" err="1" smtClean="0">
                <a:latin typeface="Courier"/>
                <a:cs typeface="Courier"/>
              </a:rPr>
              <a:t>uuggcaugga</a:t>
            </a:r>
            <a:r>
              <a:rPr lang="en-US" sz="1600" dirty="0" smtClean="0">
                <a:latin typeface="Courier"/>
                <a:cs typeface="Courier"/>
              </a:rPr>
              <a:t> </a:t>
            </a:r>
            <a:r>
              <a:rPr lang="en-US" sz="1600" dirty="0" err="1" smtClean="0">
                <a:latin typeface="Courier"/>
                <a:cs typeface="Courier"/>
              </a:rPr>
              <a:t>agucacaccu</a:t>
            </a:r>
            <a:endParaRPr lang="en-US" sz="1600" dirty="0">
              <a:latin typeface="Courier"/>
              <a:cs typeface="Courier"/>
            </a:endParaRPr>
          </a:p>
          <a:p>
            <a:r>
              <a:rPr lang="en-US" sz="1600" dirty="0" smtClean="0">
                <a:solidFill>
                  <a:srgbClr val="7F7F7F"/>
                </a:solidFill>
                <a:latin typeface="Courier"/>
                <a:cs typeface="Courier"/>
              </a:rPr>
              <a:t>29101</a:t>
            </a:r>
            <a:r>
              <a:rPr lang="en-US" sz="1600" dirty="0" smtClean="0">
                <a:latin typeface="Courier"/>
                <a:cs typeface="Courier"/>
              </a:rPr>
              <a:t> </a:t>
            </a:r>
            <a:r>
              <a:rPr lang="en-US" sz="1600" dirty="0" err="1" smtClean="0">
                <a:latin typeface="Courier"/>
                <a:cs typeface="Courier"/>
              </a:rPr>
              <a:t>ucgggaacau</a:t>
            </a:r>
            <a:r>
              <a:rPr lang="en-US" sz="1600" dirty="0" smtClean="0">
                <a:latin typeface="Courier"/>
                <a:cs typeface="Courier"/>
              </a:rPr>
              <a:t> </a:t>
            </a:r>
            <a:r>
              <a:rPr lang="en-US" sz="1600" dirty="0" err="1" smtClean="0">
                <a:latin typeface="Courier"/>
                <a:cs typeface="Courier"/>
              </a:rPr>
              <a:t>ggcugacuua</a:t>
            </a:r>
            <a:r>
              <a:rPr lang="en-US" sz="1600" dirty="0" smtClean="0">
                <a:latin typeface="Courier"/>
                <a:cs typeface="Courier"/>
              </a:rPr>
              <a:t> </a:t>
            </a:r>
            <a:r>
              <a:rPr lang="en-US" sz="1600" dirty="0" err="1" smtClean="0">
                <a:latin typeface="Courier"/>
                <a:cs typeface="Courier"/>
              </a:rPr>
              <a:t>ucauggagcc</a:t>
            </a:r>
            <a:r>
              <a:rPr lang="en-US" sz="1600" dirty="0" smtClean="0">
                <a:latin typeface="Courier"/>
                <a:cs typeface="Courier"/>
              </a:rPr>
              <a:t> </a:t>
            </a:r>
            <a:r>
              <a:rPr lang="en-US" sz="1600" dirty="0" err="1" smtClean="0">
                <a:latin typeface="Courier"/>
                <a:cs typeface="Courier"/>
              </a:rPr>
              <a:t>auuaaauugg</a:t>
            </a:r>
            <a:r>
              <a:rPr lang="en-US" sz="1600" dirty="0" smtClean="0">
                <a:latin typeface="Courier"/>
                <a:cs typeface="Courier"/>
              </a:rPr>
              <a:t> </a:t>
            </a:r>
            <a:r>
              <a:rPr lang="en-US" sz="1600" dirty="0" err="1" smtClean="0">
                <a:latin typeface="Courier"/>
                <a:cs typeface="Courier"/>
              </a:rPr>
              <a:t>augacaaaga</a:t>
            </a:r>
            <a:r>
              <a:rPr lang="en-US" sz="1600" dirty="0" smtClean="0">
                <a:latin typeface="Courier"/>
                <a:cs typeface="Courier"/>
              </a:rPr>
              <a:t> </a:t>
            </a:r>
            <a:r>
              <a:rPr lang="en-US" sz="1600" dirty="0" err="1" smtClean="0">
                <a:latin typeface="Courier"/>
                <a:cs typeface="Courier"/>
              </a:rPr>
              <a:t>uccacaauuc</a:t>
            </a:r>
            <a:endParaRPr lang="en-US" sz="1600" dirty="0">
              <a:latin typeface="Courier"/>
              <a:cs typeface="Courier"/>
            </a:endParaRPr>
          </a:p>
          <a:p>
            <a:r>
              <a:rPr lang="en-US" sz="1600" dirty="0" smtClean="0">
                <a:solidFill>
                  <a:srgbClr val="7F7F7F"/>
                </a:solidFill>
                <a:latin typeface="Courier"/>
                <a:cs typeface="Courier"/>
              </a:rPr>
              <a:t>29161</a:t>
            </a:r>
            <a:r>
              <a:rPr lang="en-US" sz="1600" dirty="0" smtClean="0">
                <a:latin typeface="Courier"/>
                <a:cs typeface="Courier"/>
              </a:rPr>
              <a:t> </a:t>
            </a:r>
            <a:r>
              <a:rPr lang="en-US" sz="1600" dirty="0" err="1">
                <a:latin typeface="Courier"/>
                <a:cs typeface="Courier"/>
              </a:rPr>
              <a:t>aaagacaacg</a:t>
            </a:r>
            <a:r>
              <a:rPr lang="en-US" sz="1600" dirty="0">
                <a:latin typeface="Courier"/>
                <a:cs typeface="Courier"/>
              </a:rPr>
              <a:t> </a:t>
            </a:r>
            <a:r>
              <a:rPr lang="en-US" sz="1600" dirty="0" err="1" smtClean="0">
                <a:latin typeface="Courier"/>
                <a:cs typeface="Courier"/>
              </a:rPr>
              <a:t>ucauacugcu</a:t>
            </a:r>
            <a:r>
              <a:rPr lang="en-US" sz="1600" dirty="0" smtClean="0">
                <a:latin typeface="Courier"/>
                <a:cs typeface="Courier"/>
              </a:rPr>
              <a:t> </a:t>
            </a:r>
            <a:r>
              <a:rPr lang="en-US" sz="1600" dirty="0" err="1">
                <a:latin typeface="Courier"/>
                <a:cs typeface="Courier"/>
              </a:rPr>
              <a:t>gaacaagcac</a:t>
            </a:r>
            <a:r>
              <a:rPr lang="en-US" sz="1600" dirty="0">
                <a:latin typeface="Courier"/>
                <a:cs typeface="Courier"/>
              </a:rPr>
              <a:t> </a:t>
            </a:r>
            <a:r>
              <a:rPr lang="en-US" sz="1600" dirty="0" err="1" smtClean="0">
                <a:latin typeface="Courier"/>
                <a:cs typeface="Courier"/>
              </a:rPr>
              <a:t>auugacgcau</a:t>
            </a:r>
            <a:r>
              <a:rPr lang="en-US" sz="1600" dirty="0" smtClean="0">
                <a:latin typeface="Courier"/>
                <a:cs typeface="Courier"/>
              </a:rPr>
              <a:t> </a:t>
            </a:r>
            <a:r>
              <a:rPr lang="en-US" sz="1600" dirty="0" err="1" smtClean="0">
                <a:latin typeface="Courier"/>
                <a:cs typeface="Courier"/>
              </a:rPr>
              <a:t>aca</a:t>
            </a:r>
            <a:r>
              <a:rPr lang="en-US" sz="1600" b="1" dirty="0" err="1" smtClean="0">
                <a:solidFill>
                  <a:srgbClr val="FF0000"/>
                </a:solidFill>
                <a:latin typeface="Courier"/>
                <a:cs typeface="Courier"/>
              </a:rPr>
              <a:t>U</a:t>
            </a:r>
            <a:r>
              <a:rPr lang="en-US" sz="1600" dirty="0" err="1" smtClean="0">
                <a:latin typeface="Courier"/>
                <a:cs typeface="Courier"/>
              </a:rPr>
              <a:t>aacauu</a:t>
            </a:r>
            <a:r>
              <a:rPr lang="en-US" sz="1600" dirty="0" smtClean="0">
                <a:latin typeface="Courier"/>
                <a:cs typeface="Courier"/>
              </a:rPr>
              <a:t> </a:t>
            </a:r>
            <a:r>
              <a:rPr lang="en-US" sz="1600" dirty="0" err="1">
                <a:latin typeface="Courier"/>
                <a:cs typeface="Courier"/>
              </a:rPr>
              <a:t>cccaccaaca</a:t>
            </a:r>
            <a:endParaRPr lang="en-US" sz="1600" dirty="0">
              <a:latin typeface="Courier"/>
              <a:cs typeface="Courier"/>
            </a:endParaRPr>
          </a:p>
          <a:p>
            <a:r>
              <a:rPr lang="en-US" sz="1600" dirty="0" smtClean="0">
                <a:solidFill>
                  <a:srgbClr val="7F7F7F"/>
                </a:solidFill>
                <a:latin typeface="Courier"/>
                <a:cs typeface="Courier"/>
              </a:rPr>
              <a:t>29221</a:t>
            </a:r>
            <a:r>
              <a:rPr lang="en-US" sz="1600" dirty="0" smtClean="0">
                <a:latin typeface="Courier"/>
                <a:cs typeface="Courier"/>
              </a:rPr>
              <a:t> </a:t>
            </a:r>
            <a:r>
              <a:rPr lang="en-US" sz="1600" dirty="0" err="1" smtClean="0">
                <a:latin typeface="Courier"/>
                <a:cs typeface="Courier"/>
              </a:rPr>
              <a:t>ga</a:t>
            </a:r>
            <a:r>
              <a:rPr lang="en-US" sz="1600" b="1" dirty="0" err="1" smtClean="0">
                <a:solidFill>
                  <a:srgbClr val="FF0000"/>
                </a:solidFill>
                <a:latin typeface="Courier"/>
                <a:cs typeface="Courier"/>
              </a:rPr>
              <a:t>U</a:t>
            </a:r>
            <a:r>
              <a:rPr lang="en-US" sz="1600" dirty="0" err="1" smtClean="0">
                <a:latin typeface="Courier"/>
                <a:cs typeface="Courier"/>
              </a:rPr>
              <a:t>ccuaaaa</a:t>
            </a:r>
            <a:r>
              <a:rPr lang="en-US" sz="1600" dirty="0" smtClean="0">
                <a:latin typeface="Courier"/>
                <a:cs typeface="Courier"/>
              </a:rPr>
              <a:t> </a:t>
            </a:r>
            <a:r>
              <a:rPr lang="en-US" sz="1600" dirty="0" err="1" smtClean="0">
                <a:latin typeface="Courier"/>
                <a:cs typeface="Courier"/>
              </a:rPr>
              <a:t>agg</a:t>
            </a:r>
            <a:r>
              <a:rPr lang="en-US" sz="1600" b="1" dirty="0" err="1" smtClean="0">
                <a:solidFill>
                  <a:srgbClr val="ED1C24"/>
                </a:solidFill>
                <a:latin typeface="Courier"/>
                <a:cs typeface="Courier"/>
              </a:rPr>
              <a:t>G</a:t>
            </a:r>
            <a:r>
              <a:rPr lang="en-US" sz="1600" dirty="0" err="1" smtClean="0">
                <a:latin typeface="Courier"/>
                <a:cs typeface="Courier"/>
              </a:rPr>
              <a:t>caaaaa</a:t>
            </a:r>
            <a:r>
              <a:rPr lang="en-US" sz="1600" dirty="0" smtClean="0">
                <a:latin typeface="Courier"/>
                <a:cs typeface="Courier"/>
              </a:rPr>
              <a:t> </a:t>
            </a:r>
            <a:r>
              <a:rPr lang="en-US" sz="1600" dirty="0" err="1" smtClean="0">
                <a:latin typeface="Courier"/>
                <a:cs typeface="Courier"/>
              </a:rPr>
              <a:t>gaaaaagacu</a:t>
            </a:r>
            <a:r>
              <a:rPr lang="en-US" sz="1600" dirty="0" smtClean="0">
                <a:latin typeface="Courier"/>
                <a:cs typeface="Courier"/>
              </a:rPr>
              <a:t> </a:t>
            </a:r>
            <a:r>
              <a:rPr lang="en-US" sz="1600" dirty="0" err="1" smtClean="0">
                <a:latin typeface="Courier"/>
                <a:cs typeface="Courier"/>
              </a:rPr>
              <a:t>gaugaagcuc</a:t>
            </a:r>
            <a:r>
              <a:rPr lang="en-US" sz="1600" dirty="0" smtClean="0">
                <a:latin typeface="Courier"/>
                <a:cs typeface="Courier"/>
              </a:rPr>
              <a:t> </a:t>
            </a:r>
            <a:r>
              <a:rPr lang="en-US" sz="1600" dirty="0" err="1" smtClean="0">
                <a:latin typeface="Courier"/>
                <a:cs typeface="Courier"/>
              </a:rPr>
              <a:t>agccuuugcc</a:t>
            </a:r>
            <a:r>
              <a:rPr lang="en-US" sz="1600" dirty="0" smtClean="0">
                <a:latin typeface="Courier"/>
                <a:cs typeface="Courier"/>
              </a:rPr>
              <a:t> </a:t>
            </a:r>
            <a:r>
              <a:rPr lang="en-US" sz="1600" dirty="0" err="1">
                <a:latin typeface="Courier"/>
                <a:cs typeface="Courier"/>
              </a:rPr>
              <a:t>gcagagacaa</a:t>
            </a:r>
            <a:endParaRPr lang="en-US" sz="1600" dirty="0">
              <a:latin typeface="Courier"/>
              <a:cs typeface="Courier"/>
            </a:endParaRPr>
          </a:p>
          <a:p>
            <a:r>
              <a:rPr lang="en-US" sz="1600" dirty="0" smtClean="0">
                <a:solidFill>
                  <a:srgbClr val="7F7F7F"/>
                </a:solidFill>
                <a:latin typeface="Courier"/>
                <a:cs typeface="Courier"/>
              </a:rPr>
              <a:t>29281</a:t>
            </a:r>
            <a:r>
              <a:rPr lang="en-US" sz="1600" dirty="0" smtClean="0">
                <a:latin typeface="Courier"/>
                <a:cs typeface="Courier"/>
              </a:rPr>
              <a:t> </a:t>
            </a:r>
            <a:r>
              <a:rPr lang="en-US" sz="1600" dirty="0" err="1">
                <a:latin typeface="Courier"/>
                <a:cs typeface="Courier"/>
              </a:rPr>
              <a:t>aagaagcagc</a:t>
            </a:r>
            <a:r>
              <a:rPr lang="en-US" sz="1600" dirty="0">
                <a:latin typeface="Courier"/>
                <a:cs typeface="Courier"/>
              </a:rPr>
              <a:t> </a:t>
            </a:r>
            <a:r>
              <a:rPr lang="en-US" sz="1600" dirty="0" err="1" smtClean="0">
                <a:latin typeface="Courier"/>
                <a:cs typeface="Courier"/>
              </a:rPr>
              <a:t>ccacugugac</a:t>
            </a:r>
            <a:r>
              <a:rPr lang="en-US" sz="1600" dirty="0" smtClean="0">
                <a:latin typeface="Courier"/>
                <a:cs typeface="Courier"/>
              </a:rPr>
              <a:t> </a:t>
            </a:r>
            <a:r>
              <a:rPr lang="en-US" sz="1600" dirty="0" err="1" smtClean="0">
                <a:latin typeface="Courier"/>
                <a:cs typeface="Courier"/>
              </a:rPr>
              <a:t>ucuucuuccu</a:t>
            </a:r>
            <a:r>
              <a:rPr lang="en-US" sz="1600" dirty="0" smtClean="0">
                <a:latin typeface="Courier"/>
                <a:cs typeface="Courier"/>
              </a:rPr>
              <a:t> </a:t>
            </a:r>
            <a:r>
              <a:rPr lang="en-US" sz="1600" dirty="0" err="1" smtClean="0">
                <a:latin typeface="Courier"/>
                <a:cs typeface="Courier"/>
              </a:rPr>
              <a:t>gcggcugaca</a:t>
            </a:r>
            <a:r>
              <a:rPr lang="en-US" sz="1600" dirty="0" smtClean="0">
                <a:latin typeface="Courier"/>
                <a:cs typeface="Courier"/>
              </a:rPr>
              <a:t> </a:t>
            </a:r>
            <a:r>
              <a:rPr lang="en-US" sz="1600" dirty="0" err="1" smtClean="0">
                <a:latin typeface="Courier"/>
                <a:cs typeface="Courier"/>
              </a:rPr>
              <a:t>uggaugauuu</a:t>
            </a:r>
            <a:r>
              <a:rPr lang="en-US" sz="1600" dirty="0" smtClean="0">
                <a:latin typeface="Courier"/>
                <a:cs typeface="Courier"/>
              </a:rPr>
              <a:t> </a:t>
            </a:r>
            <a:r>
              <a:rPr lang="en-US" sz="1600" dirty="0" err="1" smtClean="0">
                <a:latin typeface="Courier"/>
                <a:cs typeface="Courier"/>
              </a:rPr>
              <a:t>cucca</a:t>
            </a:r>
            <a:r>
              <a:rPr lang="en-US" sz="1600" b="1" dirty="0" err="1" smtClean="0">
                <a:solidFill>
                  <a:srgbClr val="ED1C24"/>
                </a:solidFill>
                <a:latin typeface="Courier"/>
                <a:cs typeface="Courier"/>
              </a:rPr>
              <a:t>U</a:t>
            </a:r>
            <a:r>
              <a:rPr lang="en-US" sz="1600" dirty="0" err="1" smtClean="0">
                <a:latin typeface="Courier"/>
                <a:cs typeface="Courier"/>
              </a:rPr>
              <a:t>acaa</a:t>
            </a:r>
            <a:endParaRPr lang="en-US" sz="1600" dirty="0">
              <a:latin typeface="Courier"/>
              <a:cs typeface="Courier"/>
            </a:endParaRPr>
          </a:p>
          <a:p>
            <a:r>
              <a:rPr lang="en-US" sz="1600" dirty="0" smtClean="0">
                <a:solidFill>
                  <a:srgbClr val="7F7F7F"/>
                </a:solidFill>
                <a:latin typeface="Courier"/>
                <a:cs typeface="Courier"/>
              </a:rPr>
              <a:t>29341 </a:t>
            </a:r>
            <a:r>
              <a:rPr lang="en-US" sz="1600" dirty="0" err="1" smtClean="0">
                <a:latin typeface="Courier"/>
                <a:cs typeface="Courier"/>
              </a:rPr>
              <a:t>cuucaaaauu</a:t>
            </a:r>
            <a:r>
              <a:rPr lang="en-US" sz="1600" dirty="0" smtClean="0">
                <a:latin typeface="Courier"/>
                <a:cs typeface="Courier"/>
              </a:rPr>
              <a:t> </a:t>
            </a:r>
            <a:r>
              <a:rPr lang="en-US" sz="1600" dirty="0" err="1" smtClean="0">
                <a:latin typeface="Courier"/>
                <a:cs typeface="Courier"/>
              </a:rPr>
              <a:t>ccaugagugg</a:t>
            </a:r>
            <a:r>
              <a:rPr lang="en-US" sz="1600" dirty="0" smtClean="0">
                <a:latin typeface="Courier"/>
                <a:cs typeface="Courier"/>
              </a:rPr>
              <a:t> </a:t>
            </a:r>
            <a:r>
              <a:rPr lang="en-US" sz="1600" dirty="0" err="1" smtClean="0">
                <a:latin typeface="Courier"/>
                <a:cs typeface="Courier"/>
              </a:rPr>
              <a:t>a</a:t>
            </a:r>
            <a:r>
              <a:rPr lang="en-US" sz="1600" b="1" dirty="0" err="1" smtClean="0">
                <a:solidFill>
                  <a:srgbClr val="ED1C24"/>
                </a:solidFill>
                <a:latin typeface="Courier"/>
                <a:cs typeface="Courier"/>
              </a:rPr>
              <a:t>A</a:t>
            </a:r>
            <a:r>
              <a:rPr lang="en-US" sz="1600" dirty="0" err="1" smtClean="0">
                <a:latin typeface="Courier"/>
                <a:cs typeface="Courier"/>
              </a:rPr>
              <a:t>cuucugcu</a:t>
            </a:r>
            <a:r>
              <a:rPr lang="en-US" sz="1600" dirty="0" smtClean="0">
                <a:latin typeface="Courier"/>
                <a:cs typeface="Courier"/>
              </a:rPr>
              <a:t> </a:t>
            </a:r>
            <a:r>
              <a:rPr lang="en-US" sz="1600" dirty="0" err="1" smtClean="0">
                <a:latin typeface="Courier"/>
                <a:cs typeface="Courier"/>
              </a:rPr>
              <a:t>gauucaacuc</a:t>
            </a:r>
            <a:r>
              <a:rPr lang="en-US" sz="1600" dirty="0" smtClean="0">
                <a:latin typeface="Courier"/>
                <a:cs typeface="Courier"/>
              </a:rPr>
              <a:t> </a:t>
            </a:r>
            <a:r>
              <a:rPr lang="en-US" sz="1600" dirty="0" err="1" smtClean="0">
                <a:latin typeface="Courier"/>
                <a:cs typeface="Courier"/>
              </a:rPr>
              <a:t>ag</a:t>
            </a:r>
            <a:r>
              <a:rPr lang="en-US" sz="1600" b="1" dirty="0" err="1" smtClean="0">
                <a:solidFill>
                  <a:srgbClr val="ED1C24"/>
                </a:solidFill>
                <a:latin typeface="Courier"/>
                <a:cs typeface="Courier"/>
              </a:rPr>
              <a:t>U</a:t>
            </a:r>
            <a:r>
              <a:rPr lang="en-US" sz="1600" dirty="0" err="1" smtClean="0">
                <a:latin typeface="Courier"/>
                <a:cs typeface="Courier"/>
              </a:rPr>
              <a:t>cauaaac</a:t>
            </a:r>
            <a:r>
              <a:rPr lang="en-US" sz="1600" dirty="0" smtClean="0">
                <a:latin typeface="Courier"/>
                <a:cs typeface="Courier"/>
              </a:rPr>
              <a:t> </a:t>
            </a:r>
            <a:r>
              <a:rPr lang="en-US" sz="1600" dirty="0" err="1" smtClean="0">
                <a:latin typeface="Courier"/>
                <a:cs typeface="Courier"/>
              </a:rPr>
              <a:t>acucaugaug</a:t>
            </a:r>
            <a:endParaRPr lang="en-US" sz="1600" dirty="0">
              <a:latin typeface="Courier"/>
              <a:cs typeface="Courier"/>
            </a:endParaRPr>
          </a:p>
          <a:p>
            <a:r>
              <a:rPr lang="en-US" sz="1600" dirty="0" smtClean="0">
                <a:solidFill>
                  <a:srgbClr val="7F7F7F"/>
                </a:solidFill>
                <a:latin typeface="Courier"/>
                <a:cs typeface="Courier"/>
              </a:rPr>
              <a:t>29401</a:t>
            </a:r>
            <a:r>
              <a:rPr lang="en-US" sz="1600" dirty="0" smtClean="0">
                <a:latin typeface="Courier"/>
                <a:cs typeface="Courier"/>
              </a:rPr>
              <a:t> </a:t>
            </a:r>
            <a:r>
              <a:rPr lang="en-US" sz="1600" dirty="0" err="1" smtClean="0">
                <a:latin typeface="Courier"/>
                <a:cs typeface="Courier"/>
              </a:rPr>
              <a:t>acca</a:t>
            </a:r>
            <a:r>
              <a:rPr lang="en-US" sz="1600" b="1" dirty="0" err="1" smtClean="0">
                <a:solidFill>
                  <a:srgbClr val="ED1C24"/>
                </a:solidFill>
                <a:latin typeface="Courier"/>
                <a:cs typeface="Courier"/>
              </a:rPr>
              <a:t>A</a:t>
            </a:r>
            <a:r>
              <a:rPr lang="en-US" sz="1600" dirty="0" err="1" smtClean="0">
                <a:latin typeface="Courier"/>
                <a:cs typeface="Courier"/>
              </a:rPr>
              <a:t>acaag</a:t>
            </a:r>
            <a:r>
              <a:rPr lang="en-US" sz="1600" dirty="0" smtClean="0">
                <a:latin typeface="Courier"/>
                <a:cs typeface="Courier"/>
              </a:rPr>
              <a:t> </a:t>
            </a:r>
            <a:r>
              <a:rPr lang="en-US" sz="1600" dirty="0" err="1" smtClean="0">
                <a:latin typeface="Courier"/>
                <a:cs typeface="Courier"/>
              </a:rPr>
              <a:t>gcagaugggc</a:t>
            </a:r>
            <a:r>
              <a:rPr lang="en-US" sz="1600" dirty="0" smtClean="0">
                <a:latin typeface="Courier"/>
                <a:cs typeface="Courier"/>
              </a:rPr>
              <a:t> </a:t>
            </a:r>
            <a:r>
              <a:rPr lang="en-US" sz="1600" dirty="0" err="1" smtClean="0">
                <a:latin typeface="Courier"/>
                <a:cs typeface="Courier"/>
              </a:rPr>
              <a:t>uauguaaacg</a:t>
            </a:r>
            <a:r>
              <a:rPr lang="en-US" sz="1600" dirty="0" smtClean="0">
                <a:latin typeface="Courier"/>
                <a:cs typeface="Courier"/>
              </a:rPr>
              <a:t> </a:t>
            </a:r>
            <a:r>
              <a:rPr lang="en-US" sz="1600" dirty="0" err="1" smtClean="0">
                <a:latin typeface="Courier"/>
                <a:cs typeface="Courier"/>
              </a:rPr>
              <a:t>uuuucgcaau</a:t>
            </a:r>
            <a:r>
              <a:rPr lang="en-US" sz="1600" dirty="0" smtClean="0">
                <a:latin typeface="Courier"/>
                <a:cs typeface="Courier"/>
              </a:rPr>
              <a:t> </a:t>
            </a:r>
            <a:r>
              <a:rPr lang="en-US" sz="1600" dirty="0" err="1" smtClean="0">
                <a:latin typeface="Courier"/>
                <a:cs typeface="Courier"/>
              </a:rPr>
              <a:t>uccguuuacg</a:t>
            </a:r>
            <a:r>
              <a:rPr lang="en-US" sz="1600" dirty="0" smtClean="0">
                <a:latin typeface="Courier"/>
                <a:cs typeface="Courier"/>
              </a:rPr>
              <a:t> </a:t>
            </a:r>
            <a:r>
              <a:rPr lang="en-US" sz="1600" dirty="0" err="1" smtClean="0">
                <a:latin typeface="Courier"/>
                <a:cs typeface="Courier"/>
              </a:rPr>
              <a:t>auacauaguc</a:t>
            </a:r>
            <a:endParaRPr lang="en-US" sz="1600" dirty="0">
              <a:latin typeface="Courier"/>
              <a:cs typeface="Courier"/>
            </a:endParaRPr>
          </a:p>
          <a:p>
            <a:r>
              <a:rPr lang="en-US" sz="1600" dirty="0" smtClean="0">
                <a:solidFill>
                  <a:srgbClr val="7F7F7F"/>
                </a:solidFill>
                <a:latin typeface="Courier"/>
                <a:cs typeface="Courier"/>
              </a:rPr>
              <a:t>29461</a:t>
            </a:r>
            <a:r>
              <a:rPr lang="en-US" sz="1600" dirty="0" smtClean="0">
                <a:latin typeface="Courier"/>
                <a:cs typeface="Courier"/>
              </a:rPr>
              <a:t> </a:t>
            </a:r>
            <a:r>
              <a:rPr lang="en-US" sz="1600" dirty="0" err="1" smtClean="0">
                <a:latin typeface="Courier"/>
                <a:cs typeface="Courier"/>
              </a:rPr>
              <a:t>uacucuugug</a:t>
            </a:r>
            <a:r>
              <a:rPr lang="en-US" sz="1600" dirty="0" smtClean="0">
                <a:latin typeface="Courier"/>
                <a:cs typeface="Courier"/>
              </a:rPr>
              <a:t> </a:t>
            </a:r>
            <a:r>
              <a:rPr lang="en-US" sz="1600" dirty="0" err="1" smtClean="0">
                <a:latin typeface="Courier"/>
                <a:cs typeface="Courier"/>
              </a:rPr>
              <a:t>cagaaugaau</a:t>
            </a:r>
            <a:r>
              <a:rPr lang="en-US" sz="1600" dirty="0" smtClean="0">
                <a:latin typeface="Courier"/>
                <a:cs typeface="Courier"/>
              </a:rPr>
              <a:t> </a:t>
            </a:r>
            <a:r>
              <a:rPr lang="en-US" sz="1600" dirty="0" err="1" smtClean="0">
                <a:latin typeface="Courier"/>
                <a:cs typeface="Courier"/>
              </a:rPr>
              <a:t>ucucguaacu</a:t>
            </a:r>
            <a:r>
              <a:rPr lang="en-US" sz="1600" dirty="0" smtClean="0">
                <a:latin typeface="Courier"/>
                <a:cs typeface="Courier"/>
              </a:rPr>
              <a:t> </a:t>
            </a:r>
            <a:r>
              <a:rPr lang="en-US" sz="1600" dirty="0" err="1">
                <a:latin typeface="Courier"/>
                <a:cs typeface="Courier"/>
              </a:rPr>
              <a:t>aaacagcaca</a:t>
            </a:r>
            <a:r>
              <a:rPr lang="en-US" sz="1600" dirty="0">
                <a:latin typeface="Courier"/>
                <a:cs typeface="Courier"/>
              </a:rPr>
              <a:t> </a:t>
            </a:r>
            <a:r>
              <a:rPr lang="en-US" sz="1600" dirty="0" err="1" smtClean="0">
                <a:latin typeface="Courier"/>
                <a:cs typeface="Courier"/>
              </a:rPr>
              <a:t>aguagguuua</a:t>
            </a:r>
            <a:r>
              <a:rPr lang="en-US" sz="1600" dirty="0" smtClean="0">
                <a:latin typeface="Courier"/>
                <a:cs typeface="Courier"/>
              </a:rPr>
              <a:t> </a:t>
            </a:r>
            <a:r>
              <a:rPr lang="en-US" sz="1600" dirty="0" err="1" smtClean="0">
                <a:latin typeface="Courier"/>
                <a:cs typeface="Courier"/>
              </a:rPr>
              <a:t>guuaac</a:t>
            </a:r>
            <a:r>
              <a:rPr lang="en-US" sz="1600" b="1" dirty="0" err="1" smtClean="0">
                <a:solidFill>
                  <a:srgbClr val="ED1C24"/>
                </a:solidFill>
                <a:latin typeface="Courier"/>
                <a:cs typeface="Courier"/>
              </a:rPr>
              <a:t>A</a:t>
            </a:r>
            <a:r>
              <a:rPr lang="en-US" sz="1600" dirty="0" err="1" smtClean="0">
                <a:latin typeface="Courier"/>
                <a:cs typeface="Courier"/>
              </a:rPr>
              <a:t>uua</a:t>
            </a:r>
            <a:endParaRPr lang="en-US" sz="1600" dirty="0">
              <a:latin typeface="Courier"/>
              <a:cs typeface="Courier"/>
            </a:endParaRPr>
          </a:p>
          <a:p>
            <a:r>
              <a:rPr lang="en-US" sz="1600" dirty="0" smtClean="0">
                <a:solidFill>
                  <a:srgbClr val="7F7F7F"/>
                </a:solidFill>
                <a:latin typeface="Courier"/>
                <a:cs typeface="Courier"/>
              </a:rPr>
              <a:t>29521</a:t>
            </a:r>
            <a:r>
              <a:rPr lang="en-US" sz="1600" dirty="0" smtClean="0">
                <a:latin typeface="Courier"/>
                <a:cs typeface="Courier"/>
              </a:rPr>
              <a:t> </a:t>
            </a:r>
            <a:r>
              <a:rPr lang="en-US" sz="1600" dirty="0" err="1" smtClean="0">
                <a:latin typeface="Courier"/>
                <a:cs typeface="Courier"/>
              </a:rPr>
              <a:t>aucucacaua</a:t>
            </a:r>
            <a:r>
              <a:rPr lang="en-US" sz="1600" dirty="0" smtClean="0">
                <a:latin typeface="Courier"/>
                <a:cs typeface="Courier"/>
              </a:rPr>
              <a:t> </a:t>
            </a:r>
            <a:r>
              <a:rPr lang="en-US" sz="1600" dirty="0" err="1" smtClean="0">
                <a:latin typeface="Courier"/>
                <a:cs typeface="Courier"/>
              </a:rPr>
              <a:t>gcaaucuuua</a:t>
            </a:r>
            <a:r>
              <a:rPr lang="en-US" sz="1600" dirty="0" smtClean="0">
                <a:latin typeface="Courier"/>
                <a:cs typeface="Courier"/>
              </a:rPr>
              <a:t> </a:t>
            </a:r>
            <a:r>
              <a:rPr lang="en-US" sz="1600" dirty="0" err="1" smtClean="0">
                <a:latin typeface="Courier"/>
                <a:cs typeface="Courier"/>
              </a:rPr>
              <a:t>aucaa</a:t>
            </a:r>
            <a:r>
              <a:rPr lang="en-US" sz="1600" b="1" dirty="0" err="1">
                <a:solidFill>
                  <a:srgbClr val="FF0000"/>
                </a:solidFill>
                <a:latin typeface="Courier"/>
                <a:cs typeface="Courier"/>
              </a:rPr>
              <a:t>G</a:t>
            </a:r>
            <a:r>
              <a:rPr lang="en-US" sz="1600" dirty="0" err="1" smtClean="0">
                <a:latin typeface="Courier"/>
                <a:cs typeface="Courier"/>
              </a:rPr>
              <a:t>gugu</a:t>
            </a:r>
            <a:r>
              <a:rPr lang="en-US" sz="1600" dirty="0" smtClean="0">
                <a:latin typeface="Courier"/>
                <a:cs typeface="Courier"/>
              </a:rPr>
              <a:t> </a:t>
            </a:r>
            <a:r>
              <a:rPr lang="en-US" sz="1600" dirty="0" err="1" smtClean="0">
                <a:latin typeface="Courier"/>
                <a:cs typeface="Courier"/>
              </a:rPr>
              <a:t>aacauuaggg</a:t>
            </a:r>
            <a:r>
              <a:rPr lang="en-US" sz="1600" dirty="0" smtClean="0">
                <a:latin typeface="Courier"/>
                <a:cs typeface="Courier"/>
              </a:rPr>
              <a:t> </a:t>
            </a:r>
            <a:r>
              <a:rPr lang="en-US" sz="1600" dirty="0" err="1" smtClean="0">
                <a:latin typeface="Courier"/>
                <a:cs typeface="Courier"/>
              </a:rPr>
              <a:t>aggacuugaa</a:t>
            </a:r>
            <a:r>
              <a:rPr lang="en-US" sz="1600" dirty="0" smtClean="0">
                <a:latin typeface="Courier"/>
                <a:cs typeface="Courier"/>
              </a:rPr>
              <a:t> </a:t>
            </a:r>
            <a:r>
              <a:rPr lang="en-US" sz="1600" dirty="0" err="1">
                <a:latin typeface="Courier"/>
                <a:cs typeface="Courier"/>
              </a:rPr>
              <a:t>agagccacca</a:t>
            </a:r>
            <a:endParaRPr lang="en-US" sz="1600" dirty="0">
              <a:latin typeface="Courier"/>
              <a:cs typeface="Courier"/>
            </a:endParaRPr>
          </a:p>
          <a:p>
            <a:r>
              <a:rPr lang="en-US" sz="1600" dirty="0" smtClean="0">
                <a:solidFill>
                  <a:srgbClr val="7F7F7F"/>
                </a:solidFill>
                <a:latin typeface="Courier"/>
                <a:cs typeface="Courier"/>
              </a:rPr>
              <a:t>29581</a:t>
            </a:r>
            <a:r>
              <a:rPr lang="en-US" sz="1600" dirty="0" smtClean="0">
                <a:latin typeface="Courier"/>
                <a:cs typeface="Courier"/>
              </a:rPr>
              <a:t> </a:t>
            </a:r>
            <a:r>
              <a:rPr lang="en-US" sz="1600" dirty="0" err="1" smtClean="0">
                <a:latin typeface="Courier"/>
                <a:cs typeface="Courier"/>
              </a:rPr>
              <a:t>cauu</a:t>
            </a:r>
            <a:r>
              <a:rPr lang="en-US" sz="1600" b="1" dirty="0" err="1">
                <a:solidFill>
                  <a:srgbClr val="FF0000"/>
                </a:solidFill>
                <a:latin typeface="Courier"/>
                <a:cs typeface="Courier"/>
              </a:rPr>
              <a:t>A</a:t>
            </a:r>
            <a:r>
              <a:rPr lang="en-US" sz="1600" dirty="0" err="1" smtClean="0">
                <a:latin typeface="Courier"/>
                <a:cs typeface="Courier"/>
              </a:rPr>
              <a:t>ucauc</a:t>
            </a:r>
            <a:r>
              <a:rPr lang="en-US" sz="1600" dirty="0" smtClean="0">
                <a:latin typeface="Courier"/>
                <a:cs typeface="Courier"/>
              </a:rPr>
              <a:t> </a:t>
            </a:r>
            <a:r>
              <a:rPr lang="en-US" sz="1600" dirty="0" err="1">
                <a:latin typeface="Courier"/>
                <a:cs typeface="Courier"/>
              </a:rPr>
              <a:t>gaggccacgc</a:t>
            </a:r>
            <a:r>
              <a:rPr lang="en-US" sz="1600" dirty="0">
                <a:latin typeface="Courier"/>
                <a:cs typeface="Courier"/>
              </a:rPr>
              <a:t> </a:t>
            </a:r>
            <a:r>
              <a:rPr lang="en-US" sz="1600" dirty="0" err="1" smtClean="0">
                <a:latin typeface="Courier"/>
                <a:cs typeface="Courier"/>
              </a:rPr>
              <a:t>ggaguacgau</a:t>
            </a:r>
            <a:r>
              <a:rPr lang="en-US" sz="1600" dirty="0" smtClean="0">
                <a:latin typeface="Courier"/>
                <a:cs typeface="Courier"/>
              </a:rPr>
              <a:t> </a:t>
            </a:r>
            <a:r>
              <a:rPr lang="en-US" sz="1600" dirty="0" err="1" smtClean="0">
                <a:latin typeface="Courier"/>
                <a:cs typeface="Courier"/>
              </a:rPr>
              <a:t>cgaggguaca</a:t>
            </a:r>
            <a:r>
              <a:rPr lang="en-US" sz="1600" dirty="0" smtClean="0">
                <a:latin typeface="Courier"/>
                <a:cs typeface="Courier"/>
              </a:rPr>
              <a:t> </a:t>
            </a:r>
            <a:r>
              <a:rPr lang="en-US" sz="1600" dirty="0" err="1" smtClean="0">
                <a:latin typeface="Courier"/>
                <a:cs typeface="Courier"/>
              </a:rPr>
              <a:t>gugaauaaug</a:t>
            </a:r>
            <a:r>
              <a:rPr lang="en-US" sz="1600" dirty="0" smtClean="0">
                <a:latin typeface="Courier"/>
                <a:cs typeface="Courier"/>
              </a:rPr>
              <a:t> </a:t>
            </a:r>
            <a:r>
              <a:rPr lang="en-US" sz="1600" dirty="0" err="1" smtClean="0">
                <a:latin typeface="Courier"/>
                <a:cs typeface="Courier"/>
              </a:rPr>
              <a:t>cuagggagag</a:t>
            </a:r>
            <a:endParaRPr lang="en-US" sz="1600" dirty="0">
              <a:latin typeface="Courier"/>
              <a:cs typeface="Courier"/>
            </a:endParaRPr>
          </a:p>
          <a:p>
            <a:r>
              <a:rPr lang="en-US" sz="1600" dirty="0" smtClean="0">
                <a:solidFill>
                  <a:srgbClr val="7F7F7F"/>
                </a:solidFill>
                <a:latin typeface="Courier"/>
                <a:cs typeface="Courier"/>
              </a:rPr>
              <a:t>29641</a:t>
            </a:r>
            <a:r>
              <a:rPr lang="en-US" sz="1600" dirty="0" smtClean="0">
                <a:latin typeface="Courier"/>
                <a:cs typeface="Courier"/>
              </a:rPr>
              <a:t> </a:t>
            </a:r>
            <a:r>
              <a:rPr lang="en-US" sz="1600" dirty="0" err="1" smtClean="0">
                <a:latin typeface="Courier"/>
                <a:cs typeface="Courier"/>
              </a:rPr>
              <a:t>cugccuauau</a:t>
            </a:r>
            <a:r>
              <a:rPr lang="en-US" sz="1600" dirty="0" smtClean="0">
                <a:latin typeface="Courier"/>
                <a:cs typeface="Courier"/>
              </a:rPr>
              <a:t> </a:t>
            </a:r>
            <a:r>
              <a:rPr lang="en-US" sz="1600" dirty="0" err="1">
                <a:latin typeface="Courier"/>
                <a:cs typeface="Courier"/>
              </a:rPr>
              <a:t>ggaagagccc</a:t>
            </a:r>
            <a:r>
              <a:rPr lang="en-US" sz="1600" dirty="0">
                <a:latin typeface="Courier"/>
                <a:cs typeface="Courier"/>
              </a:rPr>
              <a:t> </a:t>
            </a:r>
            <a:r>
              <a:rPr lang="en-US" sz="1600" dirty="0" err="1" smtClean="0">
                <a:latin typeface="Courier"/>
                <a:cs typeface="Courier"/>
              </a:rPr>
              <a:t>uaauguguaa</a:t>
            </a:r>
            <a:r>
              <a:rPr lang="en-US" sz="1600" dirty="0" smtClean="0">
                <a:latin typeface="Courier"/>
                <a:cs typeface="Courier"/>
              </a:rPr>
              <a:t> </a:t>
            </a:r>
            <a:r>
              <a:rPr lang="en-US" sz="1600" dirty="0" err="1" smtClean="0">
                <a:latin typeface="Courier"/>
                <a:cs typeface="Courier"/>
              </a:rPr>
              <a:t>aauuaauuuu</a:t>
            </a:r>
            <a:r>
              <a:rPr lang="en-US" sz="1600" dirty="0" smtClean="0">
                <a:latin typeface="Courier"/>
                <a:cs typeface="Courier"/>
              </a:rPr>
              <a:t> </a:t>
            </a:r>
            <a:r>
              <a:rPr lang="en-US" sz="1600" dirty="0" err="1" smtClean="0">
                <a:latin typeface="Courier"/>
                <a:cs typeface="Courier"/>
              </a:rPr>
              <a:t>a</a:t>
            </a:r>
            <a:r>
              <a:rPr lang="en-US" sz="1600" b="1" dirty="0" err="1" smtClean="0">
                <a:solidFill>
                  <a:srgbClr val="ED1C24"/>
                </a:solidFill>
                <a:latin typeface="Courier"/>
                <a:cs typeface="Courier"/>
              </a:rPr>
              <a:t>U</a:t>
            </a:r>
            <a:r>
              <a:rPr lang="en-US" sz="1600" dirty="0" err="1" smtClean="0">
                <a:latin typeface="Courier"/>
                <a:cs typeface="Courier"/>
              </a:rPr>
              <a:t>uagugcua</a:t>
            </a:r>
            <a:r>
              <a:rPr lang="en-US" sz="1600" dirty="0" smtClean="0">
                <a:latin typeface="Courier"/>
                <a:cs typeface="Courier"/>
              </a:rPr>
              <a:t> </a:t>
            </a:r>
            <a:r>
              <a:rPr lang="en-US" sz="1600" dirty="0" err="1" smtClean="0">
                <a:latin typeface="Courier"/>
                <a:cs typeface="Courier"/>
              </a:rPr>
              <a:t>uccccaugug</a:t>
            </a:r>
            <a:endParaRPr lang="en-US" sz="1600" dirty="0">
              <a:latin typeface="Courier"/>
              <a:cs typeface="Courier"/>
            </a:endParaRPr>
          </a:p>
          <a:p>
            <a:r>
              <a:rPr lang="en-US" sz="1600" dirty="0" smtClean="0">
                <a:solidFill>
                  <a:srgbClr val="7F7F7F"/>
                </a:solidFill>
                <a:latin typeface="Courier"/>
                <a:cs typeface="Courier"/>
              </a:rPr>
              <a:t>29701</a:t>
            </a:r>
            <a:r>
              <a:rPr lang="en-US" sz="1600" dirty="0" smtClean="0">
                <a:latin typeface="Courier"/>
                <a:cs typeface="Courier"/>
              </a:rPr>
              <a:t> </a:t>
            </a:r>
            <a:r>
              <a:rPr lang="en-US" sz="1600" dirty="0" err="1" smtClean="0">
                <a:latin typeface="Courier"/>
                <a:cs typeface="Courier"/>
              </a:rPr>
              <a:t>auuuuaauag</a:t>
            </a:r>
            <a:r>
              <a:rPr lang="en-US" sz="1600" dirty="0" smtClean="0">
                <a:latin typeface="Courier"/>
                <a:cs typeface="Courier"/>
              </a:rPr>
              <a:t> </a:t>
            </a:r>
            <a:r>
              <a:rPr lang="en-US" sz="1600" dirty="0" err="1" smtClean="0">
                <a:latin typeface="Courier"/>
                <a:cs typeface="Courier"/>
              </a:rPr>
              <a:t>cuucuuagga</a:t>
            </a:r>
            <a:r>
              <a:rPr lang="en-US" sz="1600" dirty="0" smtClean="0">
                <a:latin typeface="Courier"/>
                <a:cs typeface="Courier"/>
              </a:rPr>
              <a:t> </a:t>
            </a:r>
            <a:r>
              <a:rPr lang="en-US" sz="1600" dirty="0" err="1" smtClean="0">
                <a:latin typeface="Courier"/>
                <a:cs typeface="Courier"/>
              </a:rPr>
              <a:t>gaaugacaaa</a:t>
            </a:r>
            <a:r>
              <a:rPr lang="en-US" sz="1600" dirty="0" smtClean="0">
                <a:latin typeface="Courier"/>
                <a:cs typeface="Courier"/>
              </a:rPr>
              <a:t> </a:t>
            </a:r>
            <a:r>
              <a:rPr lang="en-US" sz="1600" dirty="0" err="1">
                <a:latin typeface="Courier"/>
                <a:cs typeface="Courier"/>
              </a:rPr>
              <a:t>aaaaaaaaaa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a:t>
            </a:r>
          </a:p>
        </p:txBody>
      </p:sp>
    </p:spTree>
    <p:extLst>
      <p:ext uri="{BB962C8B-B14F-4D97-AF65-F5344CB8AC3E}">
        <p14:creationId xmlns:p14="http://schemas.microsoft.com/office/powerpoint/2010/main" val="139840552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Arrow Connector 43"/>
          <p:cNvCxnSpPr>
            <a:cxnSpLocks noChangeAspect="1"/>
          </p:cNvCxnSpPr>
          <p:nvPr/>
        </p:nvCxnSpPr>
        <p:spPr>
          <a:xfrm flipV="1">
            <a:off x="838200" y="1738045"/>
            <a:ext cx="3598098" cy="32560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rotWithShape="1">
          <a:blip r:embed="rId3"/>
          <a:srcRect l="8730"/>
          <a:stretch/>
        </p:blipFill>
        <p:spPr>
          <a:xfrm>
            <a:off x="6453409" y="5698783"/>
            <a:ext cx="915247" cy="914400"/>
          </a:xfrm>
          <a:prstGeom prst="rect">
            <a:avLst/>
          </a:prstGeom>
          <a:ln w="38100" cmpd="sng">
            <a:solidFill>
              <a:srgbClr val="404040"/>
            </a:solidFill>
          </a:ln>
        </p:spPr>
      </p:pic>
      <p:pic>
        <p:nvPicPr>
          <p:cNvPr id="4" name="Picture 3"/>
          <p:cNvPicPr>
            <a:picLocks noChangeAspect="1"/>
          </p:cNvPicPr>
          <p:nvPr/>
        </p:nvPicPr>
        <p:blipFill rotWithShape="1">
          <a:blip r:embed="rId4"/>
          <a:srcRect l="21608" t="3909" r="15443" b="47480"/>
          <a:stretch/>
        </p:blipFill>
        <p:spPr>
          <a:xfrm>
            <a:off x="2808770" y="5698783"/>
            <a:ext cx="914352" cy="914400"/>
          </a:xfrm>
          <a:prstGeom prst="rect">
            <a:avLst/>
          </a:prstGeom>
          <a:ln w="38100" cmpd="sng">
            <a:solidFill>
              <a:srgbClr val="404040"/>
            </a:solidFill>
          </a:ln>
        </p:spPr>
      </p:pic>
      <p:pic>
        <p:nvPicPr>
          <p:cNvPr id="6" name="Picture 5"/>
          <p:cNvPicPr>
            <a:picLocks noChangeAspect="1"/>
          </p:cNvPicPr>
          <p:nvPr/>
        </p:nvPicPr>
        <p:blipFill rotWithShape="1">
          <a:blip r:embed="rId5"/>
          <a:srcRect l="9277" r="5706"/>
          <a:stretch/>
        </p:blipFill>
        <p:spPr>
          <a:xfrm>
            <a:off x="5234286" y="5698783"/>
            <a:ext cx="913439" cy="914400"/>
          </a:xfrm>
          <a:prstGeom prst="rect">
            <a:avLst/>
          </a:prstGeom>
          <a:ln w="38100" cmpd="sng">
            <a:solidFill>
              <a:srgbClr val="404040"/>
            </a:solidFill>
          </a:ln>
        </p:spPr>
      </p:pic>
      <p:pic>
        <p:nvPicPr>
          <p:cNvPr id="7" name="Picture 6"/>
          <p:cNvPicPr>
            <a:picLocks noChangeAspect="1"/>
          </p:cNvPicPr>
          <p:nvPr/>
        </p:nvPicPr>
        <p:blipFill rotWithShape="1">
          <a:blip r:embed="rId6"/>
          <a:srcRect r="15179"/>
          <a:stretch/>
        </p:blipFill>
        <p:spPr>
          <a:xfrm>
            <a:off x="4040829" y="5698783"/>
            <a:ext cx="912623" cy="914400"/>
          </a:xfrm>
          <a:prstGeom prst="rect">
            <a:avLst/>
          </a:prstGeom>
          <a:ln w="38100" cmpd="sng">
            <a:solidFill>
              <a:srgbClr val="404040"/>
            </a:solidFill>
          </a:ln>
        </p:spPr>
      </p:pic>
      <p:pic>
        <p:nvPicPr>
          <p:cNvPr id="8" name="Picture 7" descr="pevzner_cowboy.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2357" y="5698783"/>
            <a:ext cx="914400" cy="914400"/>
          </a:xfrm>
          <a:prstGeom prst="rect">
            <a:avLst/>
          </a:prstGeom>
          <a:ln w="38100" cmpd="sng">
            <a:solidFill>
              <a:schemeClr val="tx1">
                <a:lumMod val="75000"/>
                <a:lumOff val="25000"/>
              </a:schemeClr>
            </a:solidFill>
          </a:ln>
        </p:spPr>
      </p:pic>
      <p:cxnSp>
        <p:nvCxnSpPr>
          <p:cNvPr id="9" name="Straight Arrow Connector 8"/>
          <p:cNvCxnSpPr/>
          <p:nvPr/>
        </p:nvCxnSpPr>
        <p:spPr>
          <a:xfrm>
            <a:off x="4496473" y="1738046"/>
            <a:ext cx="3608796" cy="3273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048659" y="2254942"/>
            <a:ext cx="3046083" cy="27565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264321" y="2795910"/>
            <a:ext cx="2428293" cy="22155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496475" y="3374787"/>
            <a:ext cx="1812415" cy="163667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692612" y="3944190"/>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6308888" y="4476318"/>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1614183" y="5171784"/>
            <a:ext cx="86895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Baboon</a:t>
            </a:r>
            <a:endParaRPr lang="en-US" sz="1600" b="1" dirty="0">
              <a:solidFill>
                <a:schemeClr val="tx1">
                  <a:lumMod val="85000"/>
                  <a:lumOff val="15000"/>
                </a:schemeClr>
              </a:solidFill>
            </a:endParaRPr>
          </a:p>
        </p:txBody>
      </p:sp>
      <p:sp>
        <p:nvSpPr>
          <p:cNvPr id="36" name="Rectangle 35"/>
          <p:cNvSpPr/>
          <p:nvPr/>
        </p:nvSpPr>
        <p:spPr>
          <a:xfrm>
            <a:off x="2687658" y="5178538"/>
            <a:ext cx="115128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Orangutan</a:t>
            </a:r>
            <a:endParaRPr lang="en-US" sz="1600" b="1" dirty="0">
              <a:solidFill>
                <a:schemeClr val="tx1">
                  <a:lumMod val="85000"/>
                  <a:lumOff val="15000"/>
                </a:schemeClr>
              </a:solidFill>
            </a:endParaRPr>
          </a:p>
        </p:txBody>
      </p:sp>
      <p:sp>
        <p:nvSpPr>
          <p:cNvPr id="37" name="Rectangle 36"/>
          <p:cNvSpPr/>
          <p:nvPr/>
        </p:nvSpPr>
        <p:spPr>
          <a:xfrm>
            <a:off x="4092812" y="5178538"/>
            <a:ext cx="81304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38" name="Rectangle 37"/>
          <p:cNvSpPr/>
          <p:nvPr/>
        </p:nvSpPr>
        <p:spPr>
          <a:xfrm>
            <a:off x="5037505" y="5178538"/>
            <a:ext cx="1302097"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39" name="Rectangle 38"/>
          <p:cNvSpPr/>
          <p:nvPr/>
        </p:nvSpPr>
        <p:spPr>
          <a:xfrm>
            <a:off x="6464851" y="5178538"/>
            <a:ext cx="88044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Bonobo</a:t>
            </a:r>
            <a:endParaRPr lang="en-US" sz="1600" b="1" dirty="0">
              <a:solidFill>
                <a:schemeClr val="tx1">
                  <a:lumMod val="85000"/>
                  <a:lumOff val="15000"/>
                </a:schemeClr>
              </a:solidFill>
            </a:endParaRPr>
          </a:p>
        </p:txBody>
      </p:sp>
      <p:sp>
        <p:nvSpPr>
          <p:cNvPr id="40" name="Rectangle 39"/>
          <p:cNvSpPr/>
          <p:nvPr/>
        </p:nvSpPr>
        <p:spPr>
          <a:xfrm>
            <a:off x="7686634" y="5178538"/>
            <a:ext cx="84597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22" name="Oval 21"/>
          <p:cNvSpPr>
            <a:spLocks noChangeAspect="1"/>
          </p:cNvSpPr>
          <p:nvPr/>
        </p:nvSpPr>
        <p:spPr>
          <a:xfrm>
            <a:off x="6783197" y="381381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Oval 23"/>
          <p:cNvSpPr>
            <a:spLocks noChangeAspect="1"/>
          </p:cNvSpPr>
          <p:nvPr/>
        </p:nvSpPr>
        <p:spPr>
          <a:xfrm>
            <a:off x="6193984" y="435287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5" name="Oval 24"/>
          <p:cNvSpPr>
            <a:spLocks noChangeAspect="1"/>
          </p:cNvSpPr>
          <p:nvPr/>
        </p:nvSpPr>
        <p:spPr>
          <a:xfrm>
            <a:off x="6193984" y="3278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Oval 25"/>
          <p:cNvSpPr>
            <a:spLocks noChangeAspect="1"/>
          </p:cNvSpPr>
          <p:nvPr/>
        </p:nvSpPr>
        <p:spPr>
          <a:xfrm>
            <a:off x="5558672" y="2693457"/>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Oval 26"/>
          <p:cNvSpPr>
            <a:spLocks noChangeAspect="1"/>
          </p:cNvSpPr>
          <p:nvPr/>
        </p:nvSpPr>
        <p:spPr>
          <a:xfrm>
            <a:off x="4953997" y="216281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Oval 27"/>
          <p:cNvSpPr>
            <a:spLocks noChangeAspect="1"/>
          </p:cNvSpPr>
          <p:nvPr/>
        </p:nvSpPr>
        <p:spPr>
          <a:xfrm>
            <a:off x="192521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9" name="Oval 28"/>
          <p:cNvSpPr>
            <a:spLocks noChangeAspect="1"/>
          </p:cNvSpPr>
          <p:nvPr/>
        </p:nvSpPr>
        <p:spPr>
          <a:xfrm>
            <a:off x="314087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Oval 29"/>
          <p:cNvSpPr>
            <a:spLocks noChangeAspect="1"/>
          </p:cNvSpPr>
          <p:nvPr/>
        </p:nvSpPr>
        <p:spPr>
          <a:xfrm>
            <a:off x="4373030"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Oval 30"/>
          <p:cNvSpPr>
            <a:spLocks noChangeAspect="1"/>
          </p:cNvSpPr>
          <p:nvPr/>
        </p:nvSpPr>
        <p:spPr>
          <a:xfrm>
            <a:off x="5569167"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Oval 32"/>
          <p:cNvSpPr>
            <a:spLocks noChangeAspect="1"/>
          </p:cNvSpPr>
          <p:nvPr/>
        </p:nvSpPr>
        <p:spPr>
          <a:xfrm>
            <a:off x="6783199"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798182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Oval 31"/>
          <p:cNvSpPr>
            <a:spLocks noChangeAspect="1"/>
          </p:cNvSpPr>
          <p:nvPr/>
        </p:nvSpPr>
        <p:spPr>
          <a:xfrm>
            <a:off x="70955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45" name="Picture 44"/>
          <p:cNvPicPr>
            <a:picLocks noChangeAspect="1"/>
          </p:cNvPicPr>
          <p:nvPr/>
        </p:nvPicPr>
        <p:blipFill rotWithShape="1">
          <a:blip r:embed="rId8"/>
          <a:srcRect l="29096" r="4234"/>
          <a:stretch/>
        </p:blipFill>
        <p:spPr>
          <a:xfrm>
            <a:off x="381853" y="5704803"/>
            <a:ext cx="915019" cy="914400"/>
          </a:xfrm>
          <a:prstGeom prst="rect">
            <a:avLst/>
          </a:prstGeom>
          <a:ln w="38100" cmpd="sng">
            <a:solidFill>
              <a:srgbClr val="404040"/>
            </a:solidFill>
          </a:ln>
        </p:spPr>
      </p:pic>
      <p:sp>
        <p:nvSpPr>
          <p:cNvPr id="46" name="Rectangle 45"/>
          <p:cNvSpPr/>
          <p:nvPr/>
        </p:nvSpPr>
        <p:spPr>
          <a:xfrm>
            <a:off x="377140" y="5094294"/>
            <a:ext cx="904552" cy="584776"/>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Squirrel</a:t>
            </a:r>
            <a:br>
              <a:rPr lang="en-US" sz="1600" b="1" dirty="0" smtClean="0">
                <a:solidFill>
                  <a:schemeClr val="tx1">
                    <a:lumMod val="85000"/>
                    <a:lumOff val="15000"/>
                  </a:schemeClr>
                </a:solidFill>
                <a:latin typeface="Optima"/>
                <a:cs typeface="Optima"/>
              </a:rPr>
            </a:br>
            <a:r>
              <a:rPr lang="en-US" sz="1600" b="1" dirty="0" smtClean="0">
                <a:solidFill>
                  <a:schemeClr val="tx1">
                    <a:lumMod val="85000"/>
                    <a:lumOff val="15000"/>
                  </a:schemeClr>
                </a:solidFill>
                <a:latin typeface="Optima"/>
                <a:cs typeface="Optima"/>
              </a:rPr>
              <a:t>Monkey</a:t>
            </a:r>
            <a:endParaRPr lang="en-US" sz="1600" b="1" dirty="0">
              <a:solidFill>
                <a:schemeClr val="tx1">
                  <a:lumMod val="85000"/>
                  <a:lumOff val="15000"/>
                </a:schemeClr>
              </a:solidFill>
            </a:endParaRPr>
          </a:p>
        </p:txBody>
      </p:sp>
      <p:pic>
        <p:nvPicPr>
          <p:cNvPr id="47" name="Picture 46"/>
          <p:cNvPicPr>
            <a:picLocks noChangeAspect="1"/>
          </p:cNvPicPr>
          <p:nvPr/>
        </p:nvPicPr>
        <p:blipFill>
          <a:blip r:embed="rId9"/>
          <a:stretch>
            <a:fillRect/>
          </a:stretch>
        </p:blipFill>
        <p:spPr>
          <a:xfrm>
            <a:off x="1597151" y="5698783"/>
            <a:ext cx="914400" cy="914400"/>
          </a:xfrm>
          <a:prstGeom prst="rect">
            <a:avLst/>
          </a:prstGeom>
          <a:ln w="38100" cmpd="sng">
            <a:solidFill>
              <a:schemeClr val="tx1">
                <a:lumMod val="75000"/>
                <a:lumOff val="25000"/>
              </a:schemeClr>
            </a:solidFill>
          </a:ln>
        </p:spPr>
      </p:pic>
      <p:sp>
        <p:nvSpPr>
          <p:cNvPr id="48" name="Oval 47"/>
          <p:cNvSpPr>
            <a:spLocks noChangeAspect="1"/>
          </p:cNvSpPr>
          <p:nvPr/>
        </p:nvSpPr>
        <p:spPr>
          <a:xfrm>
            <a:off x="4354324" y="1580581"/>
            <a:ext cx="246890" cy="246888"/>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42" name="Content Placeholder 3"/>
          <p:cNvSpPr txBox="1">
            <a:spLocks/>
          </p:cNvSpPr>
          <p:nvPr/>
        </p:nvSpPr>
        <p:spPr>
          <a:xfrm>
            <a:off x="5638800" y="1219200"/>
            <a:ext cx="3276600" cy="14478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b="1" dirty="0" smtClean="0">
                <a:latin typeface="Optima"/>
                <a:cs typeface="Optima"/>
              </a:rPr>
              <a:t>Rooted binary tree: </a:t>
            </a:r>
            <a:r>
              <a:rPr lang="en-US" dirty="0" smtClean="0">
                <a:latin typeface="Optima"/>
                <a:cs typeface="Optima"/>
              </a:rPr>
              <a:t>an </a:t>
            </a:r>
            <a:r>
              <a:rPr lang="en-US" dirty="0" err="1" smtClean="0">
                <a:latin typeface="Optima"/>
                <a:cs typeface="Optima"/>
              </a:rPr>
              <a:t>unrooted</a:t>
            </a:r>
            <a:r>
              <a:rPr lang="en-US" dirty="0" smtClean="0">
                <a:latin typeface="Optima"/>
                <a:cs typeface="Optima"/>
              </a:rPr>
              <a:t> binary tree with a </a:t>
            </a:r>
            <a:r>
              <a:rPr lang="en-US" b="1" dirty="0" smtClean="0">
                <a:solidFill>
                  <a:srgbClr val="149B52"/>
                </a:solidFill>
                <a:latin typeface="Optima"/>
                <a:cs typeface="Optima"/>
              </a:rPr>
              <a:t>root</a:t>
            </a:r>
            <a:r>
              <a:rPr lang="en-US" dirty="0" smtClean="0">
                <a:latin typeface="Optima"/>
                <a:cs typeface="Optima"/>
              </a:rPr>
              <a:t> (of degree 2) on one of its edges.</a:t>
            </a:r>
            <a:endParaRPr lang="en-US" b="1" dirty="0" smtClean="0">
              <a:latin typeface="Optima"/>
              <a:cs typeface="Optima"/>
            </a:endParaRPr>
          </a:p>
        </p:txBody>
      </p:sp>
      <p:sp>
        <p:nvSpPr>
          <p:cNvPr id="4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Modeling </a:t>
            </a:r>
            <a:r>
              <a:rPr lang="en-US" b="1" dirty="0" err="1" smtClean="0">
                <a:latin typeface="Optima"/>
                <a:cs typeface="Optima"/>
              </a:rPr>
              <a:t>Speciations</a:t>
            </a:r>
            <a:endParaRPr lang="en-US" b="1" dirty="0">
              <a:latin typeface="Optima"/>
              <a:cs typeface="Optima"/>
            </a:endParaRPr>
          </a:p>
        </p:txBody>
      </p:sp>
    </p:spTree>
    <p:extLst>
      <p:ext uri="{BB962C8B-B14F-4D97-AF65-F5344CB8AC3E}">
        <p14:creationId xmlns:p14="http://schemas.microsoft.com/office/powerpoint/2010/main" val="3829719943"/>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Arrow Connector 43"/>
          <p:cNvCxnSpPr>
            <a:cxnSpLocks noChangeAspect="1"/>
          </p:cNvCxnSpPr>
          <p:nvPr/>
        </p:nvCxnSpPr>
        <p:spPr>
          <a:xfrm flipV="1">
            <a:off x="838200" y="1738045"/>
            <a:ext cx="3598098" cy="32560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rotWithShape="1">
          <a:blip r:embed="rId3"/>
          <a:srcRect l="8730"/>
          <a:stretch/>
        </p:blipFill>
        <p:spPr>
          <a:xfrm>
            <a:off x="6453409" y="5698783"/>
            <a:ext cx="915247" cy="914400"/>
          </a:xfrm>
          <a:prstGeom prst="rect">
            <a:avLst/>
          </a:prstGeom>
          <a:ln w="38100" cmpd="sng">
            <a:solidFill>
              <a:srgbClr val="404040"/>
            </a:solidFill>
          </a:ln>
        </p:spPr>
      </p:pic>
      <p:pic>
        <p:nvPicPr>
          <p:cNvPr id="4" name="Picture 3"/>
          <p:cNvPicPr>
            <a:picLocks noChangeAspect="1"/>
          </p:cNvPicPr>
          <p:nvPr/>
        </p:nvPicPr>
        <p:blipFill rotWithShape="1">
          <a:blip r:embed="rId4"/>
          <a:srcRect l="21608" t="3909" r="15443" b="47480"/>
          <a:stretch/>
        </p:blipFill>
        <p:spPr>
          <a:xfrm>
            <a:off x="2808770" y="5698783"/>
            <a:ext cx="914352" cy="914400"/>
          </a:xfrm>
          <a:prstGeom prst="rect">
            <a:avLst/>
          </a:prstGeom>
          <a:ln w="38100" cmpd="sng">
            <a:solidFill>
              <a:srgbClr val="404040"/>
            </a:solidFill>
          </a:ln>
        </p:spPr>
      </p:pic>
      <p:pic>
        <p:nvPicPr>
          <p:cNvPr id="6" name="Picture 5"/>
          <p:cNvPicPr>
            <a:picLocks noChangeAspect="1"/>
          </p:cNvPicPr>
          <p:nvPr/>
        </p:nvPicPr>
        <p:blipFill rotWithShape="1">
          <a:blip r:embed="rId5"/>
          <a:srcRect l="9277" r="5706"/>
          <a:stretch/>
        </p:blipFill>
        <p:spPr>
          <a:xfrm>
            <a:off x="5234286" y="5698783"/>
            <a:ext cx="913439" cy="914400"/>
          </a:xfrm>
          <a:prstGeom prst="rect">
            <a:avLst/>
          </a:prstGeom>
          <a:ln w="38100" cmpd="sng">
            <a:solidFill>
              <a:srgbClr val="404040"/>
            </a:solidFill>
          </a:ln>
        </p:spPr>
      </p:pic>
      <p:pic>
        <p:nvPicPr>
          <p:cNvPr id="7" name="Picture 6"/>
          <p:cNvPicPr>
            <a:picLocks noChangeAspect="1"/>
          </p:cNvPicPr>
          <p:nvPr/>
        </p:nvPicPr>
        <p:blipFill rotWithShape="1">
          <a:blip r:embed="rId6"/>
          <a:srcRect r="15179"/>
          <a:stretch/>
        </p:blipFill>
        <p:spPr>
          <a:xfrm>
            <a:off x="4040829" y="5698783"/>
            <a:ext cx="912623" cy="914400"/>
          </a:xfrm>
          <a:prstGeom prst="rect">
            <a:avLst/>
          </a:prstGeom>
          <a:ln w="38100" cmpd="sng">
            <a:solidFill>
              <a:srgbClr val="404040"/>
            </a:solidFill>
          </a:ln>
        </p:spPr>
      </p:pic>
      <p:pic>
        <p:nvPicPr>
          <p:cNvPr id="8" name="Picture 7" descr="pevzner_cowboy.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2357" y="5698783"/>
            <a:ext cx="914400" cy="914400"/>
          </a:xfrm>
          <a:prstGeom prst="rect">
            <a:avLst/>
          </a:prstGeom>
          <a:ln w="38100" cmpd="sng">
            <a:solidFill>
              <a:schemeClr val="tx1">
                <a:lumMod val="75000"/>
                <a:lumOff val="25000"/>
              </a:schemeClr>
            </a:solidFill>
          </a:ln>
        </p:spPr>
      </p:pic>
      <p:cxnSp>
        <p:nvCxnSpPr>
          <p:cNvPr id="9" name="Straight Arrow Connector 8"/>
          <p:cNvCxnSpPr/>
          <p:nvPr/>
        </p:nvCxnSpPr>
        <p:spPr>
          <a:xfrm>
            <a:off x="4496473" y="1738046"/>
            <a:ext cx="3608796" cy="3273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048659" y="2254942"/>
            <a:ext cx="3046083" cy="27565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264321" y="2795910"/>
            <a:ext cx="2428293" cy="22155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496475" y="3374787"/>
            <a:ext cx="1812415" cy="163667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692612" y="3944190"/>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6308888" y="4476318"/>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1614183" y="5171784"/>
            <a:ext cx="86895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Baboon</a:t>
            </a:r>
            <a:endParaRPr lang="en-US" sz="1600" b="1" dirty="0">
              <a:solidFill>
                <a:schemeClr val="tx1">
                  <a:lumMod val="85000"/>
                  <a:lumOff val="15000"/>
                </a:schemeClr>
              </a:solidFill>
            </a:endParaRPr>
          </a:p>
        </p:txBody>
      </p:sp>
      <p:sp>
        <p:nvSpPr>
          <p:cNvPr id="36" name="Rectangle 35"/>
          <p:cNvSpPr/>
          <p:nvPr/>
        </p:nvSpPr>
        <p:spPr>
          <a:xfrm>
            <a:off x="2687658" y="5178538"/>
            <a:ext cx="115128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Orangutan</a:t>
            </a:r>
            <a:endParaRPr lang="en-US" sz="1600" b="1" dirty="0">
              <a:solidFill>
                <a:schemeClr val="tx1">
                  <a:lumMod val="85000"/>
                  <a:lumOff val="15000"/>
                </a:schemeClr>
              </a:solidFill>
            </a:endParaRPr>
          </a:p>
        </p:txBody>
      </p:sp>
      <p:sp>
        <p:nvSpPr>
          <p:cNvPr id="37" name="Rectangle 36"/>
          <p:cNvSpPr/>
          <p:nvPr/>
        </p:nvSpPr>
        <p:spPr>
          <a:xfrm>
            <a:off x="4092812" y="5178538"/>
            <a:ext cx="81304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38" name="Rectangle 37"/>
          <p:cNvSpPr/>
          <p:nvPr/>
        </p:nvSpPr>
        <p:spPr>
          <a:xfrm>
            <a:off x="5037505" y="5178538"/>
            <a:ext cx="1302097"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39" name="Rectangle 38"/>
          <p:cNvSpPr/>
          <p:nvPr/>
        </p:nvSpPr>
        <p:spPr>
          <a:xfrm>
            <a:off x="6464851" y="5178538"/>
            <a:ext cx="88044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Bonobo</a:t>
            </a:r>
            <a:endParaRPr lang="en-US" sz="1600" b="1" dirty="0">
              <a:solidFill>
                <a:schemeClr val="tx1">
                  <a:lumMod val="85000"/>
                  <a:lumOff val="15000"/>
                </a:schemeClr>
              </a:solidFill>
            </a:endParaRPr>
          </a:p>
        </p:txBody>
      </p:sp>
      <p:sp>
        <p:nvSpPr>
          <p:cNvPr id="40" name="Rectangle 39"/>
          <p:cNvSpPr/>
          <p:nvPr/>
        </p:nvSpPr>
        <p:spPr>
          <a:xfrm>
            <a:off x="7686634" y="5178538"/>
            <a:ext cx="84597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22" name="Oval 21"/>
          <p:cNvSpPr>
            <a:spLocks noChangeAspect="1"/>
          </p:cNvSpPr>
          <p:nvPr/>
        </p:nvSpPr>
        <p:spPr>
          <a:xfrm>
            <a:off x="6783197" y="381381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Oval 23"/>
          <p:cNvSpPr>
            <a:spLocks noChangeAspect="1"/>
          </p:cNvSpPr>
          <p:nvPr/>
        </p:nvSpPr>
        <p:spPr>
          <a:xfrm>
            <a:off x="6193984" y="435287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5" name="Oval 24"/>
          <p:cNvSpPr>
            <a:spLocks noChangeAspect="1"/>
          </p:cNvSpPr>
          <p:nvPr/>
        </p:nvSpPr>
        <p:spPr>
          <a:xfrm>
            <a:off x="6193984" y="3278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Oval 25"/>
          <p:cNvSpPr>
            <a:spLocks noChangeAspect="1"/>
          </p:cNvSpPr>
          <p:nvPr/>
        </p:nvSpPr>
        <p:spPr>
          <a:xfrm>
            <a:off x="5558672" y="2693457"/>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Oval 26"/>
          <p:cNvSpPr>
            <a:spLocks noChangeAspect="1"/>
          </p:cNvSpPr>
          <p:nvPr/>
        </p:nvSpPr>
        <p:spPr>
          <a:xfrm>
            <a:off x="4953997" y="216281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Oval 27"/>
          <p:cNvSpPr>
            <a:spLocks noChangeAspect="1"/>
          </p:cNvSpPr>
          <p:nvPr/>
        </p:nvSpPr>
        <p:spPr>
          <a:xfrm>
            <a:off x="192521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9" name="Oval 28"/>
          <p:cNvSpPr>
            <a:spLocks noChangeAspect="1"/>
          </p:cNvSpPr>
          <p:nvPr/>
        </p:nvSpPr>
        <p:spPr>
          <a:xfrm>
            <a:off x="314087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Oval 29"/>
          <p:cNvSpPr>
            <a:spLocks noChangeAspect="1"/>
          </p:cNvSpPr>
          <p:nvPr/>
        </p:nvSpPr>
        <p:spPr>
          <a:xfrm>
            <a:off x="4373030"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Oval 30"/>
          <p:cNvSpPr>
            <a:spLocks noChangeAspect="1"/>
          </p:cNvSpPr>
          <p:nvPr/>
        </p:nvSpPr>
        <p:spPr>
          <a:xfrm>
            <a:off x="5569167"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Oval 32"/>
          <p:cNvSpPr>
            <a:spLocks noChangeAspect="1"/>
          </p:cNvSpPr>
          <p:nvPr/>
        </p:nvSpPr>
        <p:spPr>
          <a:xfrm>
            <a:off x="6783199"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798182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Oval 31"/>
          <p:cNvSpPr>
            <a:spLocks noChangeAspect="1"/>
          </p:cNvSpPr>
          <p:nvPr/>
        </p:nvSpPr>
        <p:spPr>
          <a:xfrm>
            <a:off x="70955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45" name="Picture 44"/>
          <p:cNvPicPr>
            <a:picLocks noChangeAspect="1"/>
          </p:cNvPicPr>
          <p:nvPr/>
        </p:nvPicPr>
        <p:blipFill rotWithShape="1">
          <a:blip r:embed="rId8"/>
          <a:srcRect l="29096" r="4234"/>
          <a:stretch/>
        </p:blipFill>
        <p:spPr>
          <a:xfrm>
            <a:off x="381853" y="5704803"/>
            <a:ext cx="915019" cy="914400"/>
          </a:xfrm>
          <a:prstGeom prst="rect">
            <a:avLst/>
          </a:prstGeom>
          <a:ln w="38100" cmpd="sng">
            <a:solidFill>
              <a:srgbClr val="404040"/>
            </a:solidFill>
          </a:ln>
        </p:spPr>
      </p:pic>
      <p:sp>
        <p:nvSpPr>
          <p:cNvPr id="46" name="Rectangle 45"/>
          <p:cNvSpPr/>
          <p:nvPr/>
        </p:nvSpPr>
        <p:spPr>
          <a:xfrm>
            <a:off x="377140" y="5094294"/>
            <a:ext cx="904552" cy="584776"/>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Squirrel</a:t>
            </a:r>
            <a:br>
              <a:rPr lang="en-US" sz="1600" b="1" dirty="0" smtClean="0">
                <a:solidFill>
                  <a:schemeClr val="tx1">
                    <a:lumMod val="85000"/>
                    <a:lumOff val="15000"/>
                  </a:schemeClr>
                </a:solidFill>
                <a:latin typeface="Optima"/>
                <a:cs typeface="Optima"/>
              </a:rPr>
            </a:br>
            <a:r>
              <a:rPr lang="en-US" sz="1600" b="1" dirty="0" smtClean="0">
                <a:solidFill>
                  <a:schemeClr val="tx1">
                    <a:lumMod val="85000"/>
                    <a:lumOff val="15000"/>
                  </a:schemeClr>
                </a:solidFill>
                <a:latin typeface="Optima"/>
                <a:cs typeface="Optima"/>
              </a:rPr>
              <a:t>Monkey</a:t>
            </a:r>
            <a:endParaRPr lang="en-US" sz="1600" b="1" dirty="0">
              <a:solidFill>
                <a:schemeClr val="tx1">
                  <a:lumMod val="85000"/>
                  <a:lumOff val="15000"/>
                </a:schemeClr>
              </a:solidFill>
            </a:endParaRPr>
          </a:p>
        </p:txBody>
      </p:sp>
      <p:pic>
        <p:nvPicPr>
          <p:cNvPr id="47" name="Picture 46"/>
          <p:cNvPicPr>
            <a:picLocks noChangeAspect="1"/>
          </p:cNvPicPr>
          <p:nvPr/>
        </p:nvPicPr>
        <p:blipFill>
          <a:blip r:embed="rId9"/>
          <a:stretch>
            <a:fillRect/>
          </a:stretch>
        </p:blipFill>
        <p:spPr>
          <a:xfrm>
            <a:off x="1597151" y="5698783"/>
            <a:ext cx="914400" cy="914400"/>
          </a:xfrm>
          <a:prstGeom prst="rect">
            <a:avLst/>
          </a:prstGeom>
          <a:ln w="38100" cmpd="sng">
            <a:solidFill>
              <a:schemeClr val="tx1">
                <a:lumMod val="75000"/>
                <a:lumOff val="25000"/>
              </a:schemeClr>
            </a:solidFill>
          </a:ln>
        </p:spPr>
      </p:pic>
      <p:sp>
        <p:nvSpPr>
          <p:cNvPr id="48" name="Oval 47"/>
          <p:cNvSpPr>
            <a:spLocks noChangeAspect="1"/>
          </p:cNvSpPr>
          <p:nvPr/>
        </p:nvSpPr>
        <p:spPr>
          <a:xfrm>
            <a:off x="4354324" y="1580581"/>
            <a:ext cx="246890" cy="246888"/>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49" name="TextBox 48"/>
          <p:cNvSpPr txBox="1"/>
          <p:nvPr/>
        </p:nvSpPr>
        <p:spPr>
          <a:xfrm>
            <a:off x="4582030" y="1472719"/>
            <a:ext cx="469872" cy="400110"/>
          </a:xfrm>
          <a:prstGeom prst="rect">
            <a:avLst/>
          </a:prstGeom>
          <a:noFill/>
        </p:spPr>
        <p:txBody>
          <a:bodyPr wrap="none" rtlCol="0">
            <a:spAutoFit/>
          </a:bodyPr>
          <a:lstStyle/>
          <a:p>
            <a:pPr algn="ctr"/>
            <a:r>
              <a:rPr lang="en-US" sz="2000" b="1" dirty="0" smtClean="0">
                <a:solidFill>
                  <a:srgbClr val="176FC1"/>
                </a:solidFill>
                <a:latin typeface="Optima"/>
                <a:cs typeface="Optima"/>
              </a:rPr>
              <a:t>33</a:t>
            </a:r>
            <a:endParaRPr lang="en-US" sz="2000" b="1" dirty="0">
              <a:solidFill>
                <a:srgbClr val="176FC1"/>
              </a:solidFill>
              <a:latin typeface="Optima"/>
              <a:cs typeface="Optima"/>
            </a:endParaRPr>
          </a:p>
        </p:txBody>
      </p:sp>
      <p:sp>
        <p:nvSpPr>
          <p:cNvPr id="50" name="TextBox 49"/>
          <p:cNvSpPr txBox="1"/>
          <p:nvPr/>
        </p:nvSpPr>
        <p:spPr>
          <a:xfrm>
            <a:off x="5223567" y="2064559"/>
            <a:ext cx="469872" cy="400110"/>
          </a:xfrm>
          <a:prstGeom prst="rect">
            <a:avLst/>
          </a:prstGeom>
          <a:noFill/>
        </p:spPr>
        <p:txBody>
          <a:bodyPr wrap="none" rtlCol="0">
            <a:spAutoFit/>
          </a:bodyPr>
          <a:lstStyle/>
          <a:p>
            <a:pPr algn="ctr"/>
            <a:r>
              <a:rPr lang="en-US" sz="2000" b="1" dirty="0" smtClean="0">
                <a:solidFill>
                  <a:srgbClr val="176FC1"/>
                </a:solidFill>
                <a:latin typeface="Optima"/>
                <a:cs typeface="Optima"/>
              </a:rPr>
              <a:t>23</a:t>
            </a:r>
            <a:endParaRPr lang="en-US" sz="2000" b="1" dirty="0">
              <a:solidFill>
                <a:srgbClr val="176FC1"/>
              </a:solidFill>
              <a:latin typeface="Optima"/>
              <a:cs typeface="Optima"/>
            </a:endParaRPr>
          </a:p>
        </p:txBody>
      </p:sp>
      <p:sp>
        <p:nvSpPr>
          <p:cNvPr id="51" name="TextBox 50"/>
          <p:cNvSpPr txBox="1"/>
          <p:nvPr/>
        </p:nvSpPr>
        <p:spPr>
          <a:xfrm>
            <a:off x="5793376" y="2594389"/>
            <a:ext cx="469872" cy="400110"/>
          </a:xfrm>
          <a:prstGeom prst="rect">
            <a:avLst/>
          </a:prstGeom>
          <a:noFill/>
        </p:spPr>
        <p:txBody>
          <a:bodyPr wrap="none" rtlCol="0">
            <a:spAutoFit/>
          </a:bodyPr>
          <a:lstStyle/>
          <a:p>
            <a:pPr algn="ctr"/>
            <a:r>
              <a:rPr lang="en-US" sz="2000" b="1" dirty="0" smtClean="0">
                <a:solidFill>
                  <a:srgbClr val="176FC1"/>
                </a:solidFill>
                <a:latin typeface="Optima"/>
                <a:cs typeface="Optima"/>
              </a:rPr>
              <a:t>13</a:t>
            </a:r>
            <a:endParaRPr lang="en-US" sz="2000" b="1" dirty="0">
              <a:solidFill>
                <a:srgbClr val="176FC1"/>
              </a:solidFill>
              <a:latin typeface="Optima"/>
              <a:cs typeface="Optima"/>
            </a:endParaRPr>
          </a:p>
        </p:txBody>
      </p:sp>
      <p:sp>
        <p:nvSpPr>
          <p:cNvPr id="52" name="TextBox 51"/>
          <p:cNvSpPr txBox="1"/>
          <p:nvPr/>
        </p:nvSpPr>
        <p:spPr>
          <a:xfrm>
            <a:off x="6478157" y="3174352"/>
            <a:ext cx="327269" cy="400110"/>
          </a:xfrm>
          <a:prstGeom prst="rect">
            <a:avLst/>
          </a:prstGeom>
          <a:noFill/>
        </p:spPr>
        <p:txBody>
          <a:bodyPr wrap="none" rtlCol="0">
            <a:spAutoFit/>
          </a:bodyPr>
          <a:lstStyle/>
          <a:p>
            <a:pPr algn="ctr"/>
            <a:r>
              <a:rPr lang="en-US" sz="2000" b="1" dirty="0" smtClean="0">
                <a:solidFill>
                  <a:srgbClr val="176FC1"/>
                </a:solidFill>
                <a:latin typeface="Optima"/>
                <a:cs typeface="Optima"/>
              </a:rPr>
              <a:t>7</a:t>
            </a:r>
            <a:endParaRPr lang="en-US" sz="2000" b="1" dirty="0">
              <a:solidFill>
                <a:srgbClr val="176FC1"/>
              </a:solidFill>
              <a:latin typeface="Optima"/>
              <a:cs typeface="Optima"/>
            </a:endParaRPr>
          </a:p>
        </p:txBody>
      </p:sp>
      <p:sp>
        <p:nvSpPr>
          <p:cNvPr id="53" name="TextBox 52"/>
          <p:cNvSpPr txBox="1"/>
          <p:nvPr/>
        </p:nvSpPr>
        <p:spPr>
          <a:xfrm>
            <a:off x="7048013" y="3704181"/>
            <a:ext cx="327269" cy="400110"/>
          </a:xfrm>
          <a:prstGeom prst="rect">
            <a:avLst/>
          </a:prstGeom>
          <a:noFill/>
        </p:spPr>
        <p:txBody>
          <a:bodyPr wrap="none" rtlCol="0">
            <a:spAutoFit/>
          </a:bodyPr>
          <a:lstStyle/>
          <a:p>
            <a:pPr algn="ctr"/>
            <a:r>
              <a:rPr lang="en-US" sz="2000" b="1" dirty="0" smtClean="0">
                <a:solidFill>
                  <a:srgbClr val="176FC1"/>
                </a:solidFill>
                <a:latin typeface="Optima"/>
                <a:cs typeface="Optima"/>
              </a:rPr>
              <a:t>6</a:t>
            </a:r>
            <a:endParaRPr lang="en-US" sz="2000" b="1" dirty="0">
              <a:solidFill>
                <a:srgbClr val="176FC1"/>
              </a:solidFill>
              <a:latin typeface="Optima"/>
              <a:cs typeface="Optima"/>
            </a:endParaRPr>
          </a:p>
        </p:txBody>
      </p:sp>
      <p:sp>
        <p:nvSpPr>
          <p:cNvPr id="54" name="TextBox 53"/>
          <p:cNvSpPr txBox="1"/>
          <p:nvPr/>
        </p:nvSpPr>
        <p:spPr>
          <a:xfrm>
            <a:off x="5878057" y="4245011"/>
            <a:ext cx="327269" cy="400110"/>
          </a:xfrm>
          <a:prstGeom prst="rect">
            <a:avLst/>
          </a:prstGeom>
          <a:noFill/>
        </p:spPr>
        <p:txBody>
          <a:bodyPr wrap="none" rtlCol="0">
            <a:spAutoFit/>
          </a:bodyPr>
          <a:lstStyle/>
          <a:p>
            <a:pPr algn="ctr"/>
            <a:r>
              <a:rPr lang="en-US" sz="2000" b="1" dirty="0" smtClean="0">
                <a:solidFill>
                  <a:srgbClr val="176FC1"/>
                </a:solidFill>
                <a:latin typeface="Optima"/>
                <a:cs typeface="Optima"/>
              </a:rPr>
              <a:t>2</a:t>
            </a:r>
            <a:endParaRPr lang="en-US" sz="2000" b="1" dirty="0">
              <a:solidFill>
                <a:srgbClr val="176FC1"/>
              </a:solidFill>
              <a:latin typeface="Optima"/>
              <a:cs typeface="Optima"/>
            </a:endParaRPr>
          </a:p>
        </p:txBody>
      </p:sp>
      <p:sp>
        <p:nvSpPr>
          <p:cNvPr id="43" name="Content Placeholder 3"/>
          <p:cNvSpPr txBox="1">
            <a:spLocks/>
          </p:cNvSpPr>
          <p:nvPr/>
        </p:nvSpPr>
        <p:spPr>
          <a:xfrm>
            <a:off x="5638800" y="1219200"/>
            <a:ext cx="3276600" cy="11430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b="1" dirty="0">
                <a:latin typeface="Optima"/>
                <a:cs typeface="Optima"/>
              </a:rPr>
              <a:t>Molecular clock: </a:t>
            </a:r>
            <a:r>
              <a:rPr lang="en-US" dirty="0">
                <a:latin typeface="Optima"/>
                <a:cs typeface="Optima"/>
              </a:rPr>
              <a:t>assigns </a:t>
            </a:r>
            <a:r>
              <a:rPr lang="en-US" b="1" dirty="0">
                <a:solidFill>
                  <a:schemeClr val="accent1"/>
                </a:solidFill>
                <a:latin typeface="Optima"/>
                <a:cs typeface="Optima"/>
              </a:rPr>
              <a:t>ages</a:t>
            </a:r>
            <a:r>
              <a:rPr lang="en-US" dirty="0">
                <a:solidFill>
                  <a:schemeClr val="accent1"/>
                </a:solidFill>
                <a:latin typeface="Optima"/>
                <a:cs typeface="Optima"/>
              </a:rPr>
              <a:t> </a:t>
            </a:r>
            <a:r>
              <a:rPr lang="en-US" dirty="0">
                <a:latin typeface="Optima"/>
                <a:cs typeface="Optima"/>
              </a:rPr>
              <a:t>to each node in the tree (age of leaves = 0</a:t>
            </a:r>
            <a:r>
              <a:rPr lang="en-US" dirty="0" smtClean="0">
                <a:latin typeface="Optima"/>
                <a:cs typeface="Optima"/>
              </a:rPr>
              <a:t>).</a:t>
            </a:r>
            <a:endParaRPr lang="en-US" b="1" dirty="0">
              <a:latin typeface="Optima"/>
              <a:cs typeface="Optima"/>
            </a:endParaRPr>
          </a:p>
        </p:txBody>
      </p:sp>
      <p:sp>
        <p:nvSpPr>
          <p:cNvPr id="5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Ultrametric</a:t>
            </a:r>
            <a:r>
              <a:rPr lang="en-US" b="1" dirty="0" smtClean="0">
                <a:latin typeface="Optima"/>
                <a:cs typeface="Optima"/>
              </a:rPr>
              <a:t> Trees</a:t>
            </a:r>
            <a:endParaRPr lang="en-US" b="1" dirty="0">
              <a:latin typeface="Optima"/>
              <a:cs typeface="Optima"/>
            </a:endParaRPr>
          </a:p>
        </p:txBody>
      </p:sp>
    </p:spTree>
    <p:extLst>
      <p:ext uri="{BB962C8B-B14F-4D97-AF65-F5344CB8AC3E}">
        <p14:creationId xmlns:p14="http://schemas.microsoft.com/office/powerpoint/2010/main" val="777070716"/>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Arrow Connector 43"/>
          <p:cNvCxnSpPr>
            <a:cxnSpLocks noChangeAspect="1"/>
          </p:cNvCxnSpPr>
          <p:nvPr/>
        </p:nvCxnSpPr>
        <p:spPr>
          <a:xfrm flipV="1">
            <a:off x="838200" y="1738045"/>
            <a:ext cx="3598098" cy="32560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rotWithShape="1">
          <a:blip r:embed="rId3"/>
          <a:srcRect l="8730"/>
          <a:stretch/>
        </p:blipFill>
        <p:spPr>
          <a:xfrm>
            <a:off x="6453409" y="5698783"/>
            <a:ext cx="915247" cy="914400"/>
          </a:xfrm>
          <a:prstGeom prst="rect">
            <a:avLst/>
          </a:prstGeom>
          <a:ln w="38100" cmpd="sng">
            <a:solidFill>
              <a:srgbClr val="404040"/>
            </a:solidFill>
          </a:ln>
        </p:spPr>
      </p:pic>
      <p:pic>
        <p:nvPicPr>
          <p:cNvPr id="4" name="Picture 3"/>
          <p:cNvPicPr>
            <a:picLocks noChangeAspect="1"/>
          </p:cNvPicPr>
          <p:nvPr/>
        </p:nvPicPr>
        <p:blipFill rotWithShape="1">
          <a:blip r:embed="rId4"/>
          <a:srcRect l="21608" t="3909" r="15443" b="47480"/>
          <a:stretch/>
        </p:blipFill>
        <p:spPr>
          <a:xfrm>
            <a:off x="2808770" y="5698783"/>
            <a:ext cx="914352" cy="914400"/>
          </a:xfrm>
          <a:prstGeom prst="rect">
            <a:avLst/>
          </a:prstGeom>
          <a:ln w="38100" cmpd="sng">
            <a:solidFill>
              <a:srgbClr val="404040"/>
            </a:solidFill>
          </a:ln>
        </p:spPr>
      </p:pic>
      <p:pic>
        <p:nvPicPr>
          <p:cNvPr id="6" name="Picture 5"/>
          <p:cNvPicPr>
            <a:picLocks noChangeAspect="1"/>
          </p:cNvPicPr>
          <p:nvPr/>
        </p:nvPicPr>
        <p:blipFill rotWithShape="1">
          <a:blip r:embed="rId5"/>
          <a:srcRect l="9277" r="5706"/>
          <a:stretch/>
        </p:blipFill>
        <p:spPr>
          <a:xfrm>
            <a:off x="5234286" y="5698783"/>
            <a:ext cx="913439" cy="914400"/>
          </a:xfrm>
          <a:prstGeom prst="rect">
            <a:avLst/>
          </a:prstGeom>
          <a:ln w="38100" cmpd="sng">
            <a:solidFill>
              <a:srgbClr val="404040"/>
            </a:solidFill>
          </a:ln>
        </p:spPr>
      </p:pic>
      <p:pic>
        <p:nvPicPr>
          <p:cNvPr id="7" name="Picture 6"/>
          <p:cNvPicPr>
            <a:picLocks noChangeAspect="1"/>
          </p:cNvPicPr>
          <p:nvPr/>
        </p:nvPicPr>
        <p:blipFill rotWithShape="1">
          <a:blip r:embed="rId6"/>
          <a:srcRect r="15179"/>
          <a:stretch/>
        </p:blipFill>
        <p:spPr>
          <a:xfrm>
            <a:off x="4040829" y="5698783"/>
            <a:ext cx="912623" cy="914400"/>
          </a:xfrm>
          <a:prstGeom prst="rect">
            <a:avLst/>
          </a:prstGeom>
          <a:ln w="38100" cmpd="sng">
            <a:solidFill>
              <a:srgbClr val="404040"/>
            </a:solidFill>
          </a:ln>
        </p:spPr>
      </p:pic>
      <p:pic>
        <p:nvPicPr>
          <p:cNvPr id="8" name="Picture 7" descr="pevzner_cowboy.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2357" y="5698783"/>
            <a:ext cx="914400" cy="914400"/>
          </a:xfrm>
          <a:prstGeom prst="rect">
            <a:avLst/>
          </a:prstGeom>
          <a:ln w="38100" cmpd="sng">
            <a:solidFill>
              <a:schemeClr val="tx1">
                <a:lumMod val="75000"/>
                <a:lumOff val="25000"/>
              </a:schemeClr>
            </a:solidFill>
          </a:ln>
        </p:spPr>
      </p:pic>
      <p:cxnSp>
        <p:nvCxnSpPr>
          <p:cNvPr id="9" name="Straight Arrow Connector 8"/>
          <p:cNvCxnSpPr/>
          <p:nvPr/>
        </p:nvCxnSpPr>
        <p:spPr>
          <a:xfrm>
            <a:off x="4496473" y="1738046"/>
            <a:ext cx="3608796" cy="3273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048659" y="2254942"/>
            <a:ext cx="3046083" cy="27565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264321" y="2795910"/>
            <a:ext cx="2428293" cy="22155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496475" y="3374787"/>
            <a:ext cx="1812415" cy="163667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692612" y="3944190"/>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6308888" y="4476318"/>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1614183" y="5171784"/>
            <a:ext cx="86895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Baboon</a:t>
            </a:r>
            <a:endParaRPr lang="en-US" sz="1600" b="1" dirty="0">
              <a:solidFill>
                <a:schemeClr val="tx1">
                  <a:lumMod val="85000"/>
                  <a:lumOff val="15000"/>
                </a:schemeClr>
              </a:solidFill>
            </a:endParaRPr>
          </a:p>
        </p:txBody>
      </p:sp>
      <p:sp>
        <p:nvSpPr>
          <p:cNvPr id="36" name="Rectangle 35"/>
          <p:cNvSpPr/>
          <p:nvPr/>
        </p:nvSpPr>
        <p:spPr>
          <a:xfrm>
            <a:off x="2687658" y="5178538"/>
            <a:ext cx="115128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Orangutan</a:t>
            </a:r>
            <a:endParaRPr lang="en-US" sz="1600" b="1" dirty="0">
              <a:solidFill>
                <a:schemeClr val="tx1">
                  <a:lumMod val="85000"/>
                  <a:lumOff val="15000"/>
                </a:schemeClr>
              </a:solidFill>
            </a:endParaRPr>
          </a:p>
        </p:txBody>
      </p:sp>
      <p:sp>
        <p:nvSpPr>
          <p:cNvPr id="37" name="Rectangle 36"/>
          <p:cNvSpPr/>
          <p:nvPr/>
        </p:nvSpPr>
        <p:spPr>
          <a:xfrm>
            <a:off x="4092812" y="5178538"/>
            <a:ext cx="81304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38" name="Rectangle 37"/>
          <p:cNvSpPr/>
          <p:nvPr/>
        </p:nvSpPr>
        <p:spPr>
          <a:xfrm>
            <a:off x="5037505" y="5178538"/>
            <a:ext cx="1302097"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39" name="Rectangle 38"/>
          <p:cNvSpPr/>
          <p:nvPr/>
        </p:nvSpPr>
        <p:spPr>
          <a:xfrm>
            <a:off x="6464851" y="5178538"/>
            <a:ext cx="88044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Bonobo</a:t>
            </a:r>
            <a:endParaRPr lang="en-US" sz="1600" b="1" dirty="0">
              <a:solidFill>
                <a:schemeClr val="tx1">
                  <a:lumMod val="85000"/>
                  <a:lumOff val="15000"/>
                </a:schemeClr>
              </a:solidFill>
            </a:endParaRPr>
          </a:p>
        </p:txBody>
      </p:sp>
      <p:sp>
        <p:nvSpPr>
          <p:cNvPr id="40" name="Rectangle 39"/>
          <p:cNvSpPr/>
          <p:nvPr/>
        </p:nvSpPr>
        <p:spPr>
          <a:xfrm>
            <a:off x="7686634" y="5178538"/>
            <a:ext cx="84597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22" name="Oval 21"/>
          <p:cNvSpPr>
            <a:spLocks noChangeAspect="1"/>
          </p:cNvSpPr>
          <p:nvPr/>
        </p:nvSpPr>
        <p:spPr>
          <a:xfrm>
            <a:off x="6783197" y="381381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Oval 23"/>
          <p:cNvSpPr>
            <a:spLocks noChangeAspect="1"/>
          </p:cNvSpPr>
          <p:nvPr/>
        </p:nvSpPr>
        <p:spPr>
          <a:xfrm>
            <a:off x="6193984" y="435287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5" name="Oval 24"/>
          <p:cNvSpPr>
            <a:spLocks noChangeAspect="1"/>
          </p:cNvSpPr>
          <p:nvPr/>
        </p:nvSpPr>
        <p:spPr>
          <a:xfrm>
            <a:off x="6193984" y="3278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Oval 25"/>
          <p:cNvSpPr>
            <a:spLocks noChangeAspect="1"/>
          </p:cNvSpPr>
          <p:nvPr/>
        </p:nvSpPr>
        <p:spPr>
          <a:xfrm>
            <a:off x="5558672" y="2693457"/>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Oval 26"/>
          <p:cNvSpPr>
            <a:spLocks noChangeAspect="1"/>
          </p:cNvSpPr>
          <p:nvPr/>
        </p:nvSpPr>
        <p:spPr>
          <a:xfrm>
            <a:off x="4953997" y="216281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Oval 27"/>
          <p:cNvSpPr>
            <a:spLocks noChangeAspect="1"/>
          </p:cNvSpPr>
          <p:nvPr/>
        </p:nvSpPr>
        <p:spPr>
          <a:xfrm>
            <a:off x="192521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9" name="Oval 28"/>
          <p:cNvSpPr>
            <a:spLocks noChangeAspect="1"/>
          </p:cNvSpPr>
          <p:nvPr/>
        </p:nvSpPr>
        <p:spPr>
          <a:xfrm>
            <a:off x="314087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Oval 29"/>
          <p:cNvSpPr>
            <a:spLocks noChangeAspect="1"/>
          </p:cNvSpPr>
          <p:nvPr/>
        </p:nvSpPr>
        <p:spPr>
          <a:xfrm>
            <a:off x="4373030"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Oval 30"/>
          <p:cNvSpPr>
            <a:spLocks noChangeAspect="1"/>
          </p:cNvSpPr>
          <p:nvPr/>
        </p:nvSpPr>
        <p:spPr>
          <a:xfrm>
            <a:off x="5569167"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Oval 32"/>
          <p:cNvSpPr>
            <a:spLocks noChangeAspect="1"/>
          </p:cNvSpPr>
          <p:nvPr/>
        </p:nvSpPr>
        <p:spPr>
          <a:xfrm>
            <a:off x="6783199"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798182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Oval 31"/>
          <p:cNvSpPr>
            <a:spLocks noChangeAspect="1"/>
          </p:cNvSpPr>
          <p:nvPr/>
        </p:nvSpPr>
        <p:spPr>
          <a:xfrm>
            <a:off x="70955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45" name="Picture 44"/>
          <p:cNvPicPr>
            <a:picLocks noChangeAspect="1"/>
          </p:cNvPicPr>
          <p:nvPr/>
        </p:nvPicPr>
        <p:blipFill rotWithShape="1">
          <a:blip r:embed="rId8"/>
          <a:srcRect l="29096" r="4234"/>
          <a:stretch/>
        </p:blipFill>
        <p:spPr>
          <a:xfrm>
            <a:off x="381853" y="5704803"/>
            <a:ext cx="915019" cy="914400"/>
          </a:xfrm>
          <a:prstGeom prst="rect">
            <a:avLst/>
          </a:prstGeom>
          <a:ln w="38100" cmpd="sng">
            <a:solidFill>
              <a:srgbClr val="404040"/>
            </a:solidFill>
          </a:ln>
        </p:spPr>
      </p:pic>
      <p:sp>
        <p:nvSpPr>
          <p:cNvPr id="46" name="Rectangle 45"/>
          <p:cNvSpPr/>
          <p:nvPr/>
        </p:nvSpPr>
        <p:spPr>
          <a:xfrm>
            <a:off x="377140" y="5094294"/>
            <a:ext cx="904552" cy="584776"/>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Squirrel</a:t>
            </a:r>
            <a:br>
              <a:rPr lang="en-US" sz="1600" b="1" dirty="0" smtClean="0">
                <a:solidFill>
                  <a:schemeClr val="tx1">
                    <a:lumMod val="85000"/>
                    <a:lumOff val="15000"/>
                  </a:schemeClr>
                </a:solidFill>
                <a:latin typeface="Optima"/>
                <a:cs typeface="Optima"/>
              </a:rPr>
            </a:br>
            <a:r>
              <a:rPr lang="en-US" sz="1600" b="1" dirty="0" smtClean="0">
                <a:solidFill>
                  <a:schemeClr val="tx1">
                    <a:lumMod val="85000"/>
                    <a:lumOff val="15000"/>
                  </a:schemeClr>
                </a:solidFill>
                <a:latin typeface="Optima"/>
                <a:cs typeface="Optima"/>
              </a:rPr>
              <a:t>Monkey</a:t>
            </a:r>
            <a:endParaRPr lang="en-US" sz="1600" b="1" dirty="0">
              <a:solidFill>
                <a:schemeClr val="tx1">
                  <a:lumMod val="85000"/>
                  <a:lumOff val="15000"/>
                </a:schemeClr>
              </a:solidFill>
            </a:endParaRPr>
          </a:p>
        </p:txBody>
      </p:sp>
      <p:pic>
        <p:nvPicPr>
          <p:cNvPr id="47" name="Picture 46"/>
          <p:cNvPicPr>
            <a:picLocks noChangeAspect="1"/>
          </p:cNvPicPr>
          <p:nvPr/>
        </p:nvPicPr>
        <p:blipFill>
          <a:blip r:embed="rId9"/>
          <a:stretch>
            <a:fillRect/>
          </a:stretch>
        </p:blipFill>
        <p:spPr>
          <a:xfrm>
            <a:off x="1597151" y="5698783"/>
            <a:ext cx="914400" cy="914400"/>
          </a:xfrm>
          <a:prstGeom prst="rect">
            <a:avLst/>
          </a:prstGeom>
          <a:ln w="38100" cmpd="sng">
            <a:solidFill>
              <a:schemeClr val="tx1">
                <a:lumMod val="75000"/>
                <a:lumOff val="25000"/>
              </a:schemeClr>
            </a:solidFill>
          </a:ln>
        </p:spPr>
      </p:pic>
      <p:sp>
        <p:nvSpPr>
          <p:cNvPr id="48" name="Oval 47"/>
          <p:cNvSpPr>
            <a:spLocks noChangeAspect="1"/>
          </p:cNvSpPr>
          <p:nvPr/>
        </p:nvSpPr>
        <p:spPr>
          <a:xfrm>
            <a:off x="4354324" y="1580581"/>
            <a:ext cx="246890" cy="246888"/>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43" name="TextBox 42"/>
          <p:cNvSpPr txBox="1"/>
          <p:nvPr/>
        </p:nvSpPr>
        <p:spPr>
          <a:xfrm>
            <a:off x="3200400" y="3200400"/>
            <a:ext cx="469872" cy="400110"/>
          </a:xfrm>
          <a:prstGeom prst="rect">
            <a:avLst/>
          </a:prstGeom>
          <a:noFill/>
        </p:spPr>
        <p:txBody>
          <a:bodyPr wrap="none" rtlCol="0">
            <a:spAutoFit/>
          </a:bodyPr>
          <a:lstStyle/>
          <a:p>
            <a:pPr algn="ctr"/>
            <a:r>
              <a:rPr lang="en-US" sz="2000" b="1" dirty="0" smtClean="0">
                <a:solidFill>
                  <a:srgbClr val="ED1C24"/>
                </a:solidFill>
                <a:latin typeface="Optima"/>
                <a:cs typeface="Optima"/>
              </a:rPr>
              <a:t>23</a:t>
            </a:r>
            <a:endParaRPr lang="en-US" sz="2000" b="1" dirty="0">
              <a:solidFill>
                <a:srgbClr val="ED1C24"/>
              </a:solidFill>
              <a:latin typeface="Optima"/>
              <a:cs typeface="Optima"/>
            </a:endParaRPr>
          </a:p>
        </p:txBody>
      </p:sp>
      <p:sp>
        <p:nvSpPr>
          <p:cNvPr id="55" name="TextBox 54"/>
          <p:cNvSpPr txBox="1"/>
          <p:nvPr/>
        </p:nvSpPr>
        <p:spPr>
          <a:xfrm>
            <a:off x="2286000" y="2895600"/>
            <a:ext cx="469872" cy="400110"/>
          </a:xfrm>
          <a:prstGeom prst="rect">
            <a:avLst/>
          </a:prstGeom>
          <a:noFill/>
        </p:spPr>
        <p:txBody>
          <a:bodyPr wrap="none" rtlCol="0">
            <a:spAutoFit/>
          </a:bodyPr>
          <a:lstStyle/>
          <a:p>
            <a:pPr algn="ctr"/>
            <a:r>
              <a:rPr lang="en-US" sz="2000" b="1" dirty="0" smtClean="0">
                <a:solidFill>
                  <a:srgbClr val="ED1C24"/>
                </a:solidFill>
                <a:latin typeface="Optima"/>
                <a:cs typeface="Optima"/>
              </a:rPr>
              <a:t>33</a:t>
            </a:r>
            <a:endParaRPr lang="en-US" sz="2000" b="1" dirty="0">
              <a:solidFill>
                <a:srgbClr val="ED1C24"/>
              </a:solidFill>
              <a:latin typeface="Optima"/>
              <a:cs typeface="Optima"/>
            </a:endParaRPr>
          </a:p>
        </p:txBody>
      </p:sp>
      <p:sp>
        <p:nvSpPr>
          <p:cNvPr id="56" name="TextBox 55"/>
          <p:cNvSpPr txBox="1"/>
          <p:nvPr/>
        </p:nvSpPr>
        <p:spPr>
          <a:xfrm>
            <a:off x="4343400" y="1905000"/>
            <a:ext cx="469872" cy="400110"/>
          </a:xfrm>
          <a:prstGeom prst="rect">
            <a:avLst/>
          </a:prstGeom>
          <a:noFill/>
        </p:spPr>
        <p:txBody>
          <a:bodyPr wrap="none" rtlCol="0">
            <a:spAutoFit/>
          </a:bodyPr>
          <a:lstStyle/>
          <a:p>
            <a:pPr algn="ctr"/>
            <a:r>
              <a:rPr lang="en-US" sz="2000" b="1" dirty="0" smtClean="0">
                <a:solidFill>
                  <a:srgbClr val="ED1C24"/>
                </a:solidFill>
                <a:latin typeface="Optima"/>
                <a:cs typeface="Optima"/>
              </a:rPr>
              <a:t>10</a:t>
            </a:r>
            <a:endParaRPr lang="en-US" sz="2000" b="1" dirty="0">
              <a:solidFill>
                <a:srgbClr val="ED1C24"/>
              </a:solidFill>
              <a:latin typeface="Optima"/>
              <a:cs typeface="Optima"/>
            </a:endParaRPr>
          </a:p>
        </p:txBody>
      </p:sp>
      <p:sp>
        <p:nvSpPr>
          <p:cNvPr id="57" name="TextBox 56"/>
          <p:cNvSpPr txBox="1"/>
          <p:nvPr/>
        </p:nvSpPr>
        <p:spPr>
          <a:xfrm>
            <a:off x="4965330" y="2477613"/>
            <a:ext cx="469872" cy="400110"/>
          </a:xfrm>
          <a:prstGeom prst="rect">
            <a:avLst/>
          </a:prstGeom>
          <a:noFill/>
        </p:spPr>
        <p:txBody>
          <a:bodyPr wrap="none" rtlCol="0">
            <a:spAutoFit/>
          </a:bodyPr>
          <a:lstStyle/>
          <a:p>
            <a:pPr algn="ctr"/>
            <a:r>
              <a:rPr lang="en-US" sz="2000" b="1" dirty="0" smtClean="0">
                <a:solidFill>
                  <a:srgbClr val="ED1C24"/>
                </a:solidFill>
                <a:latin typeface="Optima"/>
                <a:cs typeface="Optima"/>
              </a:rPr>
              <a:t>10</a:t>
            </a:r>
            <a:endParaRPr lang="en-US" sz="2000" b="1" dirty="0">
              <a:solidFill>
                <a:srgbClr val="ED1C24"/>
              </a:solidFill>
              <a:latin typeface="Optima"/>
              <a:cs typeface="Optima"/>
            </a:endParaRPr>
          </a:p>
        </p:txBody>
      </p:sp>
      <p:sp>
        <p:nvSpPr>
          <p:cNvPr id="58" name="TextBox 57"/>
          <p:cNvSpPr txBox="1"/>
          <p:nvPr/>
        </p:nvSpPr>
        <p:spPr>
          <a:xfrm>
            <a:off x="5658562" y="3023341"/>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6</a:t>
            </a:r>
            <a:endParaRPr lang="en-US" sz="2000" b="1" dirty="0">
              <a:solidFill>
                <a:srgbClr val="ED1C24"/>
              </a:solidFill>
              <a:latin typeface="Optima"/>
              <a:cs typeface="Optima"/>
            </a:endParaRPr>
          </a:p>
        </p:txBody>
      </p:sp>
      <p:sp>
        <p:nvSpPr>
          <p:cNvPr id="59" name="TextBox 58"/>
          <p:cNvSpPr txBox="1"/>
          <p:nvPr/>
        </p:nvSpPr>
        <p:spPr>
          <a:xfrm>
            <a:off x="6285392" y="3581400"/>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1</a:t>
            </a:r>
            <a:endParaRPr lang="en-US" sz="2000" b="1" dirty="0">
              <a:solidFill>
                <a:srgbClr val="ED1C24"/>
              </a:solidFill>
              <a:latin typeface="Optima"/>
              <a:cs typeface="Optima"/>
            </a:endParaRPr>
          </a:p>
        </p:txBody>
      </p:sp>
      <p:sp>
        <p:nvSpPr>
          <p:cNvPr id="61" name="TextBox 60"/>
          <p:cNvSpPr txBox="1"/>
          <p:nvPr/>
        </p:nvSpPr>
        <p:spPr>
          <a:xfrm>
            <a:off x="6343344" y="4608987"/>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p:txBody>
      </p:sp>
      <p:sp>
        <p:nvSpPr>
          <p:cNvPr id="62" name="TextBox 61"/>
          <p:cNvSpPr txBox="1"/>
          <p:nvPr/>
        </p:nvSpPr>
        <p:spPr>
          <a:xfrm>
            <a:off x="5987002" y="461121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p:txBody>
      </p:sp>
      <p:sp>
        <p:nvSpPr>
          <p:cNvPr id="63" name="TextBox 62"/>
          <p:cNvSpPr txBox="1"/>
          <p:nvPr/>
        </p:nvSpPr>
        <p:spPr>
          <a:xfrm>
            <a:off x="7171434" y="4370284"/>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6</a:t>
            </a:r>
            <a:endParaRPr lang="en-US" sz="2000" b="1" dirty="0">
              <a:solidFill>
                <a:srgbClr val="ED1C24"/>
              </a:solidFill>
              <a:latin typeface="Optima"/>
              <a:cs typeface="Optima"/>
            </a:endParaRPr>
          </a:p>
        </p:txBody>
      </p:sp>
      <p:sp>
        <p:nvSpPr>
          <p:cNvPr id="64" name="Content Placeholder 3"/>
          <p:cNvSpPr txBox="1">
            <a:spLocks/>
          </p:cNvSpPr>
          <p:nvPr/>
        </p:nvSpPr>
        <p:spPr>
          <a:xfrm>
            <a:off x="5638800" y="1219200"/>
            <a:ext cx="3505200" cy="11430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rgbClr val="ED1C24"/>
                </a:solidFill>
                <a:latin typeface="Optima"/>
                <a:cs typeface="Optima"/>
              </a:rPr>
              <a:t>edge </a:t>
            </a:r>
            <a:r>
              <a:rPr lang="en-US" sz="2200" b="1" dirty="0" smtClean="0">
                <a:solidFill>
                  <a:srgbClr val="ED1C24"/>
                </a:solidFill>
                <a:latin typeface="Optima"/>
                <a:cs typeface="Optima"/>
              </a:rPr>
              <a:t>weights: </a:t>
            </a:r>
            <a:r>
              <a:rPr lang="en-US" sz="2200" dirty="0">
                <a:latin typeface="Optima"/>
                <a:cs typeface="Optima"/>
              </a:rPr>
              <a:t>correspond to difference in ages on the nodes the edge </a:t>
            </a:r>
            <a:r>
              <a:rPr lang="en-US" sz="2200" dirty="0" smtClean="0">
                <a:latin typeface="Optima"/>
                <a:cs typeface="Optima"/>
              </a:rPr>
              <a:t>connects.</a:t>
            </a:r>
            <a:endParaRPr lang="en-US" sz="2200" dirty="0">
              <a:latin typeface="Optima"/>
              <a:cs typeface="Optima"/>
            </a:endParaRPr>
          </a:p>
        </p:txBody>
      </p:sp>
      <p:sp>
        <p:nvSpPr>
          <p:cNvPr id="6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Ultrametric</a:t>
            </a:r>
            <a:r>
              <a:rPr lang="en-US" b="1" dirty="0" smtClean="0">
                <a:latin typeface="Optima"/>
                <a:cs typeface="Optima"/>
              </a:rPr>
              <a:t> Trees</a:t>
            </a:r>
            <a:endParaRPr lang="en-US" b="1" dirty="0">
              <a:latin typeface="Optima"/>
              <a:cs typeface="Optima"/>
            </a:endParaRPr>
          </a:p>
        </p:txBody>
      </p:sp>
      <p:sp>
        <p:nvSpPr>
          <p:cNvPr id="72" name="TextBox 71"/>
          <p:cNvSpPr txBox="1"/>
          <p:nvPr/>
        </p:nvSpPr>
        <p:spPr>
          <a:xfrm>
            <a:off x="4582030" y="1472719"/>
            <a:ext cx="469872" cy="400110"/>
          </a:xfrm>
          <a:prstGeom prst="rect">
            <a:avLst/>
          </a:prstGeom>
          <a:noFill/>
        </p:spPr>
        <p:txBody>
          <a:bodyPr wrap="none" rtlCol="0">
            <a:spAutoFit/>
          </a:bodyPr>
          <a:lstStyle/>
          <a:p>
            <a:pPr algn="ctr"/>
            <a:r>
              <a:rPr lang="en-US" sz="2000" b="1" dirty="0" smtClean="0">
                <a:solidFill>
                  <a:srgbClr val="176FC1"/>
                </a:solidFill>
                <a:latin typeface="Optima"/>
                <a:cs typeface="Optima"/>
              </a:rPr>
              <a:t>33</a:t>
            </a:r>
            <a:endParaRPr lang="en-US" sz="2000" b="1" dirty="0">
              <a:solidFill>
                <a:srgbClr val="176FC1"/>
              </a:solidFill>
              <a:latin typeface="Optima"/>
              <a:cs typeface="Optima"/>
            </a:endParaRPr>
          </a:p>
        </p:txBody>
      </p:sp>
      <p:sp>
        <p:nvSpPr>
          <p:cNvPr id="73" name="TextBox 72"/>
          <p:cNvSpPr txBox="1"/>
          <p:nvPr/>
        </p:nvSpPr>
        <p:spPr>
          <a:xfrm>
            <a:off x="5223567" y="2064559"/>
            <a:ext cx="469872" cy="400110"/>
          </a:xfrm>
          <a:prstGeom prst="rect">
            <a:avLst/>
          </a:prstGeom>
          <a:noFill/>
        </p:spPr>
        <p:txBody>
          <a:bodyPr wrap="none" rtlCol="0">
            <a:spAutoFit/>
          </a:bodyPr>
          <a:lstStyle/>
          <a:p>
            <a:pPr algn="ctr"/>
            <a:r>
              <a:rPr lang="en-US" sz="2000" b="1" dirty="0" smtClean="0">
                <a:solidFill>
                  <a:srgbClr val="176FC1"/>
                </a:solidFill>
                <a:latin typeface="Optima"/>
                <a:cs typeface="Optima"/>
              </a:rPr>
              <a:t>23</a:t>
            </a:r>
            <a:endParaRPr lang="en-US" sz="2000" b="1" dirty="0">
              <a:solidFill>
                <a:srgbClr val="176FC1"/>
              </a:solidFill>
              <a:latin typeface="Optima"/>
              <a:cs typeface="Optima"/>
            </a:endParaRPr>
          </a:p>
        </p:txBody>
      </p:sp>
      <p:sp>
        <p:nvSpPr>
          <p:cNvPr id="74" name="TextBox 73"/>
          <p:cNvSpPr txBox="1"/>
          <p:nvPr/>
        </p:nvSpPr>
        <p:spPr>
          <a:xfrm>
            <a:off x="5793376" y="2594389"/>
            <a:ext cx="469872" cy="400110"/>
          </a:xfrm>
          <a:prstGeom prst="rect">
            <a:avLst/>
          </a:prstGeom>
          <a:noFill/>
        </p:spPr>
        <p:txBody>
          <a:bodyPr wrap="none" rtlCol="0">
            <a:spAutoFit/>
          </a:bodyPr>
          <a:lstStyle/>
          <a:p>
            <a:pPr algn="ctr"/>
            <a:r>
              <a:rPr lang="en-US" sz="2000" b="1" dirty="0" smtClean="0">
                <a:solidFill>
                  <a:srgbClr val="176FC1"/>
                </a:solidFill>
                <a:latin typeface="Optima"/>
                <a:cs typeface="Optima"/>
              </a:rPr>
              <a:t>13</a:t>
            </a:r>
            <a:endParaRPr lang="en-US" sz="2000" b="1" dirty="0">
              <a:solidFill>
                <a:srgbClr val="176FC1"/>
              </a:solidFill>
              <a:latin typeface="Optima"/>
              <a:cs typeface="Optima"/>
            </a:endParaRPr>
          </a:p>
        </p:txBody>
      </p:sp>
      <p:sp>
        <p:nvSpPr>
          <p:cNvPr id="75" name="TextBox 74"/>
          <p:cNvSpPr txBox="1"/>
          <p:nvPr/>
        </p:nvSpPr>
        <p:spPr>
          <a:xfrm>
            <a:off x="6478157" y="3174352"/>
            <a:ext cx="327269" cy="400110"/>
          </a:xfrm>
          <a:prstGeom prst="rect">
            <a:avLst/>
          </a:prstGeom>
          <a:noFill/>
        </p:spPr>
        <p:txBody>
          <a:bodyPr wrap="none" rtlCol="0">
            <a:spAutoFit/>
          </a:bodyPr>
          <a:lstStyle/>
          <a:p>
            <a:pPr algn="ctr"/>
            <a:r>
              <a:rPr lang="en-US" sz="2000" b="1" dirty="0" smtClean="0">
                <a:solidFill>
                  <a:srgbClr val="176FC1"/>
                </a:solidFill>
                <a:latin typeface="Optima"/>
                <a:cs typeface="Optima"/>
              </a:rPr>
              <a:t>7</a:t>
            </a:r>
            <a:endParaRPr lang="en-US" sz="2000" b="1" dirty="0">
              <a:solidFill>
                <a:srgbClr val="176FC1"/>
              </a:solidFill>
              <a:latin typeface="Optima"/>
              <a:cs typeface="Optima"/>
            </a:endParaRPr>
          </a:p>
        </p:txBody>
      </p:sp>
      <p:sp>
        <p:nvSpPr>
          <p:cNvPr id="76" name="TextBox 75"/>
          <p:cNvSpPr txBox="1"/>
          <p:nvPr/>
        </p:nvSpPr>
        <p:spPr>
          <a:xfrm>
            <a:off x="7048013" y="3704181"/>
            <a:ext cx="327269" cy="400110"/>
          </a:xfrm>
          <a:prstGeom prst="rect">
            <a:avLst/>
          </a:prstGeom>
          <a:noFill/>
        </p:spPr>
        <p:txBody>
          <a:bodyPr wrap="none" rtlCol="0">
            <a:spAutoFit/>
          </a:bodyPr>
          <a:lstStyle/>
          <a:p>
            <a:pPr algn="ctr"/>
            <a:r>
              <a:rPr lang="en-US" sz="2000" b="1" dirty="0" smtClean="0">
                <a:solidFill>
                  <a:srgbClr val="176FC1"/>
                </a:solidFill>
                <a:latin typeface="Optima"/>
                <a:cs typeface="Optima"/>
              </a:rPr>
              <a:t>6</a:t>
            </a:r>
            <a:endParaRPr lang="en-US" sz="2000" b="1" dirty="0">
              <a:solidFill>
                <a:srgbClr val="176FC1"/>
              </a:solidFill>
              <a:latin typeface="Optima"/>
              <a:cs typeface="Optima"/>
            </a:endParaRPr>
          </a:p>
        </p:txBody>
      </p:sp>
      <p:sp>
        <p:nvSpPr>
          <p:cNvPr id="77" name="TextBox 76"/>
          <p:cNvSpPr txBox="1"/>
          <p:nvPr/>
        </p:nvSpPr>
        <p:spPr>
          <a:xfrm>
            <a:off x="5878057" y="4245011"/>
            <a:ext cx="327269" cy="400110"/>
          </a:xfrm>
          <a:prstGeom prst="rect">
            <a:avLst/>
          </a:prstGeom>
          <a:noFill/>
        </p:spPr>
        <p:txBody>
          <a:bodyPr wrap="none" rtlCol="0">
            <a:spAutoFit/>
          </a:bodyPr>
          <a:lstStyle/>
          <a:p>
            <a:pPr algn="ctr"/>
            <a:r>
              <a:rPr lang="en-US" sz="2000" b="1" dirty="0" smtClean="0">
                <a:solidFill>
                  <a:srgbClr val="176FC1"/>
                </a:solidFill>
                <a:latin typeface="Optima"/>
                <a:cs typeface="Optima"/>
              </a:rPr>
              <a:t>2</a:t>
            </a:r>
            <a:endParaRPr lang="en-US" sz="2000" b="1" dirty="0">
              <a:solidFill>
                <a:srgbClr val="176FC1"/>
              </a:solidFill>
              <a:latin typeface="Optima"/>
              <a:cs typeface="Optima"/>
            </a:endParaRPr>
          </a:p>
        </p:txBody>
      </p:sp>
    </p:spTree>
    <p:extLst>
      <p:ext uri="{BB962C8B-B14F-4D97-AF65-F5344CB8AC3E}">
        <p14:creationId xmlns:p14="http://schemas.microsoft.com/office/powerpoint/2010/main" val="415778105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3"/>
          <p:cNvSpPr txBox="1">
            <a:spLocks/>
          </p:cNvSpPr>
          <p:nvPr/>
        </p:nvSpPr>
        <p:spPr>
          <a:xfrm>
            <a:off x="5638800" y="1219200"/>
            <a:ext cx="3429000" cy="11430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err="1" smtClean="0">
                <a:latin typeface="Optima"/>
                <a:cs typeface="Optima"/>
              </a:rPr>
              <a:t>Ultrametric</a:t>
            </a:r>
            <a:r>
              <a:rPr lang="en-US" sz="2200" b="1" dirty="0" smtClean="0">
                <a:latin typeface="Optima"/>
                <a:cs typeface="Optima"/>
              </a:rPr>
              <a:t> tree: </a:t>
            </a:r>
            <a:r>
              <a:rPr lang="en-US" sz="2200" dirty="0" smtClean="0">
                <a:latin typeface="Optima"/>
                <a:cs typeface="Optima"/>
              </a:rPr>
              <a:t>distance from root to any leaf is the same (i.e., age of root).</a:t>
            </a:r>
            <a:endParaRPr lang="en-US" sz="2200" b="1" dirty="0">
              <a:latin typeface="Optima"/>
              <a:cs typeface="Optima"/>
            </a:endParaRPr>
          </a:p>
        </p:txBody>
      </p:sp>
      <p:cxnSp>
        <p:nvCxnSpPr>
          <p:cNvPr id="44" name="Straight Arrow Connector 43"/>
          <p:cNvCxnSpPr>
            <a:cxnSpLocks noChangeAspect="1"/>
          </p:cNvCxnSpPr>
          <p:nvPr/>
        </p:nvCxnSpPr>
        <p:spPr>
          <a:xfrm flipV="1">
            <a:off x="838200" y="1738045"/>
            <a:ext cx="3598098" cy="32560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rotWithShape="1">
          <a:blip r:embed="rId3"/>
          <a:srcRect l="8730"/>
          <a:stretch/>
        </p:blipFill>
        <p:spPr>
          <a:xfrm>
            <a:off x="6453409" y="5698783"/>
            <a:ext cx="915247" cy="914400"/>
          </a:xfrm>
          <a:prstGeom prst="rect">
            <a:avLst/>
          </a:prstGeom>
          <a:ln w="38100" cmpd="sng">
            <a:solidFill>
              <a:srgbClr val="404040"/>
            </a:solidFill>
          </a:ln>
        </p:spPr>
      </p:pic>
      <p:pic>
        <p:nvPicPr>
          <p:cNvPr id="4" name="Picture 3"/>
          <p:cNvPicPr>
            <a:picLocks noChangeAspect="1"/>
          </p:cNvPicPr>
          <p:nvPr/>
        </p:nvPicPr>
        <p:blipFill rotWithShape="1">
          <a:blip r:embed="rId4"/>
          <a:srcRect l="21608" t="3909" r="15443" b="47480"/>
          <a:stretch/>
        </p:blipFill>
        <p:spPr>
          <a:xfrm>
            <a:off x="2808770" y="5698783"/>
            <a:ext cx="914352" cy="914400"/>
          </a:xfrm>
          <a:prstGeom prst="rect">
            <a:avLst/>
          </a:prstGeom>
          <a:ln w="38100" cmpd="sng">
            <a:solidFill>
              <a:srgbClr val="404040"/>
            </a:solidFill>
          </a:ln>
        </p:spPr>
      </p:pic>
      <p:pic>
        <p:nvPicPr>
          <p:cNvPr id="6" name="Picture 5"/>
          <p:cNvPicPr>
            <a:picLocks noChangeAspect="1"/>
          </p:cNvPicPr>
          <p:nvPr/>
        </p:nvPicPr>
        <p:blipFill rotWithShape="1">
          <a:blip r:embed="rId5"/>
          <a:srcRect l="9277" r="5706"/>
          <a:stretch/>
        </p:blipFill>
        <p:spPr>
          <a:xfrm>
            <a:off x="5234286" y="5698783"/>
            <a:ext cx="913439" cy="914400"/>
          </a:xfrm>
          <a:prstGeom prst="rect">
            <a:avLst/>
          </a:prstGeom>
          <a:ln w="38100" cmpd="sng">
            <a:solidFill>
              <a:srgbClr val="404040"/>
            </a:solidFill>
          </a:ln>
        </p:spPr>
      </p:pic>
      <p:pic>
        <p:nvPicPr>
          <p:cNvPr id="7" name="Picture 6"/>
          <p:cNvPicPr>
            <a:picLocks noChangeAspect="1"/>
          </p:cNvPicPr>
          <p:nvPr/>
        </p:nvPicPr>
        <p:blipFill rotWithShape="1">
          <a:blip r:embed="rId6"/>
          <a:srcRect r="15179"/>
          <a:stretch/>
        </p:blipFill>
        <p:spPr>
          <a:xfrm>
            <a:off x="4040829" y="5698783"/>
            <a:ext cx="912623" cy="914400"/>
          </a:xfrm>
          <a:prstGeom prst="rect">
            <a:avLst/>
          </a:prstGeom>
          <a:ln w="38100" cmpd="sng">
            <a:solidFill>
              <a:srgbClr val="404040"/>
            </a:solidFill>
          </a:ln>
        </p:spPr>
      </p:pic>
      <p:pic>
        <p:nvPicPr>
          <p:cNvPr id="8" name="Picture 7" descr="pevzner_cowboy.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2357" y="5698783"/>
            <a:ext cx="914400" cy="914400"/>
          </a:xfrm>
          <a:prstGeom prst="rect">
            <a:avLst/>
          </a:prstGeom>
          <a:ln w="38100" cmpd="sng">
            <a:solidFill>
              <a:schemeClr val="tx1">
                <a:lumMod val="75000"/>
                <a:lumOff val="25000"/>
              </a:schemeClr>
            </a:solidFill>
          </a:ln>
        </p:spPr>
      </p:pic>
      <p:cxnSp>
        <p:nvCxnSpPr>
          <p:cNvPr id="9" name="Straight Arrow Connector 8"/>
          <p:cNvCxnSpPr/>
          <p:nvPr/>
        </p:nvCxnSpPr>
        <p:spPr>
          <a:xfrm>
            <a:off x="4496473" y="1738046"/>
            <a:ext cx="3608796" cy="3273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048659" y="2254942"/>
            <a:ext cx="3046083" cy="27565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264321" y="2795910"/>
            <a:ext cx="2428293" cy="22155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496475" y="3374787"/>
            <a:ext cx="1812415" cy="163667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692612" y="3944190"/>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6308888" y="4476318"/>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1614183" y="5171784"/>
            <a:ext cx="86895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Baboon</a:t>
            </a:r>
            <a:endParaRPr lang="en-US" sz="1600" b="1" dirty="0">
              <a:solidFill>
                <a:schemeClr val="tx1">
                  <a:lumMod val="85000"/>
                  <a:lumOff val="15000"/>
                </a:schemeClr>
              </a:solidFill>
            </a:endParaRPr>
          </a:p>
        </p:txBody>
      </p:sp>
      <p:sp>
        <p:nvSpPr>
          <p:cNvPr id="36" name="Rectangle 35"/>
          <p:cNvSpPr/>
          <p:nvPr/>
        </p:nvSpPr>
        <p:spPr>
          <a:xfrm>
            <a:off x="2687658" y="5178538"/>
            <a:ext cx="115128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Orangutan</a:t>
            </a:r>
            <a:endParaRPr lang="en-US" sz="1600" b="1" dirty="0">
              <a:solidFill>
                <a:schemeClr val="tx1">
                  <a:lumMod val="85000"/>
                  <a:lumOff val="15000"/>
                </a:schemeClr>
              </a:solidFill>
            </a:endParaRPr>
          </a:p>
        </p:txBody>
      </p:sp>
      <p:sp>
        <p:nvSpPr>
          <p:cNvPr id="37" name="Rectangle 36"/>
          <p:cNvSpPr/>
          <p:nvPr/>
        </p:nvSpPr>
        <p:spPr>
          <a:xfrm>
            <a:off x="4092812" y="5178538"/>
            <a:ext cx="81304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38" name="Rectangle 37"/>
          <p:cNvSpPr/>
          <p:nvPr/>
        </p:nvSpPr>
        <p:spPr>
          <a:xfrm>
            <a:off x="5037505" y="5178538"/>
            <a:ext cx="1302097"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39" name="Rectangle 38"/>
          <p:cNvSpPr/>
          <p:nvPr/>
        </p:nvSpPr>
        <p:spPr>
          <a:xfrm>
            <a:off x="6464851" y="5178538"/>
            <a:ext cx="88044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Bonobo</a:t>
            </a:r>
            <a:endParaRPr lang="en-US" sz="1600" b="1" dirty="0">
              <a:solidFill>
                <a:schemeClr val="tx1">
                  <a:lumMod val="85000"/>
                  <a:lumOff val="15000"/>
                </a:schemeClr>
              </a:solidFill>
            </a:endParaRPr>
          </a:p>
        </p:txBody>
      </p:sp>
      <p:sp>
        <p:nvSpPr>
          <p:cNvPr id="40" name="Rectangle 39"/>
          <p:cNvSpPr/>
          <p:nvPr/>
        </p:nvSpPr>
        <p:spPr>
          <a:xfrm>
            <a:off x="7686634" y="5178538"/>
            <a:ext cx="84597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22" name="Oval 21"/>
          <p:cNvSpPr>
            <a:spLocks noChangeAspect="1"/>
          </p:cNvSpPr>
          <p:nvPr/>
        </p:nvSpPr>
        <p:spPr>
          <a:xfrm>
            <a:off x="6783197" y="381381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Oval 23"/>
          <p:cNvSpPr>
            <a:spLocks noChangeAspect="1"/>
          </p:cNvSpPr>
          <p:nvPr/>
        </p:nvSpPr>
        <p:spPr>
          <a:xfrm>
            <a:off x="6193984" y="435287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5" name="Oval 24"/>
          <p:cNvSpPr>
            <a:spLocks noChangeAspect="1"/>
          </p:cNvSpPr>
          <p:nvPr/>
        </p:nvSpPr>
        <p:spPr>
          <a:xfrm>
            <a:off x="6193984" y="3278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Oval 25"/>
          <p:cNvSpPr>
            <a:spLocks noChangeAspect="1"/>
          </p:cNvSpPr>
          <p:nvPr/>
        </p:nvSpPr>
        <p:spPr>
          <a:xfrm>
            <a:off x="5558672" y="2693457"/>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Oval 26"/>
          <p:cNvSpPr>
            <a:spLocks noChangeAspect="1"/>
          </p:cNvSpPr>
          <p:nvPr/>
        </p:nvSpPr>
        <p:spPr>
          <a:xfrm>
            <a:off x="4953997" y="216281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Oval 27"/>
          <p:cNvSpPr>
            <a:spLocks noChangeAspect="1"/>
          </p:cNvSpPr>
          <p:nvPr/>
        </p:nvSpPr>
        <p:spPr>
          <a:xfrm>
            <a:off x="192521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9" name="Oval 28"/>
          <p:cNvSpPr>
            <a:spLocks noChangeAspect="1"/>
          </p:cNvSpPr>
          <p:nvPr/>
        </p:nvSpPr>
        <p:spPr>
          <a:xfrm>
            <a:off x="314087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Oval 29"/>
          <p:cNvSpPr>
            <a:spLocks noChangeAspect="1"/>
          </p:cNvSpPr>
          <p:nvPr/>
        </p:nvSpPr>
        <p:spPr>
          <a:xfrm>
            <a:off x="4373030"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Oval 30"/>
          <p:cNvSpPr>
            <a:spLocks noChangeAspect="1"/>
          </p:cNvSpPr>
          <p:nvPr/>
        </p:nvSpPr>
        <p:spPr>
          <a:xfrm>
            <a:off x="5569167"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Oval 32"/>
          <p:cNvSpPr>
            <a:spLocks noChangeAspect="1"/>
          </p:cNvSpPr>
          <p:nvPr/>
        </p:nvSpPr>
        <p:spPr>
          <a:xfrm>
            <a:off x="6783199"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798182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Oval 31"/>
          <p:cNvSpPr>
            <a:spLocks noChangeAspect="1"/>
          </p:cNvSpPr>
          <p:nvPr/>
        </p:nvSpPr>
        <p:spPr>
          <a:xfrm>
            <a:off x="70955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45" name="Picture 44"/>
          <p:cNvPicPr>
            <a:picLocks noChangeAspect="1"/>
          </p:cNvPicPr>
          <p:nvPr/>
        </p:nvPicPr>
        <p:blipFill rotWithShape="1">
          <a:blip r:embed="rId8"/>
          <a:srcRect l="29096" r="4234"/>
          <a:stretch/>
        </p:blipFill>
        <p:spPr>
          <a:xfrm>
            <a:off x="381853" y="5704803"/>
            <a:ext cx="915019" cy="914400"/>
          </a:xfrm>
          <a:prstGeom prst="rect">
            <a:avLst/>
          </a:prstGeom>
          <a:ln w="38100" cmpd="sng">
            <a:solidFill>
              <a:srgbClr val="404040"/>
            </a:solidFill>
          </a:ln>
        </p:spPr>
      </p:pic>
      <p:sp>
        <p:nvSpPr>
          <p:cNvPr id="46" name="Rectangle 45"/>
          <p:cNvSpPr/>
          <p:nvPr/>
        </p:nvSpPr>
        <p:spPr>
          <a:xfrm>
            <a:off x="377140" y="5094294"/>
            <a:ext cx="904552" cy="584776"/>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Squirrel</a:t>
            </a:r>
            <a:br>
              <a:rPr lang="en-US" sz="1600" b="1" dirty="0" smtClean="0">
                <a:solidFill>
                  <a:schemeClr val="tx1">
                    <a:lumMod val="85000"/>
                    <a:lumOff val="15000"/>
                  </a:schemeClr>
                </a:solidFill>
                <a:latin typeface="Optima"/>
                <a:cs typeface="Optima"/>
              </a:rPr>
            </a:br>
            <a:r>
              <a:rPr lang="en-US" sz="1600" b="1" dirty="0" smtClean="0">
                <a:solidFill>
                  <a:schemeClr val="tx1">
                    <a:lumMod val="85000"/>
                    <a:lumOff val="15000"/>
                  </a:schemeClr>
                </a:solidFill>
                <a:latin typeface="Optima"/>
                <a:cs typeface="Optima"/>
              </a:rPr>
              <a:t>Monkey</a:t>
            </a:r>
            <a:endParaRPr lang="en-US" sz="1600" b="1" dirty="0">
              <a:solidFill>
                <a:schemeClr val="tx1">
                  <a:lumMod val="85000"/>
                  <a:lumOff val="15000"/>
                </a:schemeClr>
              </a:solidFill>
            </a:endParaRPr>
          </a:p>
        </p:txBody>
      </p:sp>
      <p:pic>
        <p:nvPicPr>
          <p:cNvPr id="47" name="Picture 46"/>
          <p:cNvPicPr>
            <a:picLocks noChangeAspect="1"/>
          </p:cNvPicPr>
          <p:nvPr/>
        </p:nvPicPr>
        <p:blipFill>
          <a:blip r:embed="rId9"/>
          <a:stretch>
            <a:fillRect/>
          </a:stretch>
        </p:blipFill>
        <p:spPr>
          <a:xfrm>
            <a:off x="1597151" y="5698783"/>
            <a:ext cx="914400" cy="914400"/>
          </a:xfrm>
          <a:prstGeom prst="rect">
            <a:avLst/>
          </a:prstGeom>
          <a:ln w="38100" cmpd="sng">
            <a:solidFill>
              <a:schemeClr val="tx1">
                <a:lumMod val="75000"/>
                <a:lumOff val="25000"/>
              </a:schemeClr>
            </a:solidFill>
          </a:ln>
        </p:spPr>
      </p:pic>
      <p:sp>
        <p:nvSpPr>
          <p:cNvPr id="48" name="Oval 47"/>
          <p:cNvSpPr>
            <a:spLocks noChangeAspect="1"/>
          </p:cNvSpPr>
          <p:nvPr/>
        </p:nvSpPr>
        <p:spPr>
          <a:xfrm>
            <a:off x="4354324" y="1580581"/>
            <a:ext cx="246890" cy="246888"/>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71"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Ultrametric</a:t>
            </a:r>
            <a:r>
              <a:rPr lang="en-US" b="1" dirty="0" smtClean="0">
                <a:latin typeface="Optima"/>
                <a:cs typeface="Optima"/>
              </a:rPr>
              <a:t> Trees</a:t>
            </a:r>
            <a:endParaRPr lang="en-US" b="1" dirty="0">
              <a:latin typeface="Optima"/>
              <a:cs typeface="Optima"/>
            </a:endParaRPr>
          </a:p>
        </p:txBody>
      </p:sp>
      <p:sp>
        <p:nvSpPr>
          <p:cNvPr id="72" name="TextBox 71"/>
          <p:cNvSpPr txBox="1"/>
          <p:nvPr/>
        </p:nvSpPr>
        <p:spPr>
          <a:xfrm>
            <a:off x="3200400" y="3200400"/>
            <a:ext cx="469872" cy="400110"/>
          </a:xfrm>
          <a:prstGeom prst="rect">
            <a:avLst/>
          </a:prstGeom>
          <a:noFill/>
        </p:spPr>
        <p:txBody>
          <a:bodyPr wrap="none" rtlCol="0">
            <a:spAutoFit/>
          </a:bodyPr>
          <a:lstStyle/>
          <a:p>
            <a:pPr algn="ctr"/>
            <a:r>
              <a:rPr lang="en-US" sz="2000" b="1" dirty="0" smtClean="0">
                <a:solidFill>
                  <a:srgbClr val="ED1C24"/>
                </a:solidFill>
                <a:latin typeface="Optima"/>
                <a:cs typeface="Optima"/>
              </a:rPr>
              <a:t>23</a:t>
            </a:r>
            <a:endParaRPr lang="en-US" sz="2000" b="1" dirty="0">
              <a:solidFill>
                <a:srgbClr val="ED1C24"/>
              </a:solidFill>
              <a:latin typeface="Optima"/>
              <a:cs typeface="Optima"/>
            </a:endParaRPr>
          </a:p>
        </p:txBody>
      </p:sp>
      <p:sp>
        <p:nvSpPr>
          <p:cNvPr id="73" name="TextBox 72"/>
          <p:cNvSpPr txBox="1"/>
          <p:nvPr/>
        </p:nvSpPr>
        <p:spPr>
          <a:xfrm>
            <a:off x="2286000" y="2895600"/>
            <a:ext cx="469872" cy="400110"/>
          </a:xfrm>
          <a:prstGeom prst="rect">
            <a:avLst/>
          </a:prstGeom>
          <a:noFill/>
        </p:spPr>
        <p:txBody>
          <a:bodyPr wrap="none" rtlCol="0">
            <a:spAutoFit/>
          </a:bodyPr>
          <a:lstStyle/>
          <a:p>
            <a:pPr algn="ctr"/>
            <a:r>
              <a:rPr lang="en-US" sz="2000" b="1" dirty="0" smtClean="0">
                <a:solidFill>
                  <a:srgbClr val="ED1C24"/>
                </a:solidFill>
                <a:latin typeface="Optima"/>
                <a:cs typeface="Optima"/>
              </a:rPr>
              <a:t>33</a:t>
            </a:r>
            <a:endParaRPr lang="en-US" sz="2000" b="1" dirty="0">
              <a:solidFill>
                <a:srgbClr val="ED1C24"/>
              </a:solidFill>
              <a:latin typeface="Optima"/>
              <a:cs typeface="Optima"/>
            </a:endParaRPr>
          </a:p>
        </p:txBody>
      </p:sp>
      <p:sp>
        <p:nvSpPr>
          <p:cNvPr id="74" name="TextBox 73"/>
          <p:cNvSpPr txBox="1"/>
          <p:nvPr/>
        </p:nvSpPr>
        <p:spPr>
          <a:xfrm>
            <a:off x="4343400" y="1905000"/>
            <a:ext cx="469872" cy="400110"/>
          </a:xfrm>
          <a:prstGeom prst="rect">
            <a:avLst/>
          </a:prstGeom>
          <a:noFill/>
        </p:spPr>
        <p:txBody>
          <a:bodyPr wrap="none" rtlCol="0">
            <a:spAutoFit/>
          </a:bodyPr>
          <a:lstStyle/>
          <a:p>
            <a:pPr algn="ctr"/>
            <a:r>
              <a:rPr lang="en-US" sz="2000" b="1" dirty="0" smtClean="0">
                <a:solidFill>
                  <a:srgbClr val="ED1C24"/>
                </a:solidFill>
                <a:latin typeface="Optima"/>
                <a:cs typeface="Optima"/>
              </a:rPr>
              <a:t>10</a:t>
            </a:r>
            <a:endParaRPr lang="en-US" sz="2000" b="1" dirty="0">
              <a:solidFill>
                <a:srgbClr val="ED1C24"/>
              </a:solidFill>
              <a:latin typeface="Optima"/>
              <a:cs typeface="Optima"/>
            </a:endParaRPr>
          </a:p>
        </p:txBody>
      </p:sp>
      <p:sp>
        <p:nvSpPr>
          <p:cNvPr id="75" name="TextBox 74"/>
          <p:cNvSpPr txBox="1"/>
          <p:nvPr/>
        </p:nvSpPr>
        <p:spPr>
          <a:xfrm>
            <a:off x="4965330" y="2477613"/>
            <a:ext cx="469872" cy="400110"/>
          </a:xfrm>
          <a:prstGeom prst="rect">
            <a:avLst/>
          </a:prstGeom>
          <a:noFill/>
        </p:spPr>
        <p:txBody>
          <a:bodyPr wrap="none" rtlCol="0">
            <a:spAutoFit/>
          </a:bodyPr>
          <a:lstStyle/>
          <a:p>
            <a:pPr algn="ctr"/>
            <a:r>
              <a:rPr lang="en-US" sz="2000" b="1" dirty="0" smtClean="0">
                <a:solidFill>
                  <a:srgbClr val="ED1C24"/>
                </a:solidFill>
                <a:latin typeface="Optima"/>
                <a:cs typeface="Optima"/>
              </a:rPr>
              <a:t>10</a:t>
            </a:r>
            <a:endParaRPr lang="en-US" sz="2000" b="1" dirty="0">
              <a:solidFill>
                <a:srgbClr val="ED1C24"/>
              </a:solidFill>
              <a:latin typeface="Optima"/>
              <a:cs typeface="Optima"/>
            </a:endParaRPr>
          </a:p>
        </p:txBody>
      </p:sp>
      <p:sp>
        <p:nvSpPr>
          <p:cNvPr id="76" name="TextBox 75"/>
          <p:cNvSpPr txBox="1"/>
          <p:nvPr/>
        </p:nvSpPr>
        <p:spPr>
          <a:xfrm>
            <a:off x="5658562" y="3023341"/>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6</a:t>
            </a:r>
            <a:endParaRPr lang="en-US" sz="2000" b="1" dirty="0">
              <a:solidFill>
                <a:srgbClr val="ED1C24"/>
              </a:solidFill>
              <a:latin typeface="Optima"/>
              <a:cs typeface="Optima"/>
            </a:endParaRPr>
          </a:p>
        </p:txBody>
      </p:sp>
      <p:sp>
        <p:nvSpPr>
          <p:cNvPr id="77" name="TextBox 76"/>
          <p:cNvSpPr txBox="1"/>
          <p:nvPr/>
        </p:nvSpPr>
        <p:spPr>
          <a:xfrm>
            <a:off x="6285392" y="3581400"/>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1</a:t>
            </a:r>
            <a:endParaRPr lang="en-US" sz="2000" b="1" dirty="0">
              <a:solidFill>
                <a:srgbClr val="ED1C24"/>
              </a:solidFill>
              <a:latin typeface="Optima"/>
              <a:cs typeface="Optima"/>
            </a:endParaRPr>
          </a:p>
        </p:txBody>
      </p:sp>
      <p:sp>
        <p:nvSpPr>
          <p:cNvPr id="78" name="TextBox 77"/>
          <p:cNvSpPr txBox="1"/>
          <p:nvPr/>
        </p:nvSpPr>
        <p:spPr>
          <a:xfrm>
            <a:off x="6343344" y="4608987"/>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p:txBody>
      </p:sp>
      <p:sp>
        <p:nvSpPr>
          <p:cNvPr id="79" name="TextBox 78"/>
          <p:cNvSpPr txBox="1"/>
          <p:nvPr/>
        </p:nvSpPr>
        <p:spPr>
          <a:xfrm>
            <a:off x="5987002" y="461121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p:txBody>
      </p:sp>
      <p:sp>
        <p:nvSpPr>
          <p:cNvPr id="80" name="TextBox 79"/>
          <p:cNvSpPr txBox="1"/>
          <p:nvPr/>
        </p:nvSpPr>
        <p:spPr>
          <a:xfrm>
            <a:off x="7171434" y="4370284"/>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6</a:t>
            </a:r>
            <a:endParaRPr lang="en-US" sz="2000" b="1" dirty="0">
              <a:solidFill>
                <a:srgbClr val="ED1C24"/>
              </a:solidFill>
              <a:latin typeface="Optima"/>
              <a:cs typeface="Optima"/>
            </a:endParaRPr>
          </a:p>
        </p:txBody>
      </p:sp>
      <p:sp>
        <p:nvSpPr>
          <p:cNvPr id="82" name="TextBox 81"/>
          <p:cNvSpPr txBox="1"/>
          <p:nvPr/>
        </p:nvSpPr>
        <p:spPr>
          <a:xfrm>
            <a:off x="4582030" y="1472719"/>
            <a:ext cx="469872" cy="400110"/>
          </a:xfrm>
          <a:prstGeom prst="rect">
            <a:avLst/>
          </a:prstGeom>
          <a:noFill/>
        </p:spPr>
        <p:txBody>
          <a:bodyPr wrap="none" rtlCol="0">
            <a:spAutoFit/>
          </a:bodyPr>
          <a:lstStyle/>
          <a:p>
            <a:pPr algn="ctr"/>
            <a:r>
              <a:rPr lang="en-US" sz="2000" b="1" dirty="0" smtClean="0">
                <a:solidFill>
                  <a:srgbClr val="176FC1"/>
                </a:solidFill>
                <a:latin typeface="Optima"/>
                <a:cs typeface="Optima"/>
              </a:rPr>
              <a:t>33</a:t>
            </a:r>
            <a:endParaRPr lang="en-US" sz="2000" b="1" dirty="0">
              <a:solidFill>
                <a:srgbClr val="176FC1"/>
              </a:solidFill>
              <a:latin typeface="Optima"/>
              <a:cs typeface="Optima"/>
            </a:endParaRPr>
          </a:p>
        </p:txBody>
      </p:sp>
      <p:sp>
        <p:nvSpPr>
          <p:cNvPr id="83" name="TextBox 82"/>
          <p:cNvSpPr txBox="1"/>
          <p:nvPr/>
        </p:nvSpPr>
        <p:spPr>
          <a:xfrm>
            <a:off x="5223567" y="2064559"/>
            <a:ext cx="469872" cy="400110"/>
          </a:xfrm>
          <a:prstGeom prst="rect">
            <a:avLst/>
          </a:prstGeom>
          <a:noFill/>
        </p:spPr>
        <p:txBody>
          <a:bodyPr wrap="none" rtlCol="0">
            <a:spAutoFit/>
          </a:bodyPr>
          <a:lstStyle/>
          <a:p>
            <a:pPr algn="ctr"/>
            <a:r>
              <a:rPr lang="en-US" sz="2000" b="1" dirty="0" smtClean="0">
                <a:solidFill>
                  <a:srgbClr val="176FC1"/>
                </a:solidFill>
                <a:latin typeface="Optima"/>
                <a:cs typeface="Optima"/>
              </a:rPr>
              <a:t>23</a:t>
            </a:r>
            <a:endParaRPr lang="en-US" sz="2000" b="1" dirty="0">
              <a:solidFill>
                <a:srgbClr val="176FC1"/>
              </a:solidFill>
              <a:latin typeface="Optima"/>
              <a:cs typeface="Optima"/>
            </a:endParaRPr>
          </a:p>
        </p:txBody>
      </p:sp>
      <p:sp>
        <p:nvSpPr>
          <p:cNvPr id="84" name="TextBox 83"/>
          <p:cNvSpPr txBox="1"/>
          <p:nvPr/>
        </p:nvSpPr>
        <p:spPr>
          <a:xfrm>
            <a:off x="5793376" y="2594389"/>
            <a:ext cx="469872" cy="400110"/>
          </a:xfrm>
          <a:prstGeom prst="rect">
            <a:avLst/>
          </a:prstGeom>
          <a:noFill/>
        </p:spPr>
        <p:txBody>
          <a:bodyPr wrap="none" rtlCol="0">
            <a:spAutoFit/>
          </a:bodyPr>
          <a:lstStyle/>
          <a:p>
            <a:pPr algn="ctr"/>
            <a:r>
              <a:rPr lang="en-US" sz="2000" b="1" dirty="0" smtClean="0">
                <a:solidFill>
                  <a:srgbClr val="176FC1"/>
                </a:solidFill>
                <a:latin typeface="Optima"/>
                <a:cs typeface="Optima"/>
              </a:rPr>
              <a:t>13</a:t>
            </a:r>
            <a:endParaRPr lang="en-US" sz="2000" b="1" dirty="0">
              <a:solidFill>
                <a:srgbClr val="176FC1"/>
              </a:solidFill>
              <a:latin typeface="Optima"/>
              <a:cs typeface="Optima"/>
            </a:endParaRPr>
          </a:p>
        </p:txBody>
      </p:sp>
      <p:sp>
        <p:nvSpPr>
          <p:cNvPr id="85" name="TextBox 84"/>
          <p:cNvSpPr txBox="1"/>
          <p:nvPr/>
        </p:nvSpPr>
        <p:spPr>
          <a:xfrm>
            <a:off x="6478157" y="3174352"/>
            <a:ext cx="327269" cy="400110"/>
          </a:xfrm>
          <a:prstGeom prst="rect">
            <a:avLst/>
          </a:prstGeom>
          <a:noFill/>
        </p:spPr>
        <p:txBody>
          <a:bodyPr wrap="none" rtlCol="0">
            <a:spAutoFit/>
          </a:bodyPr>
          <a:lstStyle/>
          <a:p>
            <a:pPr algn="ctr"/>
            <a:r>
              <a:rPr lang="en-US" sz="2000" b="1" dirty="0" smtClean="0">
                <a:solidFill>
                  <a:srgbClr val="176FC1"/>
                </a:solidFill>
                <a:latin typeface="Optima"/>
                <a:cs typeface="Optima"/>
              </a:rPr>
              <a:t>7</a:t>
            </a:r>
            <a:endParaRPr lang="en-US" sz="2000" b="1" dirty="0">
              <a:solidFill>
                <a:srgbClr val="176FC1"/>
              </a:solidFill>
              <a:latin typeface="Optima"/>
              <a:cs typeface="Optima"/>
            </a:endParaRPr>
          </a:p>
        </p:txBody>
      </p:sp>
      <p:sp>
        <p:nvSpPr>
          <p:cNvPr id="86" name="TextBox 85"/>
          <p:cNvSpPr txBox="1"/>
          <p:nvPr/>
        </p:nvSpPr>
        <p:spPr>
          <a:xfrm>
            <a:off x="7048013" y="3704181"/>
            <a:ext cx="327269" cy="400110"/>
          </a:xfrm>
          <a:prstGeom prst="rect">
            <a:avLst/>
          </a:prstGeom>
          <a:noFill/>
        </p:spPr>
        <p:txBody>
          <a:bodyPr wrap="none" rtlCol="0">
            <a:spAutoFit/>
          </a:bodyPr>
          <a:lstStyle/>
          <a:p>
            <a:pPr algn="ctr"/>
            <a:r>
              <a:rPr lang="en-US" sz="2000" b="1" dirty="0" smtClean="0">
                <a:solidFill>
                  <a:srgbClr val="176FC1"/>
                </a:solidFill>
                <a:latin typeface="Optima"/>
                <a:cs typeface="Optima"/>
              </a:rPr>
              <a:t>6</a:t>
            </a:r>
            <a:endParaRPr lang="en-US" sz="2000" b="1" dirty="0">
              <a:solidFill>
                <a:srgbClr val="176FC1"/>
              </a:solidFill>
              <a:latin typeface="Optima"/>
              <a:cs typeface="Optima"/>
            </a:endParaRPr>
          </a:p>
        </p:txBody>
      </p:sp>
      <p:sp>
        <p:nvSpPr>
          <p:cNvPr id="87" name="TextBox 86"/>
          <p:cNvSpPr txBox="1"/>
          <p:nvPr/>
        </p:nvSpPr>
        <p:spPr>
          <a:xfrm>
            <a:off x="5878057" y="4245011"/>
            <a:ext cx="327269" cy="400110"/>
          </a:xfrm>
          <a:prstGeom prst="rect">
            <a:avLst/>
          </a:prstGeom>
          <a:noFill/>
        </p:spPr>
        <p:txBody>
          <a:bodyPr wrap="none" rtlCol="0">
            <a:spAutoFit/>
          </a:bodyPr>
          <a:lstStyle/>
          <a:p>
            <a:pPr algn="ctr"/>
            <a:r>
              <a:rPr lang="en-US" sz="2000" b="1" dirty="0" smtClean="0">
                <a:solidFill>
                  <a:srgbClr val="176FC1"/>
                </a:solidFill>
                <a:latin typeface="Optima"/>
                <a:cs typeface="Optima"/>
              </a:rPr>
              <a:t>2</a:t>
            </a:r>
            <a:endParaRPr lang="en-US" sz="2000" b="1" dirty="0">
              <a:solidFill>
                <a:srgbClr val="176FC1"/>
              </a:solidFill>
              <a:latin typeface="Optima"/>
              <a:cs typeface="Optima"/>
            </a:endParaRPr>
          </a:p>
        </p:txBody>
      </p:sp>
    </p:spTree>
    <p:extLst>
      <p:ext uri="{BB962C8B-B14F-4D97-AF65-F5344CB8AC3E}">
        <p14:creationId xmlns:p14="http://schemas.microsoft.com/office/powerpoint/2010/main" val="2282794183"/>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A Clustering Heuristic</a:t>
            </a:r>
            <a:endParaRPr lang="en-US" b="1" dirty="0">
              <a:latin typeface="Optima"/>
              <a:cs typeface="Optima"/>
            </a:endParaRPr>
          </a:p>
        </p:txBody>
      </p:sp>
      <p:sp>
        <p:nvSpPr>
          <p:cNvPr id="21" name="Rectangle 20"/>
          <p:cNvSpPr/>
          <p:nvPr/>
        </p:nvSpPr>
        <p:spPr>
          <a:xfrm>
            <a:off x="457200" y="1318929"/>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latin typeface="Optima"/>
                <a:cs typeface="Optima"/>
              </a:rPr>
              <a:t>1. Form </a:t>
            </a:r>
            <a:r>
              <a:rPr lang="en-US" sz="2800" dirty="0" smtClean="0">
                <a:latin typeface="Optima"/>
                <a:cs typeface="Optima"/>
              </a:rPr>
              <a:t>a cluster for each present-day species, each containing a single leaf</a:t>
            </a:r>
            <a:r>
              <a:rPr lang="en-US" sz="2800" dirty="0" smtClean="0">
                <a:latin typeface="Optima"/>
                <a:cs typeface="Optima"/>
              </a:rPr>
              <a:t>.</a:t>
            </a:r>
            <a:endParaRPr lang="en-US" dirty="0">
              <a:latin typeface="Optima"/>
              <a:cs typeface="Optima"/>
            </a:endParaRPr>
          </a:p>
        </p:txBody>
      </p:sp>
      <p:graphicFrame>
        <p:nvGraphicFramePr>
          <p:cNvPr id="22" name="Table 21"/>
          <p:cNvGraphicFramePr>
            <a:graphicFrameLocks noGrp="1"/>
          </p:cNvGraphicFramePr>
          <p:nvPr>
            <p:extLst>
              <p:ext uri="{D42A27DB-BD31-4B8C-83A1-F6EECF244321}">
                <p14:modId xmlns:p14="http://schemas.microsoft.com/office/powerpoint/2010/main" val="4025999999"/>
              </p:ext>
            </p:extLst>
          </p:nvPr>
        </p:nvGraphicFramePr>
        <p:xfrm>
          <a:off x="578363" y="377092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3" name="Group 22"/>
          <p:cNvGrpSpPr/>
          <p:nvPr/>
        </p:nvGrpSpPr>
        <p:grpSpPr>
          <a:xfrm>
            <a:off x="4267200" y="5425179"/>
            <a:ext cx="3986568" cy="447142"/>
            <a:chOff x="5485646" y="-1727969"/>
            <a:chExt cx="3986568" cy="447141"/>
          </a:xfrm>
        </p:grpSpPr>
        <p:grpSp>
          <p:nvGrpSpPr>
            <p:cNvPr id="24" name="Group 23"/>
            <p:cNvGrpSpPr/>
            <p:nvPr/>
          </p:nvGrpSpPr>
          <p:grpSpPr>
            <a:xfrm>
              <a:off x="5485646" y="-1704453"/>
              <a:ext cx="365762" cy="405289"/>
              <a:chOff x="5459799" y="1825707"/>
              <a:chExt cx="365762" cy="405289"/>
            </a:xfrm>
          </p:grpSpPr>
          <p:sp>
            <p:nvSpPr>
              <p:cNvPr id="34" name="Oval 33"/>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5" name="TextBox 34"/>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25" name="Group 24"/>
            <p:cNvGrpSpPr/>
            <p:nvPr/>
          </p:nvGrpSpPr>
          <p:grpSpPr>
            <a:xfrm>
              <a:off x="6696345" y="-1727969"/>
              <a:ext cx="365762" cy="428805"/>
              <a:chOff x="6670498" y="1841720"/>
              <a:chExt cx="365762" cy="428805"/>
            </a:xfrm>
          </p:grpSpPr>
          <p:sp>
            <p:nvSpPr>
              <p:cNvPr id="32" name="Oval 31"/>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TextBox 32"/>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26" name="Group 25"/>
            <p:cNvGrpSpPr/>
            <p:nvPr/>
          </p:nvGrpSpPr>
          <p:grpSpPr>
            <a:xfrm>
              <a:off x="7890886" y="-1704453"/>
              <a:ext cx="396385" cy="405289"/>
              <a:chOff x="5459799" y="1825707"/>
              <a:chExt cx="396385" cy="405289"/>
            </a:xfrm>
          </p:grpSpPr>
          <p:sp>
            <p:nvSpPr>
              <p:cNvPr id="30" name="Oval 29"/>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TextBox 30"/>
              <p:cNvSpPr txBox="1"/>
              <p:nvPr/>
            </p:nvSpPr>
            <p:spPr>
              <a:xfrm>
                <a:off x="5477722" y="1825707"/>
                <a:ext cx="378462" cy="400109"/>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27" name="Group 26"/>
            <p:cNvGrpSpPr/>
            <p:nvPr/>
          </p:nvGrpSpPr>
          <p:grpSpPr>
            <a:xfrm>
              <a:off x="9106452" y="-1680937"/>
              <a:ext cx="365762" cy="400109"/>
              <a:chOff x="6670498" y="1888752"/>
              <a:chExt cx="365762" cy="400109"/>
            </a:xfrm>
          </p:grpSpPr>
          <p:sp>
            <p:nvSpPr>
              <p:cNvPr id="28" name="Oval 27"/>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9" name="TextBox 28"/>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36" name="TextBox 35"/>
          <p:cNvSpPr txBox="1"/>
          <p:nvPr/>
        </p:nvSpPr>
        <p:spPr>
          <a:xfrm>
            <a:off x="840535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7" name="TextBox 36"/>
          <p:cNvSpPr txBox="1"/>
          <p:nvPr/>
        </p:nvSpPr>
        <p:spPr>
          <a:xfrm>
            <a:off x="718187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8" name="TextBox 37"/>
          <p:cNvSpPr txBox="1"/>
          <p:nvPr/>
        </p:nvSpPr>
        <p:spPr>
          <a:xfrm>
            <a:off x="599348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9" name="TextBox 38"/>
          <p:cNvSpPr txBox="1"/>
          <p:nvPr/>
        </p:nvSpPr>
        <p:spPr>
          <a:xfrm>
            <a:off x="477717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Tree>
    <p:extLst>
      <p:ext uri="{BB962C8B-B14F-4D97-AF65-F5344CB8AC3E}">
        <p14:creationId xmlns:p14="http://schemas.microsoft.com/office/powerpoint/2010/main" val="3152305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A Clustering Heuristic</a:t>
            </a:r>
            <a:endParaRPr lang="en-US" b="1" dirty="0">
              <a:latin typeface="Optima"/>
              <a:cs typeface="Optima"/>
            </a:endParaRPr>
          </a:p>
        </p:txBody>
      </p:sp>
      <p:graphicFrame>
        <p:nvGraphicFramePr>
          <p:cNvPr id="22" name="Table 21"/>
          <p:cNvGraphicFramePr>
            <a:graphicFrameLocks noGrp="1"/>
          </p:cNvGraphicFramePr>
          <p:nvPr>
            <p:extLst>
              <p:ext uri="{D42A27DB-BD31-4B8C-83A1-F6EECF244321}">
                <p14:modId xmlns:p14="http://schemas.microsoft.com/office/powerpoint/2010/main" val="2640600260"/>
              </p:ext>
            </p:extLst>
          </p:nvPr>
        </p:nvGraphicFramePr>
        <p:xfrm>
          <a:off x="578363" y="377092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tx2"/>
                          </a:solidFill>
                          <a:latin typeface="Optima"/>
                          <a:cs typeface="Optima"/>
                        </a:rPr>
                        <a:t>2</a:t>
                      </a:r>
                      <a:endParaRPr lang="en-US" sz="2000" b="1" dirty="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Rectangle 22"/>
          <p:cNvSpPr/>
          <p:nvPr/>
        </p:nvSpPr>
        <p:spPr>
          <a:xfrm>
            <a:off x="457200" y="1318929"/>
            <a:ext cx="8229600" cy="1815882"/>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latin typeface="Optima"/>
                <a:cs typeface="Optima"/>
              </a:rPr>
              <a:t>2. Find </a:t>
            </a:r>
            <a:r>
              <a:rPr lang="en-US" sz="2800" dirty="0">
                <a:latin typeface="Optima"/>
                <a:cs typeface="Optima"/>
              </a:rPr>
              <a:t>the two closest clusters </a:t>
            </a:r>
            <a:r>
              <a:rPr lang="en-US" sz="2800" i="1" dirty="0">
                <a:latin typeface="Optima"/>
                <a:cs typeface="Optima"/>
              </a:rPr>
              <a:t>C</a:t>
            </a:r>
            <a:r>
              <a:rPr lang="en-US" sz="2800" baseline="-25000" dirty="0">
                <a:latin typeface="Optima"/>
                <a:cs typeface="Optima"/>
              </a:rPr>
              <a:t>1</a:t>
            </a:r>
            <a:r>
              <a:rPr lang="en-US" sz="2800" dirty="0">
                <a:latin typeface="Optima"/>
                <a:cs typeface="Optima"/>
              </a:rPr>
              <a:t> and </a:t>
            </a:r>
            <a:r>
              <a:rPr lang="en-US" sz="2800" i="1" dirty="0">
                <a:latin typeface="Optima"/>
                <a:cs typeface="Optima"/>
              </a:rPr>
              <a:t>C</a:t>
            </a:r>
            <a:r>
              <a:rPr lang="en-US" sz="2800" baseline="-25000" dirty="0">
                <a:latin typeface="Optima"/>
                <a:cs typeface="Optima"/>
              </a:rPr>
              <a:t>2</a:t>
            </a:r>
            <a:r>
              <a:rPr lang="en-US" sz="2800" dirty="0">
                <a:latin typeface="Optima"/>
                <a:cs typeface="Optima"/>
              </a:rPr>
              <a:t> according to the average distance</a:t>
            </a:r>
            <a:br>
              <a:rPr lang="en-US" sz="2800" dirty="0">
                <a:latin typeface="Optima"/>
                <a:cs typeface="Optima"/>
              </a:rPr>
            </a:br>
            <a:r>
              <a:rPr lang="en-US" sz="2800" dirty="0">
                <a:latin typeface="Optima"/>
                <a:cs typeface="Optima"/>
              </a:rPr>
              <a:t>        </a:t>
            </a:r>
            <a:r>
              <a:rPr lang="en-US" sz="2800" i="1" dirty="0" err="1">
                <a:latin typeface="Optima"/>
                <a:cs typeface="Optima"/>
              </a:rPr>
              <a:t>D</a:t>
            </a:r>
            <a:r>
              <a:rPr lang="en-US" sz="2800" baseline="-25000" dirty="0" err="1">
                <a:latin typeface="Optima"/>
                <a:cs typeface="Optima"/>
              </a:rPr>
              <a:t>avg</a:t>
            </a:r>
            <a:r>
              <a:rPr lang="en-US" sz="2800" dirty="0">
                <a:latin typeface="Optima"/>
                <a:cs typeface="Optima"/>
              </a:rPr>
              <a:t>(</a:t>
            </a:r>
            <a:r>
              <a:rPr lang="en-US" sz="2800" i="1" dirty="0">
                <a:latin typeface="Optima"/>
                <a:cs typeface="Optima"/>
              </a:rPr>
              <a:t>C</a:t>
            </a:r>
            <a:r>
              <a:rPr lang="en-US" sz="2800" baseline="-25000" dirty="0">
                <a:latin typeface="Optima"/>
                <a:cs typeface="Optima"/>
              </a:rPr>
              <a:t>1</a:t>
            </a:r>
            <a:r>
              <a:rPr lang="en-US" sz="2800" dirty="0">
                <a:latin typeface="Optima"/>
                <a:cs typeface="Optima"/>
              </a:rPr>
              <a:t>, </a:t>
            </a:r>
            <a:r>
              <a:rPr lang="en-US" sz="2800" i="1" dirty="0">
                <a:latin typeface="Optima"/>
                <a:cs typeface="Optima"/>
              </a:rPr>
              <a:t>C</a:t>
            </a:r>
            <a:r>
              <a:rPr lang="en-US" sz="2800" baseline="-25000" dirty="0">
                <a:latin typeface="Optima"/>
                <a:cs typeface="Optima"/>
              </a:rPr>
              <a:t>2</a:t>
            </a:r>
            <a:r>
              <a:rPr lang="en-US" sz="2800" dirty="0">
                <a:latin typeface="Optima"/>
                <a:cs typeface="Optima"/>
              </a:rPr>
              <a:t>) = </a:t>
            </a:r>
            <a:r>
              <a:rPr lang="en-US" sz="2800" dirty="0" err="1">
                <a:latin typeface="Lucida Grande"/>
                <a:ea typeface="Lucida Grande"/>
                <a:cs typeface="Lucida Grande"/>
              </a:rPr>
              <a:t>Σ</a:t>
            </a:r>
            <a:r>
              <a:rPr lang="en-US" sz="2800" i="1" baseline="-25000" dirty="0" err="1">
                <a:latin typeface="Optima"/>
                <a:cs typeface="Optima"/>
              </a:rPr>
              <a:t>i</a:t>
            </a:r>
            <a:r>
              <a:rPr lang="en-US" sz="2800" baseline="-25000" dirty="0">
                <a:latin typeface="Optima"/>
                <a:cs typeface="Optima"/>
              </a:rPr>
              <a:t> in </a:t>
            </a:r>
            <a:r>
              <a:rPr lang="en-US" sz="2800" i="1" baseline="-25000" dirty="0">
                <a:latin typeface="Optima"/>
                <a:cs typeface="Optima"/>
              </a:rPr>
              <a:t>C</a:t>
            </a:r>
            <a:r>
              <a:rPr lang="en-US" sz="2800" baseline="-25000" dirty="0">
                <a:latin typeface="Optima"/>
                <a:cs typeface="Optima"/>
              </a:rPr>
              <a:t>1, </a:t>
            </a:r>
            <a:r>
              <a:rPr lang="en-US" sz="2800" i="1" baseline="-25000" dirty="0">
                <a:latin typeface="Optima"/>
                <a:cs typeface="Optima"/>
              </a:rPr>
              <a:t>j</a:t>
            </a:r>
            <a:r>
              <a:rPr lang="en-US" sz="2800" baseline="-25000" dirty="0">
                <a:latin typeface="Optima"/>
                <a:cs typeface="Optima"/>
              </a:rPr>
              <a:t> in </a:t>
            </a:r>
            <a:r>
              <a:rPr lang="en-US" sz="2800" i="1" baseline="-25000" dirty="0">
                <a:latin typeface="Optima"/>
                <a:cs typeface="Optima"/>
              </a:rPr>
              <a:t>C</a:t>
            </a:r>
            <a:r>
              <a:rPr lang="en-US" sz="2800" baseline="-25000" dirty="0">
                <a:latin typeface="Optima"/>
                <a:cs typeface="Optima"/>
              </a:rPr>
              <a:t>2</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a:latin typeface="Optima"/>
                <a:cs typeface="Optima"/>
              </a:rPr>
              <a:t>C</a:t>
            </a:r>
            <a:r>
              <a:rPr lang="en-US" sz="2800" baseline="-25000" dirty="0">
                <a:latin typeface="Optima"/>
                <a:cs typeface="Optima"/>
              </a:rPr>
              <a:t>1</a:t>
            </a:r>
            <a:r>
              <a:rPr lang="en-US" sz="2800" dirty="0">
                <a:latin typeface="Optima"/>
                <a:cs typeface="Optima"/>
              </a:rPr>
              <a:t>| </a:t>
            </a:r>
            <a:r>
              <a:rPr lang="en-US" sz="2800" dirty="0">
                <a:latin typeface="Optima"/>
                <a:ea typeface="Wingdings"/>
                <a:cs typeface="Optima"/>
                <a:sym typeface="Wingdings"/>
              </a:rPr>
              <a:t> |</a:t>
            </a:r>
            <a:r>
              <a:rPr lang="en-US" sz="2800" i="1" dirty="0">
                <a:latin typeface="Optima"/>
                <a:ea typeface="Wingdings"/>
                <a:cs typeface="Optima"/>
                <a:sym typeface="Wingdings"/>
              </a:rPr>
              <a:t>C</a:t>
            </a:r>
            <a:r>
              <a:rPr lang="en-US" sz="2800" baseline="-25000" dirty="0">
                <a:latin typeface="Optima"/>
                <a:ea typeface="Wingdings"/>
                <a:cs typeface="Optima"/>
                <a:sym typeface="Wingdings"/>
              </a:rPr>
              <a:t>2</a:t>
            </a:r>
            <a:r>
              <a:rPr lang="en-US" sz="2800" dirty="0">
                <a:latin typeface="Optima"/>
                <a:ea typeface="Wingdings"/>
                <a:cs typeface="Optima"/>
                <a:sym typeface="Wingdings"/>
              </a:rPr>
              <a:t>|</a:t>
            </a:r>
            <a:br>
              <a:rPr lang="en-US" sz="2800" dirty="0">
                <a:latin typeface="Optima"/>
                <a:ea typeface="Wingdings"/>
                <a:cs typeface="Optima"/>
                <a:sym typeface="Wingdings"/>
              </a:rPr>
            </a:br>
            <a:r>
              <a:rPr lang="en-US" sz="2800" dirty="0">
                <a:latin typeface="Optima"/>
                <a:ea typeface="Wingdings"/>
                <a:cs typeface="Optima"/>
                <a:sym typeface="Wingdings"/>
              </a:rPr>
              <a:t>where |</a:t>
            </a:r>
            <a:r>
              <a:rPr lang="en-US" sz="2800" i="1" dirty="0">
                <a:latin typeface="Optima"/>
                <a:ea typeface="Wingdings"/>
                <a:cs typeface="Optima"/>
                <a:sym typeface="Wingdings"/>
              </a:rPr>
              <a:t>C</a:t>
            </a:r>
            <a:r>
              <a:rPr lang="en-US" sz="2800" dirty="0">
                <a:latin typeface="Optima"/>
                <a:ea typeface="Wingdings"/>
                <a:cs typeface="Optima"/>
                <a:sym typeface="Wingdings"/>
              </a:rPr>
              <a:t>| denotes the number of elements in </a:t>
            </a:r>
            <a:r>
              <a:rPr lang="en-US" sz="2800" i="1" dirty="0" smtClean="0">
                <a:latin typeface="Optima"/>
                <a:ea typeface="Wingdings"/>
                <a:cs typeface="Optima"/>
                <a:sym typeface="Wingdings"/>
              </a:rPr>
              <a:t>C.</a:t>
            </a:r>
            <a:endParaRPr lang="en-US" sz="2800" dirty="0">
              <a:latin typeface="Optima"/>
              <a:ea typeface="Wingdings"/>
              <a:cs typeface="Optima"/>
              <a:sym typeface="Wingdings"/>
            </a:endParaRPr>
          </a:p>
        </p:txBody>
      </p:sp>
      <p:grpSp>
        <p:nvGrpSpPr>
          <p:cNvPr id="24" name="Group 23"/>
          <p:cNvGrpSpPr/>
          <p:nvPr/>
        </p:nvGrpSpPr>
        <p:grpSpPr>
          <a:xfrm>
            <a:off x="4267200" y="5425179"/>
            <a:ext cx="3986568" cy="447142"/>
            <a:chOff x="5485646" y="-1727969"/>
            <a:chExt cx="3986568" cy="447141"/>
          </a:xfrm>
        </p:grpSpPr>
        <p:grpSp>
          <p:nvGrpSpPr>
            <p:cNvPr id="25" name="Group 24"/>
            <p:cNvGrpSpPr/>
            <p:nvPr/>
          </p:nvGrpSpPr>
          <p:grpSpPr>
            <a:xfrm>
              <a:off x="5485646" y="-1704453"/>
              <a:ext cx="365762" cy="405289"/>
              <a:chOff x="5459799" y="1825707"/>
              <a:chExt cx="365762" cy="405289"/>
            </a:xfrm>
          </p:grpSpPr>
          <p:sp>
            <p:nvSpPr>
              <p:cNvPr id="35" name="Oval 34"/>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6" name="TextBox 35"/>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26" name="Group 25"/>
            <p:cNvGrpSpPr/>
            <p:nvPr/>
          </p:nvGrpSpPr>
          <p:grpSpPr>
            <a:xfrm>
              <a:off x="6696345" y="-1727969"/>
              <a:ext cx="365762" cy="428805"/>
              <a:chOff x="6670498" y="1841720"/>
              <a:chExt cx="365762" cy="428805"/>
            </a:xfrm>
          </p:grpSpPr>
          <p:sp>
            <p:nvSpPr>
              <p:cNvPr id="33" name="Oval 32"/>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TextBox 33"/>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27" name="Group 26"/>
            <p:cNvGrpSpPr/>
            <p:nvPr/>
          </p:nvGrpSpPr>
          <p:grpSpPr>
            <a:xfrm>
              <a:off x="7890886" y="-1704453"/>
              <a:ext cx="396385" cy="405289"/>
              <a:chOff x="5459799" y="1825707"/>
              <a:chExt cx="396385" cy="405289"/>
            </a:xfrm>
          </p:grpSpPr>
          <p:sp>
            <p:nvSpPr>
              <p:cNvPr id="31" name="Oval 30"/>
              <p:cNvSpPr>
                <a:spLocks noChangeAspect="1"/>
              </p:cNvSpPr>
              <p:nvPr/>
            </p:nvSpPr>
            <p:spPr>
              <a:xfrm>
                <a:off x="5459799" y="1865236"/>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TextBox 31"/>
              <p:cNvSpPr txBox="1"/>
              <p:nvPr/>
            </p:nvSpPr>
            <p:spPr>
              <a:xfrm>
                <a:off x="5477722" y="1825707"/>
                <a:ext cx="378462" cy="400109"/>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28" name="Group 27"/>
            <p:cNvGrpSpPr/>
            <p:nvPr/>
          </p:nvGrpSpPr>
          <p:grpSpPr>
            <a:xfrm>
              <a:off x="9106452" y="-1680937"/>
              <a:ext cx="365762" cy="400109"/>
              <a:chOff x="6670498" y="1888752"/>
              <a:chExt cx="365762" cy="400109"/>
            </a:xfrm>
          </p:grpSpPr>
          <p:sp>
            <p:nvSpPr>
              <p:cNvPr id="29" name="Oval 28"/>
              <p:cNvSpPr>
                <a:spLocks noChangeAspect="1"/>
              </p:cNvSpPr>
              <p:nvPr/>
            </p:nvSpPr>
            <p:spPr>
              <a:xfrm>
                <a:off x="6670498" y="190476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TextBox 29"/>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37" name="TextBox 36"/>
          <p:cNvSpPr txBox="1"/>
          <p:nvPr/>
        </p:nvSpPr>
        <p:spPr>
          <a:xfrm>
            <a:off x="840535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8" name="TextBox 37"/>
          <p:cNvSpPr txBox="1"/>
          <p:nvPr/>
        </p:nvSpPr>
        <p:spPr>
          <a:xfrm>
            <a:off x="718187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9" name="TextBox 38"/>
          <p:cNvSpPr txBox="1"/>
          <p:nvPr/>
        </p:nvSpPr>
        <p:spPr>
          <a:xfrm>
            <a:off x="599348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40" name="TextBox 39"/>
          <p:cNvSpPr txBox="1"/>
          <p:nvPr/>
        </p:nvSpPr>
        <p:spPr>
          <a:xfrm>
            <a:off x="477717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Tree>
    <p:extLst>
      <p:ext uri="{BB962C8B-B14F-4D97-AF65-F5344CB8AC3E}">
        <p14:creationId xmlns:p14="http://schemas.microsoft.com/office/powerpoint/2010/main" val="189232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p:cNvGrpSpPr/>
          <p:nvPr/>
        </p:nvGrpSpPr>
        <p:grpSpPr>
          <a:xfrm>
            <a:off x="4267200" y="5425179"/>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graphicFrame>
        <p:nvGraphicFramePr>
          <p:cNvPr id="142" name="Table 141"/>
          <p:cNvGraphicFramePr>
            <a:graphicFrameLocks noGrp="1"/>
          </p:cNvGraphicFramePr>
          <p:nvPr>
            <p:extLst>
              <p:ext uri="{D42A27DB-BD31-4B8C-83A1-F6EECF244321}">
                <p14:modId xmlns:p14="http://schemas.microsoft.com/office/powerpoint/2010/main" val="2444986974"/>
              </p:ext>
            </p:extLst>
          </p:nvPr>
        </p:nvGraphicFramePr>
        <p:xfrm>
          <a:off x="578363" y="377092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tx2"/>
                          </a:solidFill>
                          <a:latin typeface="Optima"/>
                          <a:cs typeface="Optima"/>
                        </a:rPr>
                        <a:t>2</a:t>
                      </a:r>
                      <a:endParaRPr lang="en-US" sz="2000" b="1" dirty="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11" name="TextBox 210"/>
          <p:cNvSpPr txBox="1"/>
          <p:nvPr/>
        </p:nvSpPr>
        <p:spPr>
          <a:xfrm>
            <a:off x="840535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8" name="Rectangle 27"/>
          <p:cNvSpPr/>
          <p:nvPr/>
        </p:nvSpPr>
        <p:spPr>
          <a:xfrm>
            <a:off x="457200" y="1318929"/>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latin typeface="Optima"/>
                <a:ea typeface="Wingdings"/>
                <a:cs typeface="Optima"/>
                <a:sym typeface="Wingdings"/>
              </a:rPr>
              <a:t>3. Merge </a:t>
            </a:r>
            <a:r>
              <a:rPr lang="en-US" sz="2800" i="1" dirty="0">
                <a:latin typeface="Optima"/>
                <a:cs typeface="Optima"/>
              </a:rPr>
              <a:t>C</a:t>
            </a:r>
            <a:r>
              <a:rPr lang="en-US" sz="2800" baseline="-25000" dirty="0">
                <a:latin typeface="Optima"/>
                <a:cs typeface="Optima"/>
              </a:rPr>
              <a:t>1</a:t>
            </a:r>
            <a:r>
              <a:rPr lang="en-US" sz="2800" dirty="0">
                <a:latin typeface="Optima"/>
                <a:cs typeface="Optima"/>
              </a:rPr>
              <a:t> and </a:t>
            </a:r>
            <a:r>
              <a:rPr lang="en-US" sz="2800" i="1" dirty="0">
                <a:latin typeface="Optima"/>
                <a:cs typeface="Optima"/>
              </a:rPr>
              <a:t>C</a:t>
            </a:r>
            <a:r>
              <a:rPr lang="en-US" sz="2800" baseline="-25000" dirty="0">
                <a:latin typeface="Optima"/>
                <a:cs typeface="Optima"/>
              </a:rPr>
              <a:t>2</a:t>
            </a:r>
            <a:r>
              <a:rPr lang="en-US" sz="2800" dirty="0">
                <a:latin typeface="Optima"/>
                <a:cs typeface="Optima"/>
              </a:rPr>
              <a:t> into a single cluster </a:t>
            </a:r>
            <a:r>
              <a:rPr lang="en-US" sz="2800" i="1" dirty="0">
                <a:latin typeface="Optima"/>
                <a:cs typeface="Optima"/>
              </a:rPr>
              <a:t>C</a:t>
            </a:r>
            <a:r>
              <a:rPr lang="en-US" sz="2800" dirty="0">
                <a:latin typeface="Optima"/>
                <a:cs typeface="Optima"/>
              </a:rPr>
              <a:t>.</a:t>
            </a:r>
          </a:p>
        </p:txBody>
      </p:sp>
      <p:sp>
        <p:nvSpPr>
          <p:cNvPr id="30"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A Clustering Heuristic</a:t>
            </a:r>
            <a:endParaRPr lang="en-US" b="1" dirty="0">
              <a:latin typeface="Optima"/>
              <a:cs typeface="Optima"/>
            </a:endParaRPr>
          </a:p>
        </p:txBody>
      </p:sp>
      <p:sp>
        <p:nvSpPr>
          <p:cNvPr id="31" name="Rectangle 30"/>
          <p:cNvSpPr/>
          <p:nvPr/>
        </p:nvSpPr>
        <p:spPr>
          <a:xfrm>
            <a:off x="7060946" y="4090143"/>
            <a:ext cx="783201" cy="400110"/>
          </a:xfrm>
          <a:prstGeom prst="rect">
            <a:avLst/>
          </a:prstGeom>
        </p:spPr>
        <p:txBody>
          <a:bodyPr wrap="none">
            <a:spAutoFit/>
          </a:bodyPr>
          <a:lstStyle/>
          <a:p>
            <a:pPr algn="ctr"/>
            <a:r>
              <a:rPr lang="en-US" sz="2000" dirty="0">
                <a:solidFill>
                  <a:srgbClr val="262626"/>
                </a:solidFill>
                <a:latin typeface="Optima"/>
                <a:cs typeface="Optima"/>
              </a:rPr>
              <a:t>{</a:t>
            </a:r>
            <a:r>
              <a:rPr lang="en-US" sz="2000" baseline="-25000" dirty="0">
                <a:solidFill>
                  <a:srgbClr val="262626"/>
                </a:solidFill>
                <a:latin typeface="Optima"/>
                <a:cs typeface="Optima"/>
              </a:rPr>
              <a:t> </a:t>
            </a:r>
            <a:r>
              <a:rPr lang="en-US" sz="2000" i="1" dirty="0">
                <a:solidFill>
                  <a:srgbClr val="262626"/>
                </a:solidFill>
                <a:latin typeface="Optima"/>
                <a:cs typeface="Optima"/>
              </a:rPr>
              <a:t>k</a:t>
            </a:r>
            <a:r>
              <a:rPr lang="en-US" sz="2000" dirty="0">
                <a:solidFill>
                  <a:srgbClr val="262626"/>
                </a:solidFill>
                <a:latin typeface="Optima"/>
                <a:cs typeface="Optima"/>
              </a:rPr>
              <a:t>, </a:t>
            </a:r>
            <a:r>
              <a:rPr lang="en-US" sz="2000" i="1" dirty="0">
                <a:solidFill>
                  <a:srgbClr val="262626"/>
                </a:solidFill>
                <a:latin typeface="Optima"/>
                <a:cs typeface="Optima"/>
              </a:rPr>
              <a:t>l</a:t>
            </a:r>
            <a:r>
              <a:rPr lang="en-US" sz="2000" i="1" baseline="-25000" dirty="0">
                <a:solidFill>
                  <a:srgbClr val="262626"/>
                </a:solidFill>
                <a:latin typeface="Optima"/>
                <a:cs typeface="Optima"/>
              </a:rPr>
              <a:t> </a:t>
            </a:r>
            <a:r>
              <a:rPr lang="en-US" sz="2000" dirty="0">
                <a:solidFill>
                  <a:srgbClr val="262626"/>
                </a:solidFill>
                <a:latin typeface="Optima"/>
                <a:cs typeface="Optima"/>
              </a:rPr>
              <a:t>}</a:t>
            </a:r>
          </a:p>
        </p:txBody>
      </p:sp>
    </p:spTree>
    <p:extLst>
      <p:ext uri="{BB962C8B-B14F-4D97-AF65-F5344CB8AC3E}">
        <p14:creationId xmlns:p14="http://schemas.microsoft.com/office/powerpoint/2010/main" val="2489112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p:cNvGrpSpPr/>
          <p:nvPr/>
        </p:nvGrpSpPr>
        <p:grpSpPr>
          <a:xfrm>
            <a:off x="4267200" y="5425179"/>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graphicFrame>
        <p:nvGraphicFramePr>
          <p:cNvPr id="142" name="Table 141"/>
          <p:cNvGraphicFramePr>
            <a:graphicFrameLocks noGrp="1"/>
          </p:cNvGraphicFramePr>
          <p:nvPr>
            <p:extLst>
              <p:ext uri="{D42A27DB-BD31-4B8C-83A1-F6EECF244321}">
                <p14:modId xmlns:p14="http://schemas.microsoft.com/office/powerpoint/2010/main" val="3921525200"/>
              </p:ext>
            </p:extLst>
          </p:nvPr>
        </p:nvGraphicFramePr>
        <p:xfrm>
          <a:off x="578363" y="377092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tx2"/>
                          </a:solidFill>
                          <a:latin typeface="Optima"/>
                          <a:cs typeface="Optima"/>
                        </a:rPr>
                        <a:t>2</a:t>
                      </a:r>
                      <a:endParaRPr lang="en-US" sz="2000" b="1" dirty="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11" name="TextBox 210"/>
          <p:cNvSpPr txBox="1"/>
          <p:nvPr/>
        </p:nvSpPr>
        <p:spPr>
          <a:xfrm>
            <a:off x="840535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8" name="Rectangle 27"/>
          <p:cNvSpPr/>
          <p:nvPr/>
        </p:nvSpPr>
        <p:spPr>
          <a:xfrm>
            <a:off x="457200" y="1318929"/>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latin typeface="Optima"/>
                <a:cs typeface="Optima"/>
              </a:rPr>
              <a:t>4. Form </a:t>
            </a:r>
            <a:r>
              <a:rPr lang="en-US" sz="2800" dirty="0">
                <a:latin typeface="Optima"/>
                <a:cs typeface="Optima"/>
              </a:rPr>
              <a:t>a new node for </a:t>
            </a:r>
            <a:r>
              <a:rPr lang="en-US" sz="2800" i="1" dirty="0">
                <a:latin typeface="Optima"/>
                <a:cs typeface="Optima"/>
              </a:rPr>
              <a:t>C</a:t>
            </a:r>
            <a:r>
              <a:rPr lang="en-US" sz="2800" dirty="0">
                <a:latin typeface="Optima"/>
                <a:cs typeface="Optima"/>
              </a:rPr>
              <a:t> and connect to </a:t>
            </a:r>
            <a:r>
              <a:rPr lang="en-US" sz="2800" i="1" dirty="0">
                <a:latin typeface="Optima"/>
                <a:cs typeface="Optima"/>
              </a:rPr>
              <a:t>C</a:t>
            </a:r>
            <a:r>
              <a:rPr lang="en-US" sz="2800" baseline="-25000" dirty="0">
                <a:latin typeface="Optima"/>
                <a:cs typeface="Optima"/>
              </a:rPr>
              <a:t>1</a:t>
            </a:r>
            <a:r>
              <a:rPr lang="en-US" sz="2800" dirty="0">
                <a:latin typeface="Optima"/>
                <a:cs typeface="Optima"/>
              </a:rPr>
              <a:t> and </a:t>
            </a:r>
            <a:r>
              <a:rPr lang="en-US" sz="2800" i="1" dirty="0">
                <a:latin typeface="Optima"/>
                <a:cs typeface="Optima"/>
              </a:rPr>
              <a:t>C</a:t>
            </a:r>
            <a:r>
              <a:rPr lang="en-US" sz="2800" baseline="-25000" dirty="0">
                <a:latin typeface="Optima"/>
                <a:cs typeface="Optima"/>
              </a:rPr>
              <a:t>2</a:t>
            </a:r>
            <a:r>
              <a:rPr lang="en-US" sz="2800" dirty="0">
                <a:latin typeface="Optima"/>
                <a:cs typeface="Optima"/>
              </a:rPr>
              <a:t> by </a:t>
            </a:r>
            <a:r>
              <a:rPr lang="en-US" sz="2800" dirty="0" smtClean="0">
                <a:latin typeface="Optima"/>
                <a:cs typeface="Optima"/>
              </a:rPr>
              <a:t>an edge</a:t>
            </a:r>
            <a:r>
              <a:rPr lang="en-US" sz="2800" dirty="0">
                <a:latin typeface="Optima"/>
                <a:cs typeface="Optima"/>
              </a:rPr>
              <a:t>. Set age of </a:t>
            </a:r>
            <a:r>
              <a:rPr lang="en-US" sz="2800" i="1" dirty="0">
                <a:latin typeface="Optima"/>
                <a:cs typeface="Optima"/>
              </a:rPr>
              <a:t>C</a:t>
            </a:r>
            <a:r>
              <a:rPr lang="en-US" sz="2800" dirty="0">
                <a:latin typeface="Optima"/>
                <a:cs typeface="Optima"/>
              </a:rPr>
              <a:t> as </a:t>
            </a:r>
            <a:r>
              <a:rPr lang="en-US" sz="2800" i="1" dirty="0" err="1">
                <a:latin typeface="Optima"/>
                <a:cs typeface="Optima"/>
              </a:rPr>
              <a:t>D</a:t>
            </a:r>
            <a:r>
              <a:rPr lang="en-US" sz="2800" baseline="-25000" dirty="0" err="1">
                <a:latin typeface="Optima"/>
                <a:cs typeface="Optima"/>
              </a:rPr>
              <a:t>avg</a:t>
            </a:r>
            <a:r>
              <a:rPr lang="en-US" sz="2800" dirty="0">
                <a:latin typeface="Optima"/>
                <a:cs typeface="Optima"/>
              </a:rPr>
              <a:t>(</a:t>
            </a:r>
            <a:r>
              <a:rPr lang="en-US" sz="2800" i="1" dirty="0">
                <a:latin typeface="Optima"/>
                <a:cs typeface="Optima"/>
              </a:rPr>
              <a:t>C</a:t>
            </a:r>
            <a:r>
              <a:rPr lang="en-US" sz="2800" baseline="-25000" dirty="0">
                <a:latin typeface="Optima"/>
                <a:cs typeface="Optima"/>
              </a:rPr>
              <a:t>1</a:t>
            </a:r>
            <a:r>
              <a:rPr lang="en-US" sz="2800" dirty="0">
                <a:latin typeface="Optima"/>
                <a:cs typeface="Optima"/>
              </a:rPr>
              <a:t>, </a:t>
            </a:r>
            <a:r>
              <a:rPr lang="en-US" sz="2800" i="1" dirty="0">
                <a:latin typeface="Optima"/>
                <a:cs typeface="Optima"/>
              </a:rPr>
              <a:t>C</a:t>
            </a:r>
            <a:r>
              <a:rPr lang="en-US" sz="2800" baseline="-25000" dirty="0">
                <a:latin typeface="Optima"/>
                <a:cs typeface="Optima"/>
              </a:rPr>
              <a:t>2</a:t>
            </a:r>
            <a:r>
              <a:rPr lang="en-US" sz="2800" dirty="0">
                <a:latin typeface="Optima"/>
                <a:cs typeface="Optima"/>
              </a:rPr>
              <a:t>)/2.</a:t>
            </a:r>
          </a:p>
        </p:txBody>
      </p:sp>
      <p:sp>
        <p:nvSpPr>
          <p:cNvPr id="30"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A Clustering Heuristic</a:t>
            </a:r>
            <a:endParaRPr lang="en-US" b="1" dirty="0">
              <a:latin typeface="Optima"/>
              <a:cs typeface="Optima"/>
            </a:endParaRPr>
          </a:p>
        </p:txBody>
      </p:sp>
      <p:sp>
        <p:nvSpPr>
          <p:cNvPr id="31" name="Rectangle 30"/>
          <p:cNvSpPr/>
          <p:nvPr/>
        </p:nvSpPr>
        <p:spPr>
          <a:xfrm>
            <a:off x="7060946" y="4090143"/>
            <a:ext cx="783201" cy="400110"/>
          </a:xfrm>
          <a:prstGeom prst="rect">
            <a:avLst/>
          </a:prstGeom>
        </p:spPr>
        <p:txBody>
          <a:bodyPr wrap="none">
            <a:spAutoFit/>
          </a:bodyPr>
          <a:lstStyle/>
          <a:p>
            <a:pPr algn="ctr"/>
            <a:r>
              <a:rPr lang="en-US" sz="2000" dirty="0">
                <a:solidFill>
                  <a:srgbClr val="262626"/>
                </a:solidFill>
                <a:latin typeface="Optima"/>
                <a:cs typeface="Optima"/>
              </a:rPr>
              <a:t>{</a:t>
            </a:r>
            <a:r>
              <a:rPr lang="en-US" sz="2000" baseline="-25000" dirty="0">
                <a:solidFill>
                  <a:srgbClr val="262626"/>
                </a:solidFill>
                <a:latin typeface="Optima"/>
                <a:cs typeface="Optima"/>
              </a:rPr>
              <a:t> </a:t>
            </a:r>
            <a:r>
              <a:rPr lang="en-US" sz="2000" i="1" dirty="0">
                <a:solidFill>
                  <a:srgbClr val="262626"/>
                </a:solidFill>
                <a:latin typeface="Optima"/>
                <a:cs typeface="Optima"/>
              </a:rPr>
              <a:t>k</a:t>
            </a:r>
            <a:r>
              <a:rPr lang="en-US" sz="2000" dirty="0">
                <a:solidFill>
                  <a:srgbClr val="262626"/>
                </a:solidFill>
                <a:latin typeface="Optima"/>
                <a:cs typeface="Optima"/>
              </a:rPr>
              <a:t>, </a:t>
            </a:r>
            <a:r>
              <a:rPr lang="en-US" sz="2000" i="1" dirty="0">
                <a:solidFill>
                  <a:srgbClr val="262626"/>
                </a:solidFill>
                <a:latin typeface="Optima"/>
                <a:cs typeface="Optima"/>
              </a:rPr>
              <a:t>l</a:t>
            </a:r>
            <a:r>
              <a:rPr lang="en-US" sz="2000" i="1" baseline="-25000" dirty="0">
                <a:solidFill>
                  <a:srgbClr val="262626"/>
                </a:solidFill>
                <a:latin typeface="Optima"/>
                <a:cs typeface="Optima"/>
              </a:rPr>
              <a:t> </a:t>
            </a:r>
            <a:r>
              <a:rPr lang="en-US" sz="2000" dirty="0">
                <a:solidFill>
                  <a:srgbClr val="262626"/>
                </a:solidFill>
                <a:latin typeface="Optima"/>
                <a:cs typeface="Optima"/>
              </a:rPr>
              <a:t>}</a:t>
            </a:r>
          </a:p>
        </p:txBody>
      </p:sp>
      <p:cxnSp>
        <p:nvCxnSpPr>
          <p:cNvPr id="33" name="Straight Arrow Connector 3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TextBox 35"/>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2"/>
                </a:solidFill>
                <a:latin typeface="Optima"/>
                <a:cs typeface="Optima"/>
              </a:rPr>
              <a:t>1</a:t>
            </a:r>
          </a:p>
        </p:txBody>
      </p:sp>
      <p:sp>
        <p:nvSpPr>
          <p:cNvPr id="37" name="TextBox 36"/>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38" name="TextBox 37"/>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Tree>
    <p:extLst>
      <p:ext uri="{BB962C8B-B14F-4D97-AF65-F5344CB8AC3E}">
        <p14:creationId xmlns:p14="http://schemas.microsoft.com/office/powerpoint/2010/main" val="1710328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p:cNvGrpSpPr/>
          <p:nvPr/>
        </p:nvGrpSpPr>
        <p:grpSpPr>
          <a:xfrm>
            <a:off x="4267200" y="5420258"/>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211" name="TextBox 210"/>
          <p:cNvSpPr txBox="1"/>
          <p:nvPr/>
        </p:nvSpPr>
        <p:spPr>
          <a:xfrm>
            <a:off x="840535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23" name="Straight Arrow Connector 2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TextBox 37"/>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39" name="TextBox 38"/>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0" name="TextBox 39"/>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graphicFrame>
        <p:nvGraphicFramePr>
          <p:cNvPr id="30" name="Table 29"/>
          <p:cNvGraphicFramePr>
            <a:graphicFrameLocks noGrp="1"/>
          </p:cNvGraphicFramePr>
          <p:nvPr>
            <p:extLst>
              <p:ext uri="{D42A27DB-BD31-4B8C-83A1-F6EECF244321}">
                <p14:modId xmlns:p14="http://schemas.microsoft.com/office/powerpoint/2010/main" val="2378764675"/>
              </p:ext>
            </p:extLst>
          </p:nvPr>
        </p:nvGraphicFramePr>
        <p:xfrm>
          <a:off x="381002" y="3778738"/>
          <a:ext cx="2980045" cy="1860064"/>
        </p:xfrm>
        <a:graphic>
          <a:graphicData uri="http://schemas.openxmlformats.org/drawingml/2006/table">
            <a:tbl>
              <a:tblPr firstRow="1" bandRow="1">
                <a:tableStyleId>{5C22544A-7EE6-4342-B048-85BDC9FD1C3A}</a:tableStyleId>
              </a:tblPr>
              <a:tblGrid>
                <a:gridCol w="898555"/>
                <a:gridCol w="635031"/>
                <a:gridCol w="564472"/>
                <a:gridCol w="881987"/>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smtClean="0">
                          <a:solidFill>
                            <a:srgbClr val="262626"/>
                          </a:solidFill>
                          <a:latin typeface="Optima"/>
                          <a:cs typeface="Optima"/>
                        </a:rPr>
                        <a:t>{</a:t>
                      </a:r>
                      <a:r>
                        <a:rPr lang="en-US" sz="2000" b="1" i="0" baseline="-25000" dirty="0" smtClean="0">
                          <a:solidFill>
                            <a:srgbClr val="262626"/>
                          </a:solidFill>
                          <a:latin typeface="Optima"/>
                          <a:cs typeface="Optima"/>
                        </a:rPr>
                        <a:t> </a:t>
                      </a:r>
                      <a:r>
                        <a:rPr lang="en-US" sz="2000" b="1" i="1" dirty="0" smtClean="0">
                          <a:solidFill>
                            <a:srgbClr val="262626"/>
                          </a:solidFill>
                          <a:latin typeface="Optima"/>
                          <a:cs typeface="Optima"/>
                        </a:rPr>
                        <a:t>k</a:t>
                      </a:r>
                      <a:r>
                        <a:rPr lang="en-US" sz="2000" b="1" i="0" dirty="0" smtClean="0">
                          <a:solidFill>
                            <a:srgbClr val="262626"/>
                          </a:solidFill>
                          <a:latin typeface="Optima"/>
                          <a:cs typeface="Optima"/>
                        </a:rPr>
                        <a:t>,</a:t>
                      </a:r>
                      <a:r>
                        <a:rPr lang="en-US" sz="2000" b="1" i="0" baseline="0" dirty="0" smtClean="0">
                          <a:solidFill>
                            <a:srgbClr val="262626"/>
                          </a:solidFill>
                          <a:latin typeface="Optima"/>
                          <a:cs typeface="Optima"/>
                        </a:rPr>
                        <a:t> </a:t>
                      </a:r>
                      <a:r>
                        <a:rPr lang="en-US" sz="2000" b="1" i="1" dirty="0" smtClean="0">
                          <a:solidFill>
                            <a:srgbClr val="262626"/>
                          </a:solidFill>
                          <a:latin typeface="Optima"/>
                          <a:cs typeface="Optima"/>
                        </a:rPr>
                        <a:t>l</a:t>
                      </a:r>
                      <a:r>
                        <a:rPr lang="en-US" sz="2000" b="1" i="1" baseline="-25000" dirty="0" smtClean="0">
                          <a:solidFill>
                            <a:srgbClr val="262626"/>
                          </a:solidFill>
                          <a:latin typeface="Optima"/>
                          <a:cs typeface="Optima"/>
                        </a:rPr>
                        <a:t> </a:t>
                      </a:r>
                      <a:r>
                        <a:rPr lang="en-US" sz="2000" b="1" i="0" dirty="0" smtClean="0">
                          <a:solidFill>
                            <a:srgbClr val="262626"/>
                          </a:solidFill>
                          <a:latin typeface="Optima"/>
                          <a:cs typeface="Optima"/>
                        </a:rPr>
                        <a:t>}</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3.5</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0" dirty="0" smtClean="0">
                          <a:solidFill>
                            <a:srgbClr val="262626"/>
                          </a:solidFill>
                          <a:latin typeface="Optima"/>
                          <a:cs typeface="Optima"/>
                        </a:rPr>
                        <a:t>{</a:t>
                      </a:r>
                      <a:r>
                        <a:rPr lang="en-US" sz="2000" b="1" i="0" baseline="-25000" dirty="0" smtClean="0">
                          <a:solidFill>
                            <a:srgbClr val="262626"/>
                          </a:solidFill>
                          <a:latin typeface="Optima"/>
                          <a:cs typeface="Optima"/>
                        </a:rPr>
                        <a:t> </a:t>
                      </a:r>
                      <a:r>
                        <a:rPr lang="en-US" sz="2000" b="1" i="1" dirty="0" smtClean="0">
                          <a:solidFill>
                            <a:srgbClr val="262626"/>
                          </a:solidFill>
                          <a:latin typeface="Optima"/>
                          <a:cs typeface="Optima"/>
                        </a:rPr>
                        <a:t>k</a:t>
                      </a:r>
                      <a:r>
                        <a:rPr lang="en-US" sz="2000" b="1" i="0" dirty="0" smtClean="0">
                          <a:solidFill>
                            <a:srgbClr val="262626"/>
                          </a:solidFill>
                          <a:latin typeface="Optima"/>
                          <a:cs typeface="Optima"/>
                        </a:rPr>
                        <a:t>,</a:t>
                      </a:r>
                      <a:r>
                        <a:rPr lang="en-US" sz="2000" b="1" i="0" baseline="0" dirty="0" smtClean="0">
                          <a:solidFill>
                            <a:srgbClr val="262626"/>
                          </a:solidFill>
                          <a:latin typeface="Optima"/>
                          <a:cs typeface="Optima"/>
                        </a:rPr>
                        <a:t> </a:t>
                      </a:r>
                      <a:r>
                        <a:rPr lang="en-US" sz="2000" b="1" i="1" dirty="0" smtClean="0">
                          <a:solidFill>
                            <a:srgbClr val="262626"/>
                          </a:solidFill>
                          <a:latin typeface="Optima"/>
                          <a:cs typeface="Optima"/>
                        </a:rPr>
                        <a:t>l</a:t>
                      </a:r>
                      <a:r>
                        <a:rPr lang="en-US" sz="2000" b="1" i="1" baseline="-25000" dirty="0" smtClean="0">
                          <a:solidFill>
                            <a:srgbClr val="262626"/>
                          </a:solidFill>
                          <a:latin typeface="Optima"/>
                          <a:cs typeface="Optima"/>
                        </a:rPr>
                        <a:t> </a:t>
                      </a:r>
                      <a:r>
                        <a:rPr lang="en-US" sz="2000" b="1" i="0" dirty="0" smtClean="0">
                          <a:solidFill>
                            <a:srgbClr val="262626"/>
                          </a:solidFill>
                          <a:latin typeface="Optima"/>
                          <a:cs typeface="Optima"/>
                        </a:rPr>
                        <a:t>}</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3.5</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6" name="Rectangle 65"/>
          <p:cNvSpPr/>
          <p:nvPr/>
        </p:nvSpPr>
        <p:spPr>
          <a:xfrm>
            <a:off x="7060946" y="4090143"/>
            <a:ext cx="783201" cy="400110"/>
          </a:xfrm>
          <a:prstGeom prst="rect">
            <a:avLst/>
          </a:prstGeom>
        </p:spPr>
        <p:txBody>
          <a:bodyPr wrap="none">
            <a:spAutoFit/>
          </a:bodyPr>
          <a:lstStyle/>
          <a:p>
            <a:pPr algn="ctr"/>
            <a:r>
              <a:rPr lang="en-US" sz="2000" dirty="0">
                <a:solidFill>
                  <a:srgbClr val="262626"/>
                </a:solidFill>
                <a:latin typeface="Optima"/>
                <a:cs typeface="Optima"/>
              </a:rPr>
              <a:t>{</a:t>
            </a:r>
            <a:r>
              <a:rPr lang="en-US" sz="2000" baseline="-25000" dirty="0">
                <a:solidFill>
                  <a:srgbClr val="262626"/>
                </a:solidFill>
                <a:latin typeface="Optima"/>
                <a:cs typeface="Optima"/>
              </a:rPr>
              <a:t> </a:t>
            </a:r>
            <a:r>
              <a:rPr lang="en-US" sz="2000" i="1" dirty="0">
                <a:solidFill>
                  <a:srgbClr val="262626"/>
                </a:solidFill>
                <a:latin typeface="Optima"/>
                <a:cs typeface="Optima"/>
              </a:rPr>
              <a:t>k</a:t>
            </a:r>
            <a:r>
              <a:rPr lang="en-US" sz="2000" dirty="0">
                <a:solidFill>
                  <a:srgbClr val="262626"/>
                </a:solidFill>
                <a:latin typeface="Optima"/>
                <a:cs typeface="Optima"/>
              </a:rPr>
              <a:t>, </a:t>
            </a:r>
            <a:r>
              <a:rPr lang="en-US" sz="2000" i="1" dirty="0">
                <a:solidFill>
                  <a:srgbClr val="262626"/>
                </a:solidFill>
                <a:latin typeface="Optima"/>
                <a:cs typeface="Optima"/>
              </a:rPr>
              <a:t>l</a:t>
            </a:r>
            <a:r>
              <a:rPr lang="en-US" sz="2000" i="1" baseline="-25000" dirty="0">
                <a:solidFill>
                  <a:srgbClr val="262626"/>
                </a:solidFill>
                <a:latin typeface="Optima"/>
                <a:cs typeface="Optima"/>
              </a:rPr>
              <a:t> </a:t>
            </a:r>
            <a:r>
              <a:rPr lang="en-US" sz="2000" dirty="0">
                <a:solidFill>
                  <a:srgbClr val="262626"/>
                </a:solidFill>
                <a:latin typeface="Optima"/>
                <a:cs typeface="Optima"/>
              </a:rPr>
              <a:t>}</a:t>
            </a:r>
          </a:p>
        </p:txBody>
      </p:sp>
      <p:sp>
        <p:nvSpPr>
          <p:cNvPr id="2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A Clustering Heuristic</a:t>
            </a:r>
            <a:endParaRPr lang="en-US" b="1" dirty="0">
              <a:latin typeface="Optima"/>
              <a:cs typeface="Optima"/>
            </a:endParaRPr>
          </a:p>
        </p:txBody>
      </p:sp>
      <p:sp>
        <p:nvSpPr>
          <p:cNvPr id="32" name="Rectangle 31"/>
          <p:cNvSpPr/>
          <p:nvPr/>
        </p:nvSpPr>
        <p:spPr>
          <a:xfrm>
            <a:off x="457200" y="1318929"/>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latin typeface="Optima"/>
                <a:cs typeface="Optima"/>
              </a:rPr>
              <a:t>5. Update the distance matrix by computing the average distance between each pair of clusters.</a:t>
            </a:r>
            <a:endParaRPr lang="en-US" sz="2800" dirty="0">
              <a:latin typeface="Optima"/>
              <a:ea typeface="Wingdings"/>
              <a:cs typeface="Optima"/>
              <a:sym typeface="Wingdings"/>
            </a:endParaRPr>
          </a:p>
        </p:txBody>
      </p:sp>
    </p:spTree>
    <p:extLst>
      <p:ext uri="{BB962C8B-B14F-4D97-AF65-F5344CB8AC3E}">
        <p14:creationId xmlns:p14="http://schemas.microsoft.com/office/powerpoint/2010/main" val="498748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p:nvPr/>
        </p:nvCxnSpPr>
        <p:spPr>
          <a:xfrm>
            <a:off x="5046033" y="4119874"/>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456592" y="4097977"/>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3" name="Oval 52"/>
          <p:cNvSpPr>
            <a:spLocks noChangeAspect="1"/>
          </p:cNvSpPr>
          <p:nvPr/>
        </p:nvSpPr>
        <p:spPr>
          <a:xfrm>
            <a:off x="4870868" y="3934933"/>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TextBox 53"/>
          <p:cNvSpPr txBox="1"/>
          <p:nvPr/>
        </p:nvSpPr>
        <p:spPr>
          <a:xfrm>
            <a:off x="5273756" y="3897921"/>
            <a:ext cx="541174" cy="400110"/>
          </a:xfrm>
          <a:prstGeom prst="rect">
            <a:avLst/>
          </a:prstGeom>
          <a:noFill/>
        </p:spPr>
        <p:txBody>
          <a:bodyPr wrap="none" rtlCol="0">
            <a:spAutoFit/>
          </a:bodyPr>
          <a:lstStyle/>
          <a:p>
            <a:pPr algn="ctr"/>
            <a:r>
              <a:rPr lang="en-US" sz="2000" b="1" dirty="0">
                <a:solidFill>
                  <a:schemeClr val="tx2"/>
                </a:solidFill>
                <a:latin typeface="Optima"/>
                <a:cs typeface="Optima"/>
              </a:rPr>
              <a:t>1</a:t>
            </a:r>
            <a:r>
              <a:rPr lang="en-US" sz="2000" b="1" dirty="0" smtClean="0">
                <a:solidFill>
                  <a:schemeClr val="tx2"/>
                </a:solidFill>
                <a:latin typeface="Optima"/>
                <a:cs typeface="Optima"/>
              </a:rPr>
              <a:t>.5</a:t>
            </a:r>
            <a:endParaRPr lang="en-US" sz="2000" b="1" dirty="0">
              <a:solidFill>
                <a:schemeClr val="tx2"/>
              </a:solidFill>
              <a:latin typeface="Optima"/>
              <a:cs typeface="Optima"/>
            </a:endParaRPr>
          </a:p>
        </p:txBody>
      </p:sp>
      <p:sp>
        <p:nvSpPr>
          <p:cNvPr id="55" name="TextBox 54"/>
          <p:cNvSpPr txBox="1"/>
          <p:nvPr/>
        </p:nvSpPr>
        <p:spPr>
          <a:xfrm>
            <a:off x="5329877" y="4648342"/>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sp>
        <p:nvSpPr>
          <p:cNvPr id="56" name="TextBox 55"/>
          <p:cNvSpPr txBox="1"/>
          <p:nvPr/>
        </p:nvSpPr>
        <p:spPr>
          <a:xfrm>
            <a:off x="4240494" y="4648342"/>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grpSp>
        <p:nvGrpSpPr>
          <p:cNvPr id="138" name="Group 137"/>
          <p:cNvGrpSpPr/>
          <p:nvPr/>
        </p:nvGrpSpPr>
        <p:grpSpPr>
          <a:xfrm>
            <a:off x="4267200" y="5420258"/>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211" name="TextBox 210"/>
          <p:cNvSpPr txBox="1"/>
          <p:nvPr/>
        </p:nvSpPr>
        <p:spPr>
          <a:xfrm>
            <a:off x="840535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23" name="Straight Arrow Connector 2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TextBox 37"/>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39" name="TextBox 38"/>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0" name="TextBox 39"/>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graphicFrame>
        <p:nvGraphicFramePr>
          <p:cNvPr id="30" name="Table 29"/>
          <p:cNvGraphicFramePr>
            <a:graphicFrameLocks noGrp="1"/>
          </p:cNvGraphicFramePr>
          <p:nvPr>
            <p:extLst>
              <p:ext uri="{D42A27DB-BD31-4B8C-83A1-F6EECF244321}">
                <p14:modId xmlns:p14="http://schemas.microsoft.com/office/powerpoint/2010/main" val="2071434480"/>
              </p:ext>
            </p:extLst>
          </p:nvPr>
        </p:nvGraphicFramePr>
        <p:xfrm>
          <a:off x="381002" y="3778738"/>
          <a:ext cx="2980045" cy="1860064"/>
        </p:xfrm>
        <a:graphic>
          <a:graphicData uri="http://schemas.openxmlformats.org/drawingml/2006/table">
            <a:tbl>
              <a:tblPr firstRow="1" bandRow="1">
                <a:tableStyleId>{5C22544A-7EE6-4342-B048-85BDC9FD1C3A}</a:tableStyleId>
              </a:tblPr>
              <a:tblGrid>
                <a:gridCol w="898555"/>
                <a:gridCol w="635031"/>
                <a:gridCol w="564472"/>
                <a:gridCol w="881987"/>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smtClean="0">
                          <a:solidFill>
                            <a:srgbClr val="262626"/>
                          </a:solidFill>
                          <a:latin typeface="Optima"/>
                          <a:cs typeface="Optima"/>
                        </a:rPr>
                        <a:t>{</a:t>
                      </a:r>
                      <a:r>
                        <a:rPr lang="en-US" sz="2000" b="1" i="0" baseline="-25000" dirty="0" smtClean="0">
                          <a:solidFill>
                            <a:srgbClr val="262626"/>
                          </a:solidFill>
                          <a:latin typeface="Optima"/>
                          <a:cs typeface="Optima"/>
                        </a:rPr>
                        <a:t> </a:t>
                      </a:r>
                      <a:r>
                        <a:rPr lang="en-US" sz="2000" b="1" i="1" dirty="0" smtClean="0">
                          <a:solidFill>
                            <a:srgbClr val="262626"/>
                          </a:solidFill>
                          <a:latin typeface="Optima"/>
                          <a:cs typeface="Optima"/>
                        </a:rPr>
                        <a:t>k</a:t>
                      </a:r>
                      <a:r>
                        <a:rPr lang="en-US" sz="2000" b="1" i="0" dirty="0" smtClean="0">
                          <a:solidFill>
                            <a:srgbClr val="262626"/>
                          </a:solidFill>
                          <a:latin typeface="Optima"/>
                          <a:cs typeface="Optima"/>
                        </a:rPr>
                        <a:t>,</a:t>
                      </a:r>
                      <a:r>
                        <a:rPr lang="en-US" sz="2000" b="1" i="0" baseline="0" dirty="0" smtClean="0">
                          <a:solidFill>
                            <a:srgbClr val="262626"/>
                          </a:solidFill>
                          <a:latin typeface="Optima"/>
                          <a:cs typeface="Optima"/>
                        </a:rPr>
                        <a:t> </a:t>
                      </a:r>
                      <a:r>
                        <a:rPr lang="en-US" sz="2000" b="1" i="1" dirty="0" smtClean="0">
                          <a:solidFill>
                            <a:srgbClr val="262626"/>
                          </a:solidFill>
                          <a:latin typeface="Optima"/>
                          <a:cs typeface="Optima"/>
                        </a:rPr>
                        <a:t>l</a:t>
                      </a:r>
                      <a:r>
                        <a:rPr lang="en-US" sz="2000" b="1" i="1" baseline="-25000" dirty="0" smtClean="0">
                          <a:solidFill>
                            <a:srgbClr val="262626"/>
                          </a:solidFill>
                          <a:latin typeface="Optima"/>
                          <a:cs typeface="Optima"/>
                        </a:rPr>
                        <a:t> </a:t>
                      </a:r>
                      <a:r>
                        <a:rPr lang="en-US" sz="2000" b="1" i="0" dirty="0" smtClean="0">
                          <a:solidFill>
                            <a:srgbClr val="262626"/>
                          </a:solidFill>
                          <a:latin typeface="Optima"/>
                          <a:cs typeface="Optima"/>
                        </a:rPr>
                        <a:t>}</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3</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3.5</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FF0000"/>
                          </a:solidFill>
                          <a:latin typeface="Optima"/>
                          <a:cs typeface="Optima"/>
                        </a:rPr>
                        <a:t>3</a:t>
                      </a:r>
                      <a:endParaRPr lang="en-US" sz="2000" b="1" dirty="0">
                        <a:solidFill>
                          <a:srgbClr val="FF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0" dirty="0" smtClean="0">
                          <a:solidFill>
                            <a:srgbClr val="262626"/>
                          </a:solidFill>
                          <a:latin typeface="Optima"/>
                          <a:cs typeface="Optima"/>
                        </a:rPr>
                        <a:t>{</a:t>
                      </a:r>
                      <a:r>
                        <a:rPr lang="en-US" sz="2000" b="1" i="0" baseline="-25000" dirty="0" smtClean="0">
                          <a:solidFill>
                            <a:srgbClr val="262626"/>
                          </a:solidFill>
                          <a:latin typeface="Optima"/>
                          <a:cs typeface="Optima"/>
                        </a:rPr>
                        <a:t> </a:t>
                      </a:r>
                      <a:r>
                        <a:rPr lang="en-US" sz="2000" b="1" i="1" dirty="0" smtClean="0">
                          <a:solidFill>
                            <a:srgbClr val="262626"/>
                          </a:solidFill>
                          <a:latin typeface="Optima"/>
                          <a:cs typeface="Optima"/>
                        </a:rPr>
                        <a:t>k</a:t>
                      </a:r>
                      <a:r>
                        <a:rPr lang="en-US" sz="2000" b="1" i="0" dirty="0" smtClean="0">
                          <a:solidFill>
                            <a:srgbClr val="262626"/>
                          </a:solidFill>
                          <a:latin typeface="Optima"/>
                          <a:cs typeface="Optima"/>
                        </a:rPr>
                        <a:t>,</a:t>
                      </a:r>
                      <a:r>
                        <a:rPr lang="en-US" sz="2000" b="1" i="0" baseline="0" dirty="0" smtClean="0">
                          <a:solidFill>
                            <a:srgbClr val="262626"/>
                          </a:solidFill>
                          <a:latin typeface="Optima"/>
                          <a:cs typeface="Optima"/>
                        </a:rPr>
                        <a:t> </a:t>
                      </a:r>
                      <a:r>
                        <a:rPr lang="en-US" sz="2000" b="1" i="1" dirty="0" smtClean="0">
                          <a:solidFill>
                            <a:srgbClr val="262626"/>
                          </a:solidFill>
                          <a:latin typeface="Optima"/>
                          <a:cs typeface="Optima"/>
                        </a:rPr>
                        <a:t>l</a:t>
                      </a:r>
                      <a:r>
                        <a:rPr lang="en-US" sz="2000" b="1" i="1" baseline="-25000" dirty="0" smtClean="0">
                          <a:solidFill>
                            <a:srgbClr val="262626"/>
                          </a:solidFill>
                          <a:latin typeface="Optima"/>
                          <a:cs typeface="Optima"/>
                        </a:rPr>
                        <a:t> </a:t>
                      </a:r>
                      <a:r>
                        <a:rPr lang="en-US" sz="2000" b="1" i="0" dirty="0" smtClean="0">
                          <a:solidFill>
                            <a:srgbClr val="262626"/>
                          </a:solidFill>
                          <a:latin typeface="Optima"/>
                          <a:cs typeface="Optima"/>
                        </a:rPr>
                        <a:t>}</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3.5</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4" name="Rectangle 33"/>
          <p:cNvSpPr/>
          <p:nvPr/>
        </p:nvSpPr>
        <p:spPr>
          <a:xfrm>
            <a:off x="4693745" y="3505202"/>
            <a:ext cx="716772" cy="400110"/>
          </a:xfrm>
          <a:prstGeom prst="rect">
            <a:avLst/>
          </a:prstGeom>
        </p:spPr>
        <p:txBody>
          <a:bodyPr wrap="none">
            <a:spAutoFit/>
          </a:bodyPr>
          <a:lstStyle/>
          <a:p>
            <a:pPr algn="ctr"/>
            <a:r>
              <a:rPr lang="en-US" sz="2000" dirty="0">
                <a:solidFill>
                  <a:srgbClr val="262626"/>
                </a:solidFill>
                <a:latin typeface="Optima"/>
                <a:cs typeface="Optima"/>
              </a:rPr>
              <a:t>{</a:t>
            </a:r>
            <a:r>
              <a:rPr lang="en-US" sz="2000" baseline="-25000" dirty="0">
                <a:solidFill>
                  <a:srgbClr val="262626"/>
                </a:solidFill>
                <a:latin typeface="Optima"/>
                <a:cs typeface="Optima"/>
              </a:rPr>
              <a:t> </a:t>
            </a:r>
            <a:r>
              <a:rPr lang="en-US" sz="2000" i="1" dirty="0" smtClean="0">
                <a:solidFill>
                  <a:srgbClr val="262626"/>
                </a:solidFill>
                <a:latin typeface="Optima"/>
                <a:cs typeface="Optima"/>
              </a:rPr>
              <a:t>i</a:t>
            </a:r>
            <a:r>
              <a:rPr lang="en-US" sz="2000" dirty="0" smtClean="0">
                <a:solidFill>
                  <a:srgbClr val="262626"/>
                </a:solidFill>
                <a:latin typeface="Optima"/>
                <a:cs typeface="Optima"/>
              </a:rPr>
              <a:t>, </a:t>
            </a:r>
            <a:r>
              <a:rPr lang="en-US" sz="2000" i="1" dirty="0" smtClean="0">
                <a:solidFill>
                  <a:srgbClr val="262626"/>
                </a:solidFill>
                <a:latin typeface="Optima"/>
                <a:cs typeface="Optima"/>
              </a:rPr>
              <a:t>j</a:t>
            </a:r>
            <a:r>
              <a:rPr lang="en-US" sz="2000" i="1" baseline="-25000" dirty="0" smtClean="0">
                <a:solidFill>
                  <a:srgbClr val="262626"/>
                </a:solidFill>
                <a:latin typeface="Optima"/>
                <a:cs typeface="Optima"/>
              </a:rPr>
              <a:t> </a:t>
            </a:r>
            <a:r>
              <a:rPr lang="en-US" sz="2000" dirty="0">
                <a:solidFill>
                  <a:srgbClr val="262626"/>
                </a:solidFill>
                <a:latin typeface="Optima"/>
                <a:cs typeface="Optima"/>
              </a:rPr>
              <a:t>}</a:t>
            </a:r>
          </a:p>
        </p:txBody>
      </p:sp>
      <p:sp>
        <p:nvSpPr>
          <p:cNvPr id="3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A Clustering Heuristic</a:t>
            </a:r>
            <a:endParaRPr lang="en-US" b="1" dirty="0">
              <a:latin typeface="Optima"/>
              <a:cs typeface="Optima"/>
            </a:endParaRPr>
          </a:p>
        </p:txBody>
      </p:sp>
      <p:sp>
        <p:nvSpPr>
          <p:cNvPr id="36" name="Rectangle 35"/>
          <p:cNvSpPr/>
          <p:nvPr/>
        </p:nvSpPr>
        <p:spPr>
          <a:xfrm>
            <a:off x="457200" y="1318929"/>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6</a:t>
            </a:r>
            <a:r>
              <a:rPr lang="en-US" sz="2800" dirty="0" smtClean="0">
                <a:latin typeface="Optima"/>
                <a:cs typeface="Optima"/>
              </a:rPr>
              <a:t>. Iterate until a single cluster contains all species.</a:t>
            </a:r>
            <a:endParaRPr lang="en-US" sz="2800" dirty="0">
              <a:latin typeface="Optima"/>
              <a:cs typeface="Optima"/>
            </a:endParaRPr>
          </a:p>
        </p:txBody>
      </p:sp>
    </p:spTree>
    <p:extLst>
      <p:ext uri="{BB962C8B-B14F-4D97-AF65-F5344CB8AC3E}">
        <p14:creationId xmlns:p14="http://schemas.microsoft.com/office/powerpoint/2010/main" val="2231693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72" y="278736"/>
            <a:ext cx="9144000" cy="6247866"/>
          </a:xfrm>
          <a:prstGeom prst="rect">
            <a:avLst/>
          </a:prstGeom>
        </p:spPr>
        <p:txBody>
          <a:bodyPr wrap="square">
            <a:spAutoFit/>
          </a:bodyPr>
          <a:lstStyle/>
          <a:p>
            <a:r>
              <a:rPr lang="en-US" sz="1600" dirty="0">
                <a:solidFill>
                  <a:schemeClr val="bg1">
                    <a:lumMod val="50000"/>
                  </a:schemeClr>
                </a:solidFill>
                <a:latin typeface="Courier"/>
                <a:cs typeface="Courier"/>
              </a:rPr>
              <a:t>28261</a:t>
            </a:r>
            <a:r>
              <a:rPr lang="en-US" sz="1600" dirty="0">
                <a:latin typeface="Courier"/>
                <a:cs typeface="Courier"/>
              </a:rPr>
              <a:t> </a:t>
            </a:r>
            <a:r>
              <a:rPr lang="en-US" sz="1600" b="1" dirty="0" err="1" smtClean="0">
                <a:solidFill>
                  <a:srgbClr val="ED1C24"/>
                </a:solidFill>
                <a:latin typeface="Courier"/>
                <a:cs typeface="Courier"/>
              </a:rPr>
              <a:t>C</a:t>
            </a:r>
            <a:r>
              <a:rPr lang="en-US" sz="1600" dirty="0" err="1" smtClean="0">
                <a:latin typeface="Courier"/>
                <a:cs typeface="Courier"/>
              </a:rPr>
              <a:t>auaauacug</a:t>
            </a:r>
            <a:r>
              <a:rPr lang="en-US" sz="1600" dirty="0" smtClean="0">
                <a:latin typeface="Courier"/>
                <a:cs typeface="Courier"/>
              </a:rPr>
              <a:t> </a:t>
            </a:r>
            <a:r>
              <a:rPr lang="en-US" sz="1600" dirty="0" err="1" smtClean="0">
                <a:latin typeface="Courier"/>
                <a:cs typeface="Courier"/>
              </a:rPr>
              <a:t>cgucuugguu</a:t>
            </a:r>
            <a:r>
              <a:rPr lang="en-US" sz="1600" dirty="0" smtClean="0">
                <a:latin typeface="Courier"/>
                <a:cs typeface="Courier"/>
              </a:rPr>
              <a:t> </a:t>
            </a:r>
            <a:r>
              <a:rPr lang="en-US" sz="1600" dirty="0" err="1" smtClean="0">
                <a:latin typeface="Courier"/>
                <a:cs typeface="Courier"/>
              </a:rPr>
              <a:t>caca</a:t>
            </a:r>
            <a:r>
              <a:rPr lang="en-US" sz="1600" b="1" dirty="0" err="1" smtClean="0">
                <a:solidFill>
                  <a:srgbClr val="ED1C24"/>
                </a:solidFill>
                <a:latin typeface="Courier"/>
                <a:cs typeface="Courier"/>
              </a:rPr>
              <a:t>U</a:t>
            </a:r>
            <a:r>
              <a:rPr lang="en-US" sz="1600" dirty="0" err="1" smtClean="0">
                <a:latin typeface="Courier"/>
                <a:cs typeface="Courier"/>
              </a:rPr>
              <a:t>cucuc</a:t>
            </a:r>
            <a:r>
              <a:rPr lang="en-US" sz="1600" dirty="0" smtClean="0">
                <a:latin typeface="Courier"/>
                <a:cs typeface="Courier"/>
              </a:rPr>
              <a:t> </a:t>
            </a:r>
            <a:r>
              <a:rPr lang="en-US" sz="1600" dirty="0" err="1" smtClean="0">
                <a:latin typeface="Courier"/>
                <a:cs typeface="Courier"/>
              </a:rPr>
              <a:t>acucagcaug</a:t>
            </a:r>
            <a:r>
              <a:rPr lang="en-US" sz="1600" dirty="0" smtClean="0">
                <a:latin typeface="Courier"/>
                <a:cs typeface="Courier"/>
              </a:rPr>
              <a:t> </a:t>
            </a:r>
            <a:r>
              <a:rPr lang="en-US" sz="1600" dirty="0" err="1">
                <a:latin typeface="Courier"/>
                <a:cs typeface="Courier"/>
              </a:rPr>
              <a:t>gcaaggagga</a:t>
            </a:r>
            <a:r>
              <a:rPr lang="en-US" sz="1600" dirty="0">
                <a:latin typeface="Courier"/>
                <a:cs typeface="Courier"/>
              </a:rPr>
              <a:t> </a:t>
            </a:r>
            <a:r>
              <a:rPr lang="en-US" sz="1600" dirty="0" err="1" smtClean="0">
                <a:latin typeface="Courier"/>
                <a:cs typeface="Courier"/>
              </a:rPr>
              <a:t>acuuagauuc</a:t>
            </a:r>
            <a:endParaRPr lang="en-US" sz="1600" dirty="0">
              <a:latin typeface="Courier"/>
              <a:cs typeface="Courier"/>
            </a:endParaRPr>
          </a:p>
          <a:p>
            <a:r>
              <a:rPr lang="en-US" sz="1600" dirty="0" smtClean="0">
                <a:solidFill>
                  <a:srgbClr val="7F7F7F"/>
                </a:solidFill>
                <a:latin typeface="Courier"/>
                <a:cs typeface="Courier"/>
              </a:rPr>
              <a:t>28321</a:t>
            </a:r>
            <a:r>
              <a:rPr lang="en-US" sz="1600" dirty="0" smtClean="0">
                <a:latin typeface="Courier"/>
                <a:cs typeface="Courier"/>
              </a:rPr>
              <a:t> </a:t>
            </a:r>
            <a:r>
              <a:rPr lang="en-US" sz="1600" dirty="0" err="1" smtClean="0">
                <a:latin typeface="Courier"/>
                <a:cs typeface="Courier"/>
              </a:rPr>
              <a:t>ccucgaggcc</a:t>
            </a:r>
            <a:r>
              <a:rPr lang="en-US" sz="1600" dirty="0" smtClean="0">
                <a:latin typeface="Courier"/>
                <a:cs typeface="Courier"/>
              </a:rPr>
              <a:t> </a:t>
            </a:r>
            <a:r>
              <a:rPr lang="en-US" sz="1600" dirty="0" err="1" smtClean="0">
                <a:latin typeface="Courier"/>
                <a:cs typeface="Courier"/>
              </a:rPr>
              <a:t>agggcgu</a:t>
            </a:r>
            <a:r>
              <a:rPr lang="en-US" sz="1600" b="1" dirty="0" err="1" smtClean="0">
                <a:solidFill>
                  <a:srgbClr val="ED1C24"/>
                </a:solidFill>
                <a:latin typeface="Courier"/>
                <a:cs typeface="Courier"/>
              </a:rPr>
              <a:t>C</a:t>
            </a:r>
            <a:r>
              <a:rPr lang="en-US" sz="1600" dirty="0" err="1" smtClean="0">
                <a:latin typeface="Courier"/>
                <a:cs typeface="Courier"/>
              </a:rPr>
              <a:t>cc</a:t>
            </a:r>
            <a:r>
              <a:rPr lang="en-US" sz="1600" dirty="0" smtClean="0">
                <a:latin typeface="Courier"/>
                <a:cs typeface="Courier"/>
              </a:rPr>
              <a:t> </a:t>
            </a:r>
            <a:r>
              <a:rPr lang="en-US" sz="1600" dirty="0" err="1" smtClean="0">
                <a:latin typeface="Courier"/>
                <a:cs typeface="Courier"/>
              </a:rPr>
              <a:t>aaucaacacc</a:t>
            </a:r>
            <a:r>
              <a:rPr lang="en-US" sz="1600" dirty="0" smtClean="0">
                <a:latin typeface="Courier"/>
                <a:cs typeface="Courier"/>
              </a:rPr>
              <a:t> </a:t>
            </a:r>
            <a:r>
              <a:rPr lang="en-US" sz="1600" dirty="0" err="1" smtClean="0">
                <a:latin typeface="Courier"/>
                <a:cs typeface="Courier"/>
              </a:rPr>
              <a:t>aa</a:t>
            </a:r>
            <a:r>
              <a:rPr lang="en-US" sz="1600" b="1" dirty="0" err="1" smtClean="0">
                <a:solidFill>
                  <a:srgbClr val="FF0000"/>
                </a:solidFill>
                <a:latin typeface="Courier"/>
                <a:cs typeface="Courier"/>
              </a:rPr>
              <a:t>C</a:t>
            </a:r>
            <a:r>
              <a:rPr lang="en-US" sz="1600" dirty="0" err="1" smtClean="0">
                <a:latin typeface="Courier"/>
                <a:cs typeface="Courier"/>
              </a:rPr>
              <a:t>agugguc</a:t>
            </a:r>
            <a:r>
              <a:rPr lang="en-US" sz="1600" dirty="0" smtClean="0">
                <a:latin typeface="Courier"/>
                <a:cs typeface="Courier"/>
              </a:rPr>
              <a:t> </a:t>
            </a:r>
            <a:r>
              <a:rPr lang="en-US" sz="1600" dirty="0" err="1" smtClean="0">
                <a:latin typeface="Courier"/>
                <a:cs typeface="Courier"/>
              </a:rPr>
              <a:t>cagaugacca</a:t>
            </a:r>
            <a:r>
              <a:rPr lang="en-US" sz="1600" dirty="0" smtClean="0">
                <a:latin typeface="Courier"/>
                <a:cs typeface="Courier"/>
              </a:rPr>
              <a:t> </a:t>
            </a:r>
            <a:r>
              <a:rPr lang="en-US" sz="1600" dirty="0" err="1" smtClean="0">
                <a:latin typeface="Courier"/>
                <a:cs typeface="Courier"/>
              </a:rPr>
              <a:t>aauuggcuac</a:t>
            </a:r>
            <a:endParaRPr lang="en-US" sz="1600" dirty="0">
              <a:latin typeface="Courier"/>
              <a:cs typeface="Courier"/>
            </a:endParaRPr>
          </a:p>
          <a:p>
            <a:r>
              <a:rPr lang="en-US" sz="1600" dirty="0" smtClean="0">
                <a:solidFill>
                  <a:srgbClr val="7F7F7F"/>
                </a:solidFill>
                <a:latin typeface="Courier"/>
                <a:cs typeface="Courier"/>
              </a:rPr>
              <a:t>28381</a:t>
            </a:r>
            <a:r>
              <a:rPr lang="en-US" sz="1600" dirty="0" smtClean="0">
                <a:latin typeface="Courier"/>
                <a:cs typeface="Courier"/>
              </a:rPr>
              <a:t> </a:t>
            </a:r>
            <a:r>
              <a:rPr lang="en-US" sz="1600" dirty="0" err="1" smtClean="0">
                <a:latin typeface="Courier"/>
                <a:cs typeface="Courier"/>
              </a:rPr>
              <a:t>uac</a:t>
            </a:r>
            <a:r>
              <a:rPr lang="en-US" sz="1600" b="1" dirty="0" err="1" smtClean="0">
                <a:solidFill>
                  <a:srgbClr val="FF0000"/>
                </a:solidFill>
                <a:latin typeface="Courier"/>
                <a:cs typeface="Courier"/>
              </a:rPr>
              <a:t>A</a:t>
            </a:r>
            <a:r>
              <a:rPr lang="en-US" sz="1600" dirty="0" err="1" smtClean="0">
                <a:latin typeface="Courier"/>
                <a:cs typeface="Courier"/>
              </a:rPr>
              <a:t>gaagag</a:t>
            </a:r>
            <a:r>
              <a:rPr lang="en-US" sz="1600" dirty="0" smtClean="0">
                <a:latin typeface="Courier"/>
                <a:cs typeface="Courier"/>
              </a:rPr>
              <a:t> </a:t>
            </a:r>
            <a:r>
              <a:rPr lang="en-US" sz="1600" dirty="0" err="1" smtClean="0">
                <a:latin typeface="Courier"/>
                <a:cs typeface="Courier"/>
              </a:rPr>
              <a:t>cuacccgacg</a:t>
            </a:r>
            <a:r>
              <a:rPr lang="en-US" sz="1600" dirty="0" smtClean="0">
                <a:latin typeface="Courier"/>
                <a:cs typeface="Courier"/>
              </a:rPr>
              <a:t> </a:t>
            </a:r>
            <a:r>
              <a:rPr lang="en-US" sz="1600" dirty="0" err="1" smtClean="0">
                <a:latin typeface="Courier"/>
                <a:cs typeface="Courier"/>
              </a:rPr>
              <a:t>aguucguggu</a:t>
            </a:r>
            <a:r>
              <a:rPr lang="en-US" sz="1600" dirty="0" smtClean="0">
                <a:latin typeface="Courier"/>
                <a:cs typeface="Courier"/>
              </a:rPr>
              <a:t> </a:t>
            </a:r>
            <a:r>
              <a:rPr lang="en-US" sz="1600" dirty="0" err="1" smtClean="0">
                <a:latin typeface="Courier"/>
                <a:cs typeface="Courier"/>
              </a:rPr>
              <a:t>ggugacggca</a:t>
            </a:r>
            <a:r>
              <a:rPr lang="en-US" sz="1600" dirty="0" smtClean="0">
                <a:latin typeface="Courier"/>
                <a:cs typeface="Courier"/>
              </a:rPr>
              <a:t> </a:t>
            </a:r>
            <a:r>
              <a:rPr lang="en-US" sz="1600" dirty="0" err="1" smtClean="0">
                <a:latin typeface="Courier"/>
                <a:cs typeface="Courier"/>
              </a:rPr>
              <a:t>aaaugaaaga</a:t>
            </a:r>
            <a:r>
              <a:rPr lang="en-US" sz="1600" dirty="0" smtClean="0">
                <a:latin typeface="Courier"/>
                <a:cs typeface="Courier"/>
              </a:rPr>
              <a:t> </a:t>
            </a:r>
            <a:r>
              <a:rPr lang="en-US" sz="1600" dirty="0" err="1" smtClean="0">
                <a:latin typeface="Courier"/>
                <a:cs typeface="Courier"/>
              </a:rPr>
              <a:t>gcu</a:t>
            </a:r>
            <a:r>
              <a:rPr lang="en-US" sz="1600" b="1" dirty="0" err="1" smtClean="0">
                <a:solidFill>
                  <a:srgbClr val="ED1C24"/>
                </a:solidFill>
                <a:latin typeface="Courier"/>
                <a:cs typeface="Courier"/>
              </a:rPr>
              <a:t>G</a:t>
            </a:r>
            <a:r>
              <a:rPr lang="en-US" sz="1600" dirty="0" err="1" smtClean="0">
                <a:latin typeface="Courier"/>
                <a:cs typeface="Courier"/>
              </a:rPr>
              <a:t>agcccc</a:t>
            </a:r>
            <a:endParaRPr lang="en-US" sz="1600" dirty="0" smtClean="0">
              <a:latin typeface="Courier"/>
              <a:cs typeface="Courier"/>
            </a:endParaRPr>
          </a:p>
          <a:p>
            <a:r>
              <a:rPr lang="en-US" sz="1600" dirty="0" smtClean="0">
                <a:solidFill>
                  <a:srgbClr val="7F7F7F"/>
                </a:solidFill>
                <a:latin typeface="Courier"/>
                <a:cs typeface="Courier"/>
              </a:rPr>
              <a:t>28441</a:t>
            </a:r>
            <a:r>
              <a:rPr lang="en-US" sz="1600" dirty="0" smtClean="0">
                <a:latin typeface="Courier"/>
                <a:cs typeface="Courier"/>
              </a:rPr>
              <a:t> </a:t>
            </a:r>
            <a:r>
              <a:rPr lang="en-US" sz="1600" dirty="0" err="1" smtClean="0">
                <a:latin typeface="Courier"/>
                <a:cs typeface="Courier"/>
              </a:rPr>
              <a:t>agaugguacu</a:t>
            </a:r>
            <a:r>
              <a:rPr lang="en-US" sz="1600" dirty="0" smtClean="0">
                <a:latin typeface="Courier"/>
                <a:cs typeface="Courier"/>
              </a:rPr>
              <a:t> </a:t>
            </a:r>
            <a:r>
              <a:rPr lang="en-US" sz="1600" dirty="0" err="1" smtClean="0">
                <a:latin typeface="Courier"/>
                <a:cs typeface="Courier"/>
              </a:rPr>
              <a:t>ucuauuaccu</a:t>
            </a:r>
            <a:r>
              <a:rPr lang="en-US" sz="1600" dirty="0" smtClean="0">
                <a:latin typeface="Courier"/>
                <a:cs typeface="Courier"/>
              </a:rPr>
              <a:t> </a:t>
            </a:r>
            <a:r>
              <a:rPr lang="en-US" sz="1600" dirty="0" err="1" smtClean="0">
                <a:latin typeface="Courier"/>
                <a:cs typeface="Courier"/>
              </a:rPr>
              <a:t>aggaacuggc</a:t>
            </a:r>
            <a:r>
              <a:rPr lang="en-US" sz="1600" dirty="0" smtClean="0">
                <a:latin typeface="Courier"/>
                <a:cs typeface="Courier"/>
              </a:rPr>
              <a:t> </a:t>
            </a:r>
            <a:r>
              <a:rPr lang="en-US" sz="1600" dirty="0" err="1" smtClean="0">
                <a:latin typeface="Courier"/>
                <a:cs typeface="Courier"/>
              </a:rPr>
              <a:t>ccagaagcuu</a:t>
            </a:r>
            <a:r>
              <a:rPr lang="en-US" sz="1600" dirty="0" smtClean="0">
                <a:latin typeface="Courier"/>
                <a:cs typeface="Courier"/>
              </a:rPr>
              <a:t> </a:t>
            </a:r>
            <a:r>
              <a:rPr lang="en-US" sz="1600" dirty="0" err="1" smtClean="0">
                <a:latin typeface="Courier"/>
                <a:cs typeface="Courier"/>
              </a:rPr>
              <a:t>cacuucccua</a:t>
            </a:r>
            <a:r>
              <a:rPr lang="en-US" sz="1600" dirty="0" smtClean="0">
                <a:latin typeface="Courier"/>
                <a:cs typeface="Courier"/>
              </a:rPr>
              <a:t> </a:t>
            </a:r>
            <a:r>
              <a:rPr lang="en-US" sz="1600" dirty="0" err="1" smtClean="0">
                <a:latin typeface="Courier"/>
                <a:cs typeface="Courier"/>
              </a:rPr>
              <a:t>cggcgcuaac</a:t>
            </a:r>
            <a:endParaRPr lang="en-US" sz="1600" dirty="0" smtClean="0">
              <a:latin typeface="Courier"/>
              <a:cs typeface="Courier"/>
            </a:endParaRPr>
          </a:p>
          <a:p>
            <a:r>
              <a:rPr lang="en-US" sz="1600" dirty="0" smtClean="0">
                <a:solidFill>
                  <a:srgbClr val="7F7F7F"/>
                </a:solidFill>
                <a:latin typeface="Courier"/>
                <a:cs typeface="Courier"/>
              </a:rPr>
              <a:t>28501</a:t>
            </a:r>
            <a:r>
              <a:rPr lang="en-US" sz="1600" dirty="0" smtClean="0">
                <a:latin typeface="Courier"/>
                <a:cs typeface="Courier"/>
              </a:rPr>
              <a:t> </a:t>
            </a:r>
            <a:r>
              <a:rPr lang="en-US" sz="1600" dirty="0" err="1">
                <a:latin typeface="Courier"/>
                <a:cs typeface="Courier"/>
              </a:rPr>
              <a:t>aaagaaggca</a:t>
            </a:r>
            <a:r>
              <a:rPr lang="en-US" sz="1600" dirty="0">
                <a:latin typeface="Courier"/>
                <a:cs typeface="Courier"/>
              </a:rPr>
              <a:t> </a:t>
            </a:r>
            <a:r>
              <a:rPr lang="en-US" sz="1600" dirty="0" err="1" smtClean="0">
                <a:latin typeface="Courier"/>
                <a:cs typeface="Courier"/>
              </a:rPr>
              <a:t>ucguau</a:t>
            </a:r>
            <a:r>
              <a:rPr lang="en-US" sz="1600" b="1" dirty="0" err="1" smtClean="0">
                <a:solidFill>
                  <a:schemeClr val="tx2"/>
                </a:solidFill>
                <a:latin typeface="Courier"/>
                <a:cs typeface="Courier"/>
              </a:rPr>
              <a:t>U</a:t>
            </a:r>
            <a:r>
              <a:rPr lang="en-US" sz="1600" dirty="0" err="1" smtClean="0">
                <a:latin typeface="Courier"/>
                <a:cs typeface="Courier"/>
              </a:rPr>
              <a:t>ggu</a:t>
            </a:r>
            <a:r>
              <a:rPr lang="en-US" sz="1600" dirty="0" smtClean="0">
                <a:latin typeface="Courier"/>
                <a:cs typeface="Courier"/>
              </a:rPr>
              <a:t> </a:t>
            </a:r>
            <a:r>
              <a:rPr lang="en-US" sz="1600" dirty="0" err="1" smtClean="0">
                <a:latin typeface="Courier"/>
                <a:cs typeface="Courier"/>
              </a:rPr>
              <a:t>ugcaacu</a:t>
            </a:r>
            <a:r>
              <a:rPr lang="en-US" sz="1600" b="1" dirty="0" err="1" smtClean="0">
                <a:solidFill>
                  <a:srgbClr val="ED1C24"/>
                </a:solidFill>
                <a:latin typeface="Courier"/>
                <a:cs typeface="Courier"/>
              </a:rPr>
              <a:t>U</a:t>
            </a:r>
            <a:r>
              <a:rPr lang="en-US" sz="1600" dirty="0" err="1" smtClean="0">
                <a:latin typeface="Courier"/>
                <a:cs typeface="Courier"/>
              </a:rPr>
              <a:t>ag</a:t>
            </a:r>
            <a:r>
              <a:rPr lang="en-US" sz="1600" dirty="0" smtClean="0">
                <a:latin typeface="Courier"/>
                <a:cs typeface="Courier"/>
              </a:rPr>
              <a:t> </a:t>
            </a:r>
            <a:r>
              <a:rPr lang="en-US" sz="1600" dirty="0" err="1" smtClean="0">
                <a:latin typeface="Courier"/>
                <a:cs typeface="Courier"/>
              </a:rPr>
              <a:t>ggagccuuga</a:t>
            </a:r>
            <a:r>
              <a:rPr lang="en-US" sz="1600" dirty="0" smtClean="0">
                <a:latin typeface="Courier"/>
                <a:cs typeface="Courier"/>
              </a:rPr>
              <a:t> </a:t>
            </a:r>
            <a:r>
              <a:rPr lang="en-US" sz="1600" dirty="0" err="1" smtClean="0">
                <a:latin typeface="Courier"/>
                <a:cs typeface="Courier"/>
              </a:rPr>
              <a:t>auac</a:t>
            </a:r>
            <a:r>
              <a:rPr lang="en-US" sz="1600" b="1" dirty="0" err="1" smtClean="0">
                <a:solidFill>
                  <a:srgbClr val="FF0000"/>
                </a:solidFill>
                <a:latin typeface="Courier"/>
                <a:cs typeface="Courier"/>
              </a:rPr>
              <a:t>C</a:t>
            </a:r>
            <a:r>
              <a:rPr lang="en-US" sz="1600" b="1" dirty="0" err="1" smtClean="0">
                <a:solidFill>
                  <a:srgbClr val="ED1C24"/>
                </a:solidFill>
                <a:latin typeface="Courier"/>
                <a:cs typeface="Courier"/>
              </a:rPr>
              <a:t>G</a:t>
            </a:r>
            <a:r>
              <a:rPr lang="en-US" sz="1600" dirty="0" err="1" smtClean="0">
                <a:latin typeface="Courier"/>
                <a:cs typeface="Courier"/>
              </a:rPr>
              <a:t>ccaa</a:t>
            </a:r>
            <a:r>
              <a:rPr lang="en-US" sz="1600" dirty="0" smtClean="0">
                <a:latin typeface="Courier"/>
                <a:cs typeface="Courier"/>
              </a:rPr>
              <a:t> </a:t>
            </a:r>
            <a:r>
              <a:rPr lang="en-US" sz="1600" dirty="0" err="1" smtClean="0">
                <a:latin typeface="Courier"/>
                <a:cs typeface="Courier"/>
              </a:rPr>
              <a:t>agaccacauu</a:t>
            </a:r>
            <a:endParaRPr lang="en-US" sz="1600" dirty="0">
              <a:latin typeface="Courier"/>
              <a:cs typeface="Courier"/>
            </a:endParaRPr>
          </a:p>
          <a:p>
            <a:r>
              <a:rPr lang="en-US" sz="1600" dirty="0" smtClean="0">
                <a:solidFill>
                  <a:srgbClr val="7F7F7F"/>
                </a:solidFill>
                <a:latin typeface="Courier"/>
                <a:cs typeface="Courier"/>
              </a:rPr>
              <a:t>28561</a:t>
            </a:r>
            <a:r>
              <a:rPr lang="en-US" sz="1600" dirty="0" smtClean="0">
                <a:latin typeface="Courier"/>
                <a:cs typeface="Courier"/>
              </a:rPr>
              <a:t> </a:t>
            </a:r>
            <a:r>
              <a:rPr lang="en-US" sz="1600" dirty="0" err="1">
                <a:latin typeface="Courier"/>
                <a:cs typeface="Courier"/>
              </a:rPr>
              <a:t>ggcacccgca</a:t>
            </a:r>
            <a:r>
              <a:rPr lang="en-US" sz="1600" dirty="0">
                <a:latin typeface="Courier"/>
                <a:cs typeface="Courier"/>
              </a:rPr>
              <a:t> </a:t>
            </a:r>
            <a:r>
              <a:rPr lang="en-US" sz="1600" dirty="0" err="1" smtClean="0">
                <a:latin typeface="Courier"/>
                <a:cs typeface="Courier"/>
              </a:rPr>
              <a:t>auccuaauaa</a:t>
            </a:r>
            <a:r>
              <a:rPr lang="en-US" sz="1600" dirty="0" smtClean="0">
                <a:latin typeface="Courier"/>
                <a:cs typeface="Courier"/>
              </a:rPr>
              <a:t> </a:t>
            </a:r>
            <a:r>
              <a:rPr lang="en-US" sz="1600" dirty="0" err="1" smtClean="0">
                <a:latin typeface="Courier"/>
                <a:cs typeface="Courier"/>
              </a:rPr>
              <a:t>caaugcugcc</a:t>
            </a:r>
            <a:r>
              <a:rPr lang="en-US" sz="1600" dirty="0" smtClean="0">
                <a:latin typeface="Courier"/>
                <a:cs typeface="Courier"/>
              </a:rPr>
              <a:t> </a:t>
            </a:r>
            <a:r>
              <a:rPr lang="en-US" sz="1600" dirty="0" err="1" smtClean="0">
                <a:latin typeface="Courier"/>
                <a:cs typeface="Courier"/>
              </a:rPr>
              <a:t>accgugcuac</a:t>
            </a:r>
            <a:r>
              <a:rPr lang="en-US" sz="1600" dirty="0" smtClean="0">
                <a:latin typeface="Courier"/>
                <a:cs typeface="Courier"/>
              </a:rPr>
              <a:t> </a:t>
            </a:r>
            <a:r>
              <a:rPr lang="en-US" sz="1600" dirty="0" err="1" smtClean="0">
                <a:latin typeface="Courier"/>
                <a:cs typeface="Courier"/>
              </a:rPr>
              <a:t>aacuuccuca</a:t>
            </a:r>
            <a:r>
              <a:rPr lang="en-US" sz="1600" dirty="0" smtClean="0">
                <a:latin typeface="Courier"/>
                <a:cs typeface="Courier"/>
              </a:rPr>
              <a:t> </a:t>
            </a:r>
            <a:r>
              <a:rPr lang="en-US" sz="1600" dirty="0" err="1">
                <a:latin typeface="Courier"/>
                <a:cs typeface="Courier"/>
              </a:rPr>
              <a:t>aggaacaaca</a:t>
            </a:r>
            <a:endParaRPr lang="en-US" sz="1600" dirty="0">
              <a:latin typeface="Courier"/>
              <a:cs typeface="Courier"/>
            </a:endParaRPr>
          </a:p>
          <a:p>
            <a:r>
              <a:rPr lang="en-US" sz="1600" dirty="0" smtClean="0">
                <a:solidFill>
                  <a:srgbClr val="7F7F7F"/>
                </a:solidFill>
                <a:latin typeface="Courier"/>
                <a:cs typeface="Courier"/>
              </a:rPr>
              <a:t>28621</a:t>
            </a:r>
            <a:r>
              <a:rPr lang="en-US" sz="1600" dirty="0" smtClean="0">
                <a:latin typeface="Courier"/>
                <a:cs typeface="Courier"/>
              </a:rPr>
              <a:t> </a:t>
            </a:r>
            <a:r>
              <a:rPr lang="en-US" sz="1600" dirty="0" err="1" smtClean="0">
                <a:latin typeface="Courier"/>
                <a:cs typeface="Courier"/>
              </a:rPr>
              <a:t>uugccaaaag</a:t>
            </a:r>
            <a:r>
              <a:rPr lang="en-US" sz="1600" dirty="0" smtClean="0">
                <a:latin typeface="Courier"/>
                <a:cs typeface="Courier"/>
              </a:rPr>
              <a:t> </a:t>
            </a:r>
            <a:r>
              <a:rPr lang="en-US" sz="1600" dirty="0" err="1" smtClean="0">
                <a:latin typeface="Courier"/>
                <a:cs typeface="Courier"/>
              </a:rPr>
              <a:t>gcuuc</a:t>
            </a:r>
            <a:r>
              <a:rPr lang="en-US" sz="1600" b="1" dirty="0" err="1" smtClean="0">
                <a:solidFill>
                  <a:srgbClr val="ED1C24"/>
                </a:solidFill>
                <a:latin typeface="Courier"/>
                <a:cs typeface="Courier"/>
              </a:rPr>
              <a:t>A</a:t>
            </a:r>
            <a:r>
              <a:rPr lang="en-US" sz="1600" dirty="0" err="1" smtClean="0">
                <a:latin typeface="Courier"/>
                <a:cs typeface="Courier"/>
              </a:rPr>
              <a:t>acgc</a:t>
            </a:r>
            <a:r>
              <a:rPr lang="en-US" sz="1600" dirty="0" smtClean="0">
                <a:latin typeface="Courier"/>
                <a:cs typeface="Courier"/>
              </a:rPr>
              <a:t> </a:t>
            </a:r>
            <a:r>
              <a:rPr lang="en-US" sz="1600" dirty="0" err="1">
                <a:latin typeface="Courier"/>
                <a:cs typeface="Courier"/>
              </a:rPr>
              <a:t>agagggaagc</a:t>
            </a:r>
            <a:r>
              <a:rPr lang="en-US" sz="1600" dirty="0">
                <a:latin typeface="Courier"/>
                <a:cs typeface="Courier"/>
              </a:rPr>
              <a:t> </a:t>
            </a:r>
            <a:r>
              <a:rPr lang="en-US" sz="1600" dirty="0" err="1">
                <a:latin typeface="Courier"/>
                <a:cs typeface="Courier"/>
              </a:rPr>
              <a:t>agaggcggca</a:t>
            </a:r>
            <a:r>
              <a:rPr lang="en-US" sz="1600" dirty="0">
                <a:latin typeface="Courier"/>
                <a:cs typeface="Courier"/>
              </a:rPr>
              <a:t> </a:t>
            </a:r>
            <a:r>
              <a:rPr lang="en-US" sz="1600" dirty="0" err="1" smtClean="0">
                <a:latin typeface="Courier"/>
                <a:cs typeface="Courier"/>
              </a:rPr>
              <a:t>gucaagccuc</a:t>
            </a:r>
            <a:r>
              <a:rPr lang="en-US" sz="1600" dirty="0" smtClean="0">
                <a:latin typeface="Courier"/>
                <a:cs typeface="Courier"/>
              </a:rPr>
              <a:t> </a:t>
            </a:r>
            <a:r>
              <a:rPr lang="en-US" sz="1600" dirty="0" err="1" smtClean="0">
                <a:latin typeface="Courier"/>
                <a:cs typeface="Courier"/>
              </a:rPr>
              <a:t>uucucgcucc</a:t>
            </a:r>
            <a:endParaRPr lang="en-US" sz="1600" dirty="0">
              <a:latin typeface="Courier"/>
              <a:cs typeface="Courier"/>
            </a:endParaRPr>
          </a:p>
          <a:p>
            <a:r>
              <a:rPr lang="en-US" sz="1600" dirty="0" smtClean="0">
                <a:solidFill>
                  <a:srgbClr val="7F7F7F"/>
                </a:solidFill>
                <a:latin typeface="Courier"/>
                <a:cs typeface="Courier"/>
              </a:rPr>
              <a:t>28681</a:t>
            </a:r>
            <a:r>
              <a:rPr lang="en-US" sz="1600" dirty="0" smtClean="0">
                <a:latin typeface="Courier"/>
                <a:cs typeface="Courier"/>
              </a:rPr>
              <a:t> </a:t>
            </a:r>
            <a:r>
              <a:rPr lang="en-US" sz="1600" dirty="0" err="1" smtClean="0">
                <a:latin typeface="Courier"/>
                <a:cs typeface="Courier"/>
              </a:rPr>
              <a:t>ucaucacgua</a:t>
            </a:r>
            <a:r>
              <a:rPr lang="en-US" sz="1600" dirty="0" smtClean="0">
                <a:latin typeface="Courier"/>
                <a:cs typeface="Courier"/>
              </a:rPr>
              <a:t> </a:t>
            </a:r>
            <a:r>
              <a:rPr lang="en-US" sz="1600" dirty="0" err="1" smtClean="0">
                <a:latin typeface="Courier"/>
                <a:cs typeface="Courier"/>
              </a:rPr>
              <a:t>gucgcgguaa</a:t>
            </a:r>
            <a:r>
              <a:rPr lang="en-US" sz="1600" dirty="0" smtClean="0">
                <a:latin typeface="Courier"/>
                <a:cs typeface="Courier"/>
              </a:rPr>
              <a:t> </a:t>
            </a:r>
            <a:r>
              <a:rPr lang="en-US" sz="1600" dirty="0" err="1" smtClean="0">
                <a:latin typeface="Courier"/>
                <a:cs typeface="Courier"/>
              </a:rPr>
              <a:t>uucaag</a:t>
            </a:r>
            <a:r>
              <a:rPr lang="en-US" sz="1600" b="1" dirty="0" err="1" smtClean="0">
                <a:solidFill>
                  <a:srgbClr val="ED1C24"/>
                </a:solidFill>
                <a:latin typeface="Courier"/>
                <a:cs typeface="Courier"/>
              </a:rPr>
              <a:t>U</a:t>
            </a:r>
            <a:r>
              <a:rPr lang="en-US" sz="1600" dirty="0" err="1" smtClean="0">
                <a:latin typeface="Courier"/>
                <a:cs typeface="Courier"/>
              </a:rPr>
              <a:t>aau</a:t>
            </a:r>
            <a:r>
              <a:rPr lang="en-US" sz="1600" dirty="0" smtClean="0">
                <a:latin typeface="Courier"/>
                <a:cs typeface="Courier"/>
              </a:rPr>
              <a:t> </a:t>
            </a:r>
            <a:r>
              <a:rPr lang="en-US" sz="1600" dirty="0" err="1" smtClean="0">
                <a:latin typeface="Courier"/>
                <a:cs typeface="Courier"/>
              </a:rPr>
              <a:t>ucaacuccug</a:t>
            </a:r>
            <a:r>
              <a:rPr lang="en-US" sz="1600" dirty="0" smtClean="0">
                <a:latin typeface="Courier"/>
                <a:cs typeface="Courier"/>
              </a:rPr>
              <a:t> </a:t>
            </a:r>
            <a:r>
              <a:rPr lang="en-US" sz="1600" dirty="0" err="1" smtClean="0">
                <a:latin typeface="Courier"/>
                <a:cs typeface="Courier"/>
              </a:rPr>
              <a:t>gca</a:t>
            </a:r>
            <a:r>
              <a:rPr lang="en-US" sz="1600" b="1" dirty="0" err="1" smtClean="0">
                <a:solidFill>
                  <a:srgbClr val="ED1C24"/>
                </a:solidFill>
                <a:latin typeface="Courier"/>
                <a:cs typeface="Courier"/>
              </a:rPr>
              <a:t>A</a:t>
            </a:r>
            <a:r>
              <a:rPr lang="en-US" sz="1600" dirty="0" err="1" smtClean="0">
                <a:latin typeface="Courier"/>
                <a:cs typeface="Courier"/>
              </a:rPr>
              <a:t>caguag</a:t>
            </a:r>
            <a:r>
              <a:rPr lang="en-US" sz="1600" dirty="0" smtClean="0">
                <a:latin typeface="Courier"/>
                <a:cs typeface="Courier"/>
              </a:rPr>
              <a:t> </a:t>
            </a:r>
            <a:r>
              <a:rPr lang="en-US" sz="1600" dirty="0" err="1" smtClean="0">
                <a:latin typeface="Courier"/>
                <a:cs typeface="Courier"/>
              </a:rPr>
              <a:t>gggaaauucu</a:t>
            </a:r>
            <a:endParaRPr lang="en-US" sz="1600" dirty="0">
              <a:latin typeface="Courier"/>
              <a:cs typeface="Courier"/>
            </a:endParaRPr>
          </a:p>
          <a:p>
            <a:r>
              <a:rPr lang="en-US" sz="1600" dirty="0" smtClean="0">
                <a:solidFill>
                  <a:srgbClr val="7F7F7F"/>
                </a:solidFill>
                <a:latin typeface="Courier"/>
                <a:cs typeface="Courier"/>
              </a:rPr>
              <a:t>28741</a:t>
            </a:r>
            <a:r>
              <a:rPr lang="en-US" sz="1600" dirty="0" smtClean="0">
                <a:latin typeface="Courier"/>
                <a:cs typeface="Courier"/>
              </a:rPr>
              <a:t> </a:t>
            </a:r>
            <a:r>
              <a:rPr lang="en-US" sz="1600" dirty="0" err="1" smtClean="0">
                <a:latin typeface="Courier"/>
                <a:cs typeface="Courier"/>
              </a:rPr>
              <a:t>c</a:t>
            </a:r>
            <a:r>
              <a:rPr lang="en-US" sz="1600" b="1" dirty="0" err="1" smtClean="0">
                <a:solidFill>
                  <a:srgbClr val="ED1C24"/>
                </a:solidFill>
                <a:latin typeface="Courier"/>
                <a:cs typeface="Courier"/>
              </a:rPr>
              <a:t>G</a:t>
            </a:r>
            <a:r>
              <a:rPr lang="en-US" sz="1600" dirty="0" err="1" smtClean="0">
                <a:latin typeface="Courier"/>
                <a:cs typeface="Courier"/>
              </a:rPr>
              <a:t>ugcucgaa</a:t>
            </a:r>
            <a:r>
              <a:rPr lang="en-US" sz="1600" dirty="0" smtClean="0">
                <a:latin typeface="Courier"/>
                <a:cs typeface="Courier"/>
              </a:rPr>
              <a:t> </a:t>
            </a:r>
            <a:r>
              <a:rPr lang="en-US" sz="1600" dirty="0" err="1" smtClean="0">
                <a:latin typeface="Courier"/>
                <a:cs typeface="Courier"/>
              </a:rPr>
              <a:t>uggcuagcgg</a:t>
            </a:r>
            <a:r>
              <a:rPr lang="en-US" sz="1600" dirty="0" smtClean="0">
                <a:latin typeface="Courier"/>
                <a:cs typeface="Courier"/>
              </a:rPr>
              <a:t> </a:t>
            </a:r>
            <a:r>
              <a:rPr lang="en-US" sz="1600" dirty="0" err="1" smtClean="0">
                <a:latin typeface="Courier"/>
                <a:cs typeface="Courier"/>
              </a:rPr>
              <a:t>agguggugaa</a:t>
            </a:r>
            <a:r>
              <a:rPr lang="en-US" sz="1600" dirty="0" smtClean="0">
                <a:latin typeface="Courier"/>
                <a:cs typeface="Courier"/>
              </a:rPr>
              <a:t> </a:t>
            </a:r>
            <a:r>
              <a:rPr lang="en-US" sz="1600" dirty="0" err="1" smtClean="0">
                <a:latin typeface="Courier"/>
                <a:cs typeface="Courier"/>
              </a:rPr>
              <a:t>acugcccucg</a:t>
            </a:r>
            <a:r>
              <a:rPr lang="en-US" sz="1600" dirty="0" smtClean="0">
                <a:latin typeface="Courier"/>
                <a:cs typeface="Courier"/>
              </a:rPr>
              <a:t> </a:t>
            </a:r>
            <a:r>
              <a:rPr lang="en-US" sz="1600" dirty="0" err="1" smtClean="0">
                <a:latin typeface="Courier"/>
                <a:cs typeface="Courier"/>
              </a:rPr>
              <a:t>cgcuauugcu</a:t>
            </a:r>
            <a:r>
              <a:rPr lang="en-US" sz="1600" dirty="0" smtClean="0">
                <a:latin typeface="Courier"/>
                <a:cs typeface="Courier"/>
              </a:rPr>
              <a:t> </a:t>
            </a:r>
            <a:r>
              <a:rPr lang="en-US" sz="1600" dirty="0" err="1" smtClean="0">
                <a:latin typeface="Courier"/>
                <a:cs typeface="Courier"/>
              </a:rPr>
              <a:t>gcuagacaga</a:t>
            </a:r>
            <a:endParaRPr lang="en-US" sz="1600" dirty="0">
              <a:latin typeface="Courier"/>
              <a:cs typeface="Courier"/>
            </a:endParaRPr>
          </a:p>
          <a:p>
            <a:r>
              <a:rPr lang="en-US" sz="1600" dirty="0" smtClean="0">
                <a:solidFill>
                  <a:srgbClr val="7F7F7F"/>
                </a:solidFill>
                <a:latin typeface="Courier"/>
                <a:cs typeface="Courier"/>
              </a:rPr>
              <a:t>28801</a:t>
            </a:r>
            <a:r>
              <a:rPr lang="en-US" sz="1600" dirty="0" smtClean="0">
                <a:latin typeface="Courier"/>
                <a:cs typeface="Courier"/>
              </a:rPr>
              <a:t> </a:t>
            </a:r>
            <a:r>
              <a:rPr lang="en-US" sz="1600" dirty="0" err="1" smtClean="0">
                <a:latin typeface="Courier"/>
                <a:cs typeface="Courier"/>
              </a:rPr>
              <a:t>uugaaccagc</a:t>
            </a:r>
            <a:r>
              <a:rPr lang="en-US" sz="1600" dirty="0" smtClean="0">
                <a:latin typeface="Courier"/>
                <a:cs typeface="Courier"/>
              </a:rPr>
              <a:t> </a:t>
            </a:r>
            <a:r>
              <a:rPr lang="en-US" sz="1600" dirty="0" err="1" smtClean="0">
                <a:latin typeface="Courier"/>
                <a:cs typeface="Courier"/>
              </a:rPr>
              <a:t>uugagagcaa</a:t>
            </a:r>
            <a:r>
              <a:rPr lang="en-US" sz="1600" dirty="0" smtClean="0">
                <a:latin typeface="Courier"/>
                <a:cs typeface="Courier"/>
              </a:rPr>
              <a:t> </a:t>
            </a:r>
            <a:r>
              <a:rPr lang="en-US" sz="1600" dirty="0" err="1" smtClean="0">
                <a:latin typeface="Courier"/>
                <a:cs typeface="Courier"/>
              </a:rPr>
              <a:t>aguuucuggu</a:t>
            </a:r>
            <a:r>
              <a:rPr lang="en-US" sz="1600" dirty="0" smtClean="0">
                <a:latin typeface="Courier"/>
                <a:cs typeface="Courier"/>
              </a:rPr>
              <a:t> </a:t>
            </a:r>
            <a:r>
              <a:rPr lang="en-US" sz="1600" dirty="0" err="1">
                <a:latin typeface="Courier"/>
                <a:cs typeface="Courier"/>
              </a:rPr>
              <a:t>aaaggccaac</a:t>
            </a:r>
            <a:r>
              <a:rPr lang="en-US" sz="1600" dirty="0">
                <a:latin typeface="Courier"/>
                <a:cs typeface="Courier"/>
              </a:rPr>
              <a:t> </a:t>
            </a:r>
            <a:r>
              <a:rPr lang="en-US" sz="1600" dirty="0" err="1">
                <a:latin typeface="Courier"/>
                <a:cs typeface="Courier"/>
              </a:rPr>
              <a:t>aacaacaagg</a:t>
            </a:r>
            <a:r>
              <a:rPr lang="en-US" sz="1600" dirty="0">
                <a:latin typeface="Courier"/>
                <a:cs typeface="Courier"/>
              </a:rPr>
              <a:t> </a:t>
            </a:r>
            <a:r>
              <a:rPr lang="en-US" sz="1600" dirty="0" err="1" smtClean="0">
                <a:latin typeface="Courier"/>
                <a:cs typeface="Courier"/>
              </a:rPr>
              <a:t>cca</a:t>
            </a:r>
            <a:r>
              <a:rPr lang="en-US" sz="1600" b="1" dirty="0" err="1" smtClean="0">
                <a:solidFill>
                  <a:srgbClr val="ED1C24"/>
                </a:solidFill>
                <a:latin typeface="Courier"/>
                <a:cs typeface="Courier"/>
              </a:rPr>
              <a:t>G</a:t>
            </a:r>
            <a:r>
              <a:rPr lang="en-US" sz="1600" dirty="0" err="1" smtClean="0">
                <a:latin typeface="Courier"/>
                <a:cs typeface="Courier"/>
              </a:rPr>
              <a:t>acuguc</a:t>
            </a:r>
            <a:endParaRPr lang="en-US" sz="1600" dirty="0">
              <a:latin typeface="Courier"/>
              <a:cs typeface="Courier"/>
            </a:endParaRPr>
          </a:p>
          <a:p>
            <a:r>
              <a:rPr lang="en-US" sz="1600" dirty="0" smtClean="0">
                <a:solidFill>
                  <a:srgbClr val="7F7F7F"/>
                </a:solidFill>
                <a:latin typeface="Courier"/>
                <a:cs typeface="Courier"/>
              </a:rPr>
              <a:t>28861</a:t>
            </a:r>
            <a:r>
              <a:rPr lang="en-US" sz="1600" dirty="0" smtClean="0">
                <a:latin typeface="Courier"/>
                <a:cs typeface="Courier"/>
              </a:rPr>
              <a:t> </a:t>
            </a:r>
            <a:r>
              <a:rPr lang="en-US" sz="1600" dirty="0" err="1" smtClean="0">
                <a:latin typeface="Courier"/>
                <a:cs typeface="Courier"/>
              </a:rPr>
              <a:t>acuaagaaau</a:t>
            </a:r>
            <a:r>
              <a:rPr lang="en-US" sz="1600" dirty="0" smtClean="0">
                <a:latin typeface="Courier"/>
                <a:cs typeface="Courier"/>
              </a:rPr>
              <a:t> </a:t>
            </a:r>
            <a:r>
              <a:rPr lang="en-US" sz="1600" dirty="0" err="1" smtClean="0">
                <a:latin typeface="Courier"/>
                <a:cs typeface="Courier"/>
              </a:rPr>
              <a:t>cugcugcuga</a:t>
            </a:r>
            <a:r>
              <a:rPr lang="en-US" sz="1600" dirty="0" smtClean="0">
                <a:latin typeface="Courier"/>
                <a:cs typeface="Courier"/>
              </a:rPr>
              <a:t> </a:t>
            </a:r>
            <a:r>
              <a:rPr lang="en-US" sz="1600" dirty="0" err="1" smtClean="0">
                <a:latin typeface="Courier"/>
                <a:cs typeface="Courier"/>
              </a:rPr>
              <a:t>ggcaucu</a:t>
            </a:r>
            <a:r>
              <a:rPr lang="en-US" sz="1600" b="1" dirty="0" err="1" smtClean="0">
                <a:solidFill>
                  <a:srgbClr val="ED1C24"/>
                </a:solidFill>
                <a:latin typeface="Courier"/>
                <a:cs typeface="Courier"/>
              </a:rPr>
              <a:t>C</a:t>
            </a:r>
            <a:r>
              <a:rPr lang="en-US" sz="1600" dirty="0" err="1" smtClean="0">
                <a:latin typeface="Courier"/>
                <a:cs typeface="Courier"/>
              </a:rPr>
              <a:t>aa</a:t>
            </a:r>
            <a:r>
              <a:rPr lang="en-US" sz="1600" dirty="0" smtClean="0">
                <a:latin typeface="Courier"/>
                <a:cs typeface="Courier"/>
              </a:rPr>
              <a:t> </a:t>
            </a:r>
            <a:r>
              <a:rPr lang="en-US" sz="1600" dirty="0" err="1" smtClean="0">
                <a:latin typeface="Courier"/>
                <a:cs typeface="Courier"/>
              </a:rPr>
              <a:t>aagccucgcc</a:t>
            </a:r>
            <a:r>
              <a:rPr lang="en-US" sz="1600" dirty="0" smtClean="0">
                <a:latin typeface="Courier"/>
                <a:cs typeface="Courier"/>
              </a:rPr>
              <a:t> </a:t>
            </a:r>
            <a:r>
              <a:rPr lang="en-US" sz="1600" dirty="0" err="1" smtClean="0">
                <a:latin typeface="Courier"/>
                <a:cs typeface="Courier"/>
              </a:rPr>
              <a:t>aaaaacguac</a:t>
            </a:r>
            <a:r>
              <a:rPr lang="en-US" sz="1600" dirty="0" smtClean="0">
                <a:latin typeface="Courier"/>
                <a:cs typeface="Courier"/>
              </a:rPr>
              <a:t> </a:t>
            </a:r>
            <a:r>
              <a:rPr lang="en-US" sz="1600" dirty="0" err="1" smtClean="0">
                <a:latin typeface="Courier"/>
                <a:cs typeface="Courier"/>
              </a:rPr>
              <a:t>ugccacaaaa</a:t>
            </a:r>
            <a:endParaRPr lang="en-US" sz="1600" dirty="0">
              <a:latin typeface="Courier"/>
              <a:cs typeface="Courier"/>
            </a:endParaRPr>
          </a:p>
          <a:p>
            <a:r>
              <a:rPr lang="en-US" sz="1600" dirty="0" smtClean="0">
                <a:solidFill>
                  <a:srgbClr val="7F7F7F"/>
                </a:solidFill>
                <a:latin typeface="Courier"/>
                <a:cs typeface="Courier"/>
              </a:rPr>
              <a:t>28921</a:t>
            </a:r>
            <a:r>
              <a:rPr lang="en-US" sz="1600" dirty="0" smtClean="0">
                <a:latin typeface="Courier"/>
                <a:cs typeface="Courier"/>
              </a:rPr>
              <a:t> </a:t>
            </a:r>
            <a:r>
              <a:rPr lang="en-US" sz="1600" dirty="0" err="1" smtClean="0">
                <a:latin typeface="Courier"/>
                <a:cs typeface="Courier"/>
              </a:rPr>
              <a:t>caguacaacg</a:t>
            </a:r>
            <a:r>
              <a:rPr lang="en-US" sz="1600" dirty="0" smtClean="0">
                <a:latin typeface="Courier"/>
                <a:cs typeface="Courier"/>
              </a:rPr>
              <a:t> </a:t>
            </a:r>
            <a:r>
              <a:rPr lang="en-US" sz="1600" dirty="0" err="1" smtClean="0">
                <a:latin typeface="Courier"/>
                <a:cs typeface="Courier"/>
              </a:rPr>
              <a:t>ucacuc</a:t>
            </a:r>
            <a:r>
              <a:rPr lang="en-US" sz="1600" b="1" dirty="0" err="1" smtClean="0">
                <a:solidFill>
                  <a:srgbClr val="ED1C24"/>
                </a:solidFill>
                <a:latin typeface="Courier"/>
                <a:cs typeface="Courier"/>
              </a:rPr>
              <a:t>C</a:t>
            </a:r>
            <a:r>
              <a:rPr lang="en-US" sz="1600" dirty="0" err="1" smtClean="0">
                <a:latin typeface="Courier"/>
                <a:cs typeface="Courier"/>
              </a:rPr>
              <a:t>agc</a:t>
            </a:r>
            <a:r>
              <a:rPr lang="en-US" sz="1600" dirty="0" smtClean="0">
                <a:latin typeface="Courier"/>
                <a:cs typeface="Courier"/>
              </a:rPr>
              <a:t> </a:t>
            </a:r>
            <a:r>
              <a:rPr lang="en-US" sz="1600" dirty="0" err="1" smtClean="0">
                <a:latin typeface="Courier"/>
                <a:cs typeface="Courier"/>
              </a:rPr>
              <a:t>auuugggaga</a:t>
            </a:r>
            <a:r>
              <a:rPr lang="en-US" sz="1600" dirty="0" smtClean="0">
                <a:latin typeface="Courier"/>
                <a:cs typeface="Courier"/>
              </a:rPr>
              <a:t> </a:t>
            </a:r>
            <a:r>
              <a:rPr lang="en-US" sz="1600" dirty="0" err="1" smtClean="0">
                <a:latin typeface="Courier"/>
                <a:cs typeface="Courier"/>
              </a:rPr>
              <a:t>cgugguccag</a:t>
            </a:r>
            <a:r>
              <a:rPr lang="en-US" sz="1600" dirty="0" smtClean="0">
                <a:latin typeface="Courier"/>
                <a:cs typeface="Courier"/>
              </a:rPr>
              <a:t> </a:t>
            </a:r>
            <a:r>
              <a:rPr lang="en-US" sz="1600" dirty="0" err="1">
                <a:latin typeface="Courier"/>
                <a:cs typeface="Courier"/>
              </a:rPr>
              <a:t>aacaaaccca</a:t>
            </a:r>
            <a:r>
              <a:rPr lang="en-US" sz="1600" dirty="0">
                <a:latin typeface="Courier"/>
                <a:cs typeface="Courier"/>
              </a:rPr>
              <a:t> </a:t>
            </a:r>
            <a:r>
              <a:rPr lang="en-US" sz="1600" dirty="0" err="1" smtClean="0">
                <a:latin typeface="Courier"/>
                <a:cs typeface="Courier"/>
              </a:rPr>
              <a:t>aggaaauuuc</a:t>
            </a:r>
            <a:endParaRPr lang="en-US" sz="1600" dirty="0">
              <a:latin typeface="Courier"/>
              <a:cs typeface="Courier"/>
            </a:endParaRPr>
          </a:p>
          <a:p>
            <a:r>
              <a:rPr lang="en-US" sz="1600" dirty="0" smtClean="0">
                <a:solidFill>
                  <a:srgbClr val="7F7F7F"/>
                </a:solidFill>
                <a:latin typeface="Courier"/>
                <a:cs typeface="Courier"/>
              </a:rPr>
              <a:t>28981</a:t>
            </a:r>
            <a:r>
              <a:rPr lang="en-US" sz="1600" dirty="0" smtClean="0">
                <a:latin typeface="Courier"/>
                <a:cs typeface="Courier"/>
              </a:rPr>
              <a:t> </a:t>
            </a:r>
            <a:r>
              <a:rPr lang="en-US" sz="1600" dirty="0" err="1">
                <a:latin typeface="Courier"/>
                <a:cs typeface="Courier"/>
              </a:rPr>
              <a:t>ggggaccaag</a:t>
            </a:r>
            <a:r>
              <a:rPr lang="en-US" sz="1600" dirty="0">
                <a:latin typeface="Courier"/>
                <a:cs typeface="Courier"/>
              </a:rPr>
              <a:t> </a:t>
            </a:r>
            <a:r>
              <a:rPr lang="en-US" sz="1600" dirty="0" err="1" smtClean="0">
                <a:latin typeface="Courier"/>
                <a:cs typeface="Courier"/>
              </a:rPr>
              <a:t>ac</a:t>
            </a:r>
            <a:r>
              <a:rPr lang="en-US" sz="1600" b="1" dirty="0" err="1" smtClean="0">
                <a:solidFill>
                  <a:srgbClr val="FF0000"/>
                </a:solidFill>
                <a:latin typeface="Courier"/>
                <a:cs typeface="Courier"/>
              </a:rPr>
              <a:t>U</a:t>
            </a:r>
            <a:r>
              <a:rPr lang="en-US" sz="1600" dirty="0" err="1" smtClean="0">
                <a:latin typeface="Courier"/>
                <a:cs typeface="Courier"/>
              </a:rPr>
              <a:t>uaaucag</a:t>
            </a:r>
            <a:r>
              <a:rPr lang="en-US" sz="1600" dirty="0" smtClean="0">
                <a:latin typeface="Courier"/>
                <a:cs typeface="Courier"/>
              </a:rPr>
              <a:t> </a:t>
            </a:r>
            <a:r>
              <a:rPr lang="en-US" sz="1600" dirty="0" err="1" smtClean="0">
                <a:latin typeface="Courier"/>
                <a:cs typeface="Courier"/>
              </a:rPr>
              <a:t>acaaggaacu</a:t>
            </a:r>
            <a:r>
              <a:rPr lang="en-US" sz="1600" dirty="0" smtClean="0">
                <a:latin typeface="Courier"/>
                <a:cs typeface="Courier"/>
              </a:rPr>
              <a:t> </a:t>
            </a:r>
            <a:r>
              <a:rPr lang="en-US" sz="1600" dirty="0" err="1" smtClean="0">
                <a:latin typeface="Courier"/>
                <a:cs typeface="Courier"/>
              </a:rPr>
              <a:t>gauuacaaac</a:t>
            </a:r>
            <a:r>
              <a:rPr lang="en-US" sz="1600" dirty="0" smtClean="0">
                <a:latin typeface="Courier"/>
                <a:cs typeface="Courier"/>
              </a:rPr>
              <a:t> </a:t>
            </a:r>
            <a:r>
              <a:rPr lang="en-US" sz="1600" dirty="0" err="1" smtClean="0">
                <a:latin typeface="Courier"/>
                <a:cs typeface="Courier"/>
              </a:rPr>
              <a:t>auuggccgca</a:t>
            </a:r>
            <a:r>
              <a:rPr lang="en-US" sz="1600" dirty="0" smtClean="0">
                <a:latin typeface="Courier"/>
                <a:cs typeface="Courier"/>
              </a:rPr>
              <a:t> </a:t>
            </a:r>
            <a:r>
              <a:rPr lang="en-US" sz="1600" dirty="0" err="1" smtClean="0">
                <a:latin typeface="Courier"/>
                <a:cs typeface="Courier"/>
              </a:rPr>
              <a:t>aauugcacaa</a:t>
            </a:r>
            <a:endParaRPr lang="en-US" sz="1600" dirty="0">
              <a:latin typeface="Courier"/>
              <a:cs typeface="Courier"/>
            </a:endParaRPr>
          </a:p>
          <a:p>
            <a:r>
              <a:rPr lang="en-US" sz="1600" dirty="0" smtClean="0">
                <a:solidFill>
                  <a:srgbClr val="7F7F7F"/>
                </a:solidFill>
                <a:latin typeface="Courier"/>
                <a:cs typeface="Courier"/>
              </a:rPr>
              <a:t>29041</a:t>
            </a:r>
            <a:r>
              <a:rPr lang="en-US" sz="1600" dirty="0" smtClean="0">
                <a:latin typeface="Courier"/>
                <a:cs typeface="Courier"/>
              </a:rPr>
              <a:t> </a:t>
            </a:r>
            <a:r>
              <a:rPr lang="en-US" sz="1600" dirty="0" err="1" smtClean="0">
                <a:latin typeface="Courier"/>
                <a:cs typeface="Courier"/>
              </a:rPr>
              <a:t>uuu</a:t>
            </a:r>
            <a:r>
              <a:rPr lang="en-US" sz="1600" b="1" dirty="0" err="1" smtClean="0">
                <a:solidFill>
                  <a:srgbClr val="ED1C24"/>
                </a:solidFill>
                <a:latin typeface="Courier"/>
                <a:cs typeface="Courier"/>
              </a:rPr>
              <a:t>A</a:t>
            </a:r>
            <a:r>
              <a:rPr lang="en-US" sz="1600" dirty="0" err="1" smtClean="0">
                <a:latin typeface="Courier"/>
                <a:cs typeface="Courier"/>
              </a:rPr>
              <a:t>cucca</a:t>
            </a:r>
            <a:r>
              <a:rPr lang="en-US" sz="1600" b="1" dirty="0" err="1" smtClean="0">
                <a:solidFill>
                  <a:srgbClr val="ED1C24"/>
                </a:solidFill>
                <a:latin typeface="Courier"/>
                <a:cs typeface="Courier"/>
              </a:rPr>
              <a:t>C</a:t>
            </a:r>
            <a:r>
              <a:rPr lang="en-US" sz="1600" dirty="0" smtClean="0">
                <a:latin typeface="Courier"/>
                <a:cs typeface="Courier"/>
              </a:rPr>
              <a:t> </a:t>
            </a:r>
            <a:r>
              <a:rPr lang="en-US" sz="1600" dirty="0" err="1" smtClean="0">
                <a:latin typeface="Courier"/>
                <a:cs typeface="Courier"/>
              </a:rPr>
              <a:t>gugccucugc</a:t>
            </a:r>
            <a:r>
              <a:rPr lang="en-US" sz="1600" dirty="0" smtClean="0">
                <a:latin typeface="Courier"/>
                <a:cs typeface="Courier"/>
              </a:rPr>
              <a:t> </a:t>
            </a:r>
            <a:r>
              <a:rPr lang="en-US" sz="1600" dirty="0" err="1" smtClean="0">
                <a:latin typeface="Courier"/>
                <a:cs typeface="Courier"/>
              </a:rPr>
              <a:t>auucuuugga</a:t>
            </a:r>
            <a:r>
              <a:rPr lang="en-US" sz="1600" dirty="0" smtClean="0">
                <a:latin typeface="Courier"/>
                <a:cs typeface="Courier"/>
              </a:rPr>
              <a:t> </a:t>
            </a:r>
            <a:r>
              <a:rPr lang="en-US" sz="1600" dirty="0" err="1" smtClean="0">
                <a:latin typeface="Courier"/>
                <a:cs typeface="Courier"/>
              </a:rPr>
              <a:t>augu</a:t>
            </a:r>
            <a:r>
              <a:rPr lang="en-US" sz="1600" b="1" dirty="0" err="1" smtClean="0">
                <a:solidFill>
                  <a:srgbClr val="ED1C24"/>
                </a:solidFill>
                <a:latin typeface="Courier"/>
                <a:cs typeface="Courier"/>
              </a:rPr>
              <a:t>U</a:t>
            </a:r>
            <a:r>
              <a:rPr lang="en-US" sz="1600" dirty="0" err="1" smtClean="0">
                <a:latin typeface="Courier"/>
                <a:cs typeface="Courier"/>
              </a:rPr>
              <a:t>acgca</a:t>
            </a:r>
            <a:r>
              <a:rPr lang="en-US" sz="1600" dirty="0" smtClean="0">
                <a:latin typeface="Courier"/>
                <a:cs typeface="Courier"/>
              </a:rPr>
              <a:t> </a:t>
            </a:r>
            <a:r>
              <a:rPr lang="en-US" sz="1600" dirty="0" err="1" smtClean="0">
                <a:latin typeface="Courier"/>
                <a:cs typeface="Courier"/>
              </a:rPr>
              <a:t>uuggcaugga</a:t>
            </a:r>
            <a:r>
              <a:rPr lang="en-US" sz="1600" dirty="0" smtClean="0">
                <a:latin typeface="Courier"/>
                <a:cs typeface="Courier"/>
              </a:rPr>
              <a:t> </a:t>
            </a:r>
            <a:r>
              <a:rPr lang="en-US" sz="1600" dirty="0" err="1" smtClean="0">
                <a:latin typeface="Courier"/>
                <a:cs typeface="Courier"/>
              </a:rPr>
              <a:t>agucacaccu</a:t>
            </a:r>
            <a:endParaRPr lang="en-US" sz="1600" dirty="0">
              <a:latin typeface="Courier"/>
              <a:cs typeface="Courier"/>
            </a:endParaRPr>
          </a:p>
          <a:p>
            <a:r>
              <a:rPr lang="en-US" sz="1600" dirty="0" smtClean="0">
                <a:solidFill>
                  <a:srgbClr val="7F7F7F"/>
                </a:solidFill>
                <a:latin typeface="Courier"/>
                <a:cs typeface="Courier"/>
              </a:rPr>
              <a:t>29101</a:t>
            </a:r>
            <a:r>
              <a:rPr lang="en-US" sz="1600" dirty="0" smtClean="0">
                <a:latin typeface="Courier"/>
                <a:cs typeface="Courier"/>
              </a:rPr>
              <a:t> </a:t>
            </a:r>
            <a:r>
              <a:rPr lang="en-US" sz="1600" dirty="0" err="1" smtClean="0">
                <a:latin typeface="Courier"/>
                <a:cs typeface="Courier"/>
              </a:rPr>
              <a:t>ucgggaacau</a:t>
            </a:r>
            <a:r>
              <a:rPr lang="en-US" sz="1600" dirty="0" smtClean="0">
                <a:latin typeface="Courier"/>
                <a:cs typeface="Courier"/>
              </a:rPr>
              <a:t> </a:t>
            </a:r>
            <a:r>
              <a:rPr lang="en-US" sz="1600" dirty="0" err="1" smtClean="0">
                <a:latin typeface="Courier"/>
                <a:cs typeface="Courier"/>
              </a:rPr>
              <a:t>ggcugacuua</a:t>
            </a:r>
            <a:r>
              <a:rPr lang="en-US" sz="1600" dirty="0" smtClean="0">
                <a:latin typeface="Courier"/>
                <a:cs typeface="Courier"/>
              </a:rPr>
              <a:t> </a:t>
            </a:r>
            <a:r>
              <a:rPr lang="en-US" sz="1600" dirty="0" err="1" smtClean="0">
                <a:latin typeface="Courier"/>
                <a:cs typeface="Courier"/>
              </a:rPr>
              <a:t>ucauggagcc</a:t>
            </a:r>
            <a:r>
              <a:rPr lang="en-US" sz="1600" dirty="0" smtClean="0">
                <a:latin typeface="Courier"/>
                <a:cs typeface="Courier"/>
              </a:rPr>
              <a:t> </a:t>
            </a:r>
            <a:r>
              <a:rPr lang="en-US" sz="1600" dirty="0" err="1" smtClean="0">
                <a:latin typeface="Courier"/>
                <a:cs typeface="Courier"/>
              </a:rPr>
              <a:t>auuaaauugg</a:t>
            </a:r>
            <a:r>
              <a:rPr lang="en-US" sz="1600" dirty="0" smtClean="0">
                <a:latin typeface="Courier"/>
                <a:cs typeface="Courier"/>
              </a:rPr>
              <a:t> </a:t>
            </a:r>
            <a:r>
              <a:rPr lang="en-US" sz="1600" dirty="0" err="1" smtClean="0">
                <a:latin typeface="Courier"/>
                <a:cs typeface="Courier"/>
              </a:rPr>
              <a:t>augacaaaga</a:t>
            </a:r>
            <a:r>
              <a:rPr lang="en-US" sz="1600" dirty="0" smtClean="0">
                <a:latin typeface="Courier"/>
                <a:cs typeface="Courier"/>
              </a:rPr>
              <a:t> </a:t>
            </a:r>
            <a:r>
              <a:rPr lang="en-US" sz="1600" dirty="0" err="1" smtClean="0">
                <a:latin typeface="Courier"/>
                <a:cs typeface="Courier"/>
              </a:rPr>
              <a:t>uccacaauuc</a:t>
            </a:r>
            <a:endParaRPr lang="en-US" sz="1600" dirty="0">
              <a:latin typeface="Courier"/>
              <a:cs typeface="Courier"/>
            </a:endParaRPr>
          </a:p>
          <a:p>
            <a:r>
              <a:rPr lang="en-US" sz="1600" dirty="0" smtClean="0">
                <a:solidFill>
                  <a:srgbClr val="7F7F7F"/>
                </a:solidFill>
                <a:latin typeface="Courier"/>
                <a:cs typeface="Courier"/>
              </a:rPr>
              <a:t>29161</a:t>
            </a:r>
            <a:r>
              <a:rPr lang="en-US" sz="1600" dirty="0" smtClean="0">
                <a:latin typeface="Courier"/>
                <a:cs typeface="Courier"/>
              </a:rPr>
              <a:t> </a:t>
            </a:r>
            <a:r>
              <a:rPr lang="en-US" sz="1600" dirty="0" err="1">
                <a:latin typeface="Courier"/>
                <a:cs typeface="Courier"/>
              </a:rPr>
              <a:t>aaagacaacg</a:t>
            </a:r>
            <a:r>
              <a:rPr lang="en-US" sz="1600" dirty="0">
                <a:latin typeface="Courier"/>
                <a:cs typeface="Courier"/>
              </a:rPr>
              <a:t> </a:t>
            </a:r>
            <a:r>
              <a:rPr lang="en-US" sz="1600" dirty="0" err="1" smtClean="0">
                <a:latin typeface="Courier"/>
                <a:cs typeface="Courier"/>
              </a:rPr>
              <a:t>ucauacugcu</a:t>
            </a:r>
            <a:r>
              <a:rPr lang="en-US" sz="1600" dirty="0" smtClean="0">
                <a:latin typeface="Courier"/>
                <a:cs typeface="Courier"/>
              </a:rPr>
              <a:t> </a:t>
            </a:r>
            <a:r>
              <a:rPr lang="en-US" sz="1600" dirty="0" err="1">
                <a:latin typeface="Courier"/>
                <a:cs typeface="Courier"/>
              </a:rPr>
              <a:t>gaacaagcac</a:t>
            </a:r>
            <a:r>
              <a:rPr lang="en-US" sz="1600" dirty="0">
                <a:latin typeface="Courier"/>
                <a:cs typeface="Courier"/>
              </a:rPr>
              <a:t> </a:t>
            </a:r>
            <a:r>
              <a:rPr lang="en-US" sz="1600" dirty="0" err="1" smtClean="0">
                <a:latin typeface="Courier"/>
                <a:cs typeface="Courier"/>
              </a:rPr>
              <a:t>auugacgcau</a:t>
            </a:r>
            <a:r>
              <a:rPr lang="en-US" sz="1600" dirty="0" smtClean="0">
                <a:latin typeface="Courier"/>
                <a:cs typeface="Courier"/>
              </a:rPr>
              <a:t> </a:t>
            </a:r>
            <a:r>
              <a:rPr lang="en-US" sz="1600" dirty="0" err="1" smtClean="0">
                <a:latin typeface="Courier"/>
                <a:cs typeface="Courier"/>
              </a:rPr>
              <a:t>aca</a:t>
            </a:r>
            <a:r>
              <a:rPr lang="en-US" sz="1600" b="1" dirty="0" err="1" smtClean="0">
                <a:solidFill>
                  <a:srgbClr val="FF0000"/>
                </a:solidFill>
                <a:latin typeface="Courier"/>
                <a:cs typeface="Courier"/>
              </a:rPr>
              <a:t>U</a:t>
            </a:r>
            <a:r>
              <a:rPr lang="en-US" sz="1600" dirty="0" err="1" smtClean="0">
                <a:latin typeface="Courier"/>
                <a:cs typeface="Courier"/>
              </a:rPr>
              <a:t>aa</a:t>
            </a:r>
            <a:r>
              <a:rPr lang="en-US" sz="1600" b="1" dirty="0" err="1" smtClean="0">
                <a:solidFill>
                  <a:srgbClr val="ED1C24"/>
                </a:solidFill>
                <a:latin typeface="Courier"/>
                <a:cs typeface="Courier"/>
              </a:rPr>
              <a:t>G</a:t>
            </a:r>
            <a:r>
              <a:rPr lang="en-US" sz="1600" dirty="0" err="1" smtClean="0">
                <a:latin typeface="Courier"/>
                <a:cs typeface="Courier"/>
              </a:rPr>
              <a:t>auu</a:t>
            </a:r>
            <a:r>
              <a:rPr lang="en-US" sz="1600" dirty="0" smtClean="0">
                <a:latin typeface="Courier"/>
                <a:cs typeface="Courier"/>
              </a:rPr>
              <a:t> </a:t>
            </a:r>
            <a:r>
              <a:rPr lang="en-US" sz="1600" dirty="0" err="1">
                <a:latin typeface="Courier"/>
                <a:cs typeface="Courier"/>
              </a:rPr>
              <a:t>cccaccaaca</a:t>
            </a:r>
            <a:endParaRPr lang="en-US" sz="1600" dirty="0">
              <a:latin typeface="Courier"/>
              <a:cs typeface="Courier"/>
            </a:endParaRPr>
          </a:p>
          <a:p>
            <a:r>
              <a:rPr lang="en-US" sz="1600" dirty="0" smtClean="0">
                <a:solidFill>
                  <a:srgbClr val="7F7F7F"/>
                </a:solidFill>
                <a:latin typeface="Courier"/>
                <a:cs typeface="Courier"/>
              </a:rPr>
              <a:t>29221</a:t>
            </a:r>
            <a:r>
              <a:rPr lang="en-US" sz="1600" dirty="0" smtClean="0">
                <a:latin typeface="Courier"/>
                <a:cs typeface="Courier"/>
              </a:rPr>
              <a:t> </a:t>
            </a:r>
            <a:r>
              <a:rPr lang="en-US" sz="1600" dirty="0" err="1" smtClean="0">
                <a:latin typeface="Courier"/>
                <a:cs typeface="Courier"/>
              </a:rPr>
              <a:t>ga</a:t>
            </a:r>
            <a:r>
              <a:rPr lang="en-US" sz="1600" b="1" dirty="0" err="1" smtClean="0">
                <a:solidFill>
                  <a:srgbClr val="FF0000"/>
                </a:solidFill>
                <a:latin typeface="Courier"/>
                <a:cs typeface="Courier"/>
              </a:rPr>
              <a:t>U</a:t>
            </a:r>
            <a:r>
              <a:rPr lang="en-US" sz="1600" dirty="0" err="1" smtClean="0">
                <a:latin typeface="Courier"/>
                <a:cs typeface="Courier"/>
              </a:rPr>
              <a:t>ccuaaaa</a:t>
            </a:r>
            <a:r>
              <a:rPr lang="en-US" sz="1600" dirty="0" smtClean="0">
                <a:latin typeface="Courier"/>
                <a:cs typeface="Courier"/>
              </a:rPr>
              <a:t> </a:t>
            </a:r>
            <a:r>
              <a:rPr lang="en-US" sz="1600" dirty="0" err="1" smtClean="0">
                <a:latin typeface="Courier"/>
                <a:cs typeface="Courier"/>
              </a:rPr>
              <a:t>agg</a:t>
            </a:r>
            <a:r>
              <a:rPr lang="en-US" sz="1600" b="1" dirty="0" err="1" smtClean="0">
                <a:solidFill>
                  <a:srgbClr val="ED1C24"/>
                </a:solidFill>
                <a:latin typeface="Courier"/>
                <a:cs typeface="Courier"/>
              </a:rPr>
              <a:t>G</a:t>
            </a:r>
            <a:r>
              <a:rPr lang="en-US" sz="1600" dirty="0" err="1" smtClean="0">
                <a:latin typeface="Courier"/>
                <a:cs typeface="Courier"/>
              </a:rPr>
              <a:t>caaaaa</a:t>
            </a:r>
            <a:r>
              <a:rPr lang="en-US" sz="1600" dirty="0" smtClean="0">
                <a:latin typeface="Courier"/>
                <a:cs typeface="Courier"/>
              </a:rPr>
              <a:t> </a:t>
            </a:r>
            <a:r>
              <a:rPr lang="en-US" sz="1600" dirty="0" err="1" smtClean="0">
                <a:latin typeface="Courier"/>
                <a:cs typeface="Courier"/>
              </a:rPr>
              <a:t>gaaaaagacu</a:t>
            </a:r>
            <a:r>
              <a:rPr lang="en-US" sz="1600" dirty="0" smtClean="0">
                <a:latin typeface="Courier"/>
                <a:cs typeface="Courier"/>
              </a:rPr>
              <a:t> </a:t>
            </a:r>
            <a:r>
              <a:rPr lang="en-US" sz="1600" dirty="0" err="1" smtClean="0">
                <a:latin typeface="Courier"/>
                <a:cs typeface="Courier"/>
              </a:rPr>
              <a:t>gaugaagcuc</a:t>
            </a:r>
            <a:r>
              <a:rPr lang="en-US" sz="1600" dirty="0" smtClean="0">
                <a:latin typeface="Courier"/>
                <a:cs typeface="Courier"/>
              </a:rPr>
              <a:t> </a:t>
            </a:r>
            <a:r>
              <a:rPr lang="en-US" sz="1600" dirty="0" err="1" smtClean="0">
                <a:latin typeface="Courier"/>
                <a:cs typeface="Courier"/>
              </a:rPr>
              <a:t>agccuuugcc</a:t>
            </a:r>
            <a:r>
              <a:rPr lang="en-US" sz="1600" dirty="0" smtClean="0">
                <a:latin typeface="Courier"/>
                <a:cs typeface="Courier"/>
              </a:rPr>
              <a:t> </a:t>
            </a:r>
            <a:r>
              <a:rPr lang="en-US" sz="1600" dirty="0" err="1">
                <a:latin typeface="Courier"/>
                <a:cs typeface="Courier"/>
              </a:rPr>
              <a:t>gcagagacaa</a:t>
            </a:r>
            <a:endParaRPr lang="en-US" sz="1600" dirty="0">
              <a:latin typeface="Courier"/>
              <a:cs typeface="Courier"/>
            </a:endParaRPr>
          </a:p>
          <a:p>
            <a:r>
              <a:rPr lang="en-US" sz="1600" dirty="0" smtClean="0">
                <a:solidFill>
                  <a:srgbClr val="7F7F7F"/>
                </a:solidFill>
                <a:latin typeface="Courier"/>
                <a:cs typeface="Courier"/>
              </a:rPr>
              <a:t>29281</a:t>
            </a:r>
            <a:r>
              <a:rPr lang="en-US" sz="1600" dirty="0" smtClean="0">
                <a:latin typeface="Courier"/>
                <a:cs typeface="Courier"/>
              </a:rPr>
              <a:t> </a:t>
            </a:r>
            <a:r>
              <a:rPr lang="en-US" sz="1600" dirty="0" err="1">
                <a:latin typeface="Courier"/>
                <a:cs typeface="Courier"/>
              </a:rPr>
              <a:t>aagaagcagc</a:t>
            </a:r>
            <a:r>
              <a:rPr lang="en-US" sz="1600" dirty="0">
                <a:latin typeface="Courier"/>
                <a:cs typeface="Courier"/>
              </a:rPr>
              <a:t> </a:t>
            </a:r>
            <a:r>
              <a:rPr lang="en-US" sz="1600" dirty="0" err="1" smtClean="0">
                <a:latin typeface="Courier"/>
                <a:cs typeface="Courier"/>
              </a:rPr>
              <a:t>ccacugugac</a:t>
            </a:r>
            <a:r>
              <a:rPr lang="en-US" sz="1600" dirty="0" smtClean="0">
                <a:latin typeface="Courier"/>
                <a:cs typeface="Courier"/>
              </a:rPr>
              <a:t> </a:t>
            </a:r>
            <a:r>
              <a:rPr lang="en-US" sz="1600" dirty="0" err="1" smtClean="0">
                <a:latin typeface="Courier"/>
                <a:cs typeface="Courier"/>
              </a:rPr>
              <a:t>ucuucuuccu</a:t>
            </a:r>
            <a:r>
              <a:rPr lang="en-US" sz="1600" dirty="0" smtClean="0">
                <a:latin typeface="Courier"/>
                <a:cs typeface="Courier"/>
              </a:rPr>
              <a:t> </a:t>
            </a:r>
            <a:r>
              <a:rPr lang="en-US" sz="1600" dirty="0" err="1" smtClean="0">
                <a:latin typeface="Courier"/>
                <a:cs typeface="Courier"/>
              </a:rPr>
              <a:t>gcggcugaca</a:t>
            </a:r>
            <a:r>
              <a:rPr lang="en-US" sz="1600" dirty="0" smtClean="0">
                <a:latin typeface="Courier"/>
                <a:cs typeface="Courier"/>
              </a:rPr>
              <a:t> </a:t>
            </a:r>
            <a:r>
              <a:rPr lang="en-US" sz="1600" dirty="0" err="1" smtClean="0">
                <a:latin typeface="Courier"/>
                <a:cs typeface="Courier"/>
              </a:rPr>
              <a:t>uggaugauuu</a:t>
            </a:r>
            <a:r>
              <a:rPr lang="en-US" sz="1600" dirty="0" smtClean="0">
                <a:latin typeface="Courier"/>
                <a:cs typeface="Courier"/>
              </a:rPr>
              <a:t> </a:t>
            </a:r>
            <a:r>
              <a:rPr lang="en-US" sz="1600" dirty="0" err="1" smtClean="0">
                <a:latin typeface="Courier"/>
                <a:cs typeface="Courier"/>
              </a:rPr>
              <a:t>cucca</a:t>
            </a:r>
            <a:r>
              <a:rPr lang="en-US" sz="1600" b="1" dirty="0" err="1" smtClean="0">
                <a:solidFill>
                  <a:srgbClr val="ED1C24"/>
                </a:solidFill>
                <a:latin typeface="Courier"/>
                <a:cs typeface="Courier"/>
              </a:rPr>
              <a:t>U</a:t>
            </a:r>
            <a:r>
              <a:rPr lang="en-US" sz="1600" dirty="0" err="1" smtClean="0">
                <a:latin typeface="Courier"/>
                <a:cs typeface="Courier"/>
              </a:rPr>
              <a:t>acaa</a:t>
            </a:r>
            <a:endParaRPr lang="en-US" sz="1600" dirty="0">
              <a:latin typeface="Courier"/>
              <a:cs typeface="Courier"/>
            </a:endParaRPr>
          </a:p>
          <a:p>
            <a:r>
              <a:rPr lang="en-US" sz="1600" dirty="0" smtClean="0">
                <a:solidFill>
                  <a:srgbClr val="7F7F7F"/>
                </a:solidFill>
                <a:latin typeface="Courier"/>
                <a:cs typeface="Courier"/>
              </a:rPr>
              <a:t>29341 </a:t>
            </a:r>
            <a:r>
              <a:rPr lang="en-US" sz="1600" dirty="0" err="1" smtClean="0">
                <a:latin typeface="Courier"/>
                <a:cs typeface="Courier"/>
              </a:rPr>
              <a:t>cuucaaaauu</a:t>
            </a:r>
            <a:r>
              <a:rPr lang="en-US" sz="1600" dirty="0" smtClean="0">
                <a:latin typeface="Courier"/>
                <a:cs typeface="Courier"/>
              </a:rPr>
              <a:t> </a:t>
            </a:r>
            <a:r>
              <a:rPr lang="en-US" sz="1600" dirty="0" err="1" smtClean="0">
                <a:latin typeface="Courier"/>
                <a:cs typeface="Courier"/>
              </a:rPr>
              <a:t>ccaugagugg</a:t>
            </a:r>
            <a:r>
              <a:rPr lang="en-US" sz="1600" dirty="0" smtClean="0">
                <a:latin typeface="Courier"/>
                <a:cs typeface="Courier"/>
              </a:rPr>
              <a:t> </a:t>
            </a:r>
            <a:r>
              <a:rPr lang="en-US" sz="1600" dirty="0" err="1" smtClean="0">
                <a:latin typeface="Courier"/>
                <a:cs typeface="Courier"/>
              </a:rPr>
              <a:t>a</a:t>
            </a:r>
            <a:r>
              <a:rPr lang="en-US" sz="1600" b="1" dirty="0" err="1" smtClean="0">
                <a:solidFill>
                  <a:srgbClr val="ED1C24"/>
                </a:solidFill>
                <a:latin typeface="Courier"/>
                <a:cs typeface="Courier"/>
              </a:rPr>
              <a:t>A</a:t>
            </a:r>
            <a:r>
              <a:rPr lang="en-US" sz="1600" dirty="0" err="1" smtClean="0">
                <a:latin typeface="Courier"/>
                <a:cs typeface="Courier"/>
              </a:rPr>
              <a:t>cuucugcu</a:t>
            </a:r>
            <a:r>
              <a:rPr lang="en-US" sz="1600" dirty="0" smtClean="0">
                <a:latin typeface="Courier"/>
                <a:cs typeface="Courier"/>
              </a:rPr>
              <a:t> </a:t>
            </a:r>
            <a:r>
              <a:rPr lang="en-US" sz="1600" dirty="0" err="1" smtClean="0">
                <a:latin typeface="Courier"/>
                <a:cs typeface="Courier"/>
              </a:rPr>
              <a:t>gauucaacuc</a:t>
            </a:r>
            <a:r>
              <a:rPr lang="en-US" sz="1600" dirty="0" smtClean="0">
                <a:latin typeface="Courier"/>
                <a:cs typeface="Courier"/>
              </a:rPr>
              <a:t> </a:t>
            </a:r>
            <a:r>
              <a:rPr lang="en-US" sz="1600" dirty="0" err="1" smtClean="0">
                <a:latin typeface="Courier"/>
                <a:cs typeface="Courier"/>
              </a:rPr>
              <a:t>ag</a:t>
            </a:r>
            <a:r>
              <a:rPr lang="en-US" sz="1600" b="1" dirty="0" err="1" smtClean="0">
                <a:solidFill>
                  <a:srgbClr val="ED1C24"/>
                </a:solidFill>
                <a:latin typeface="Courier"/>
                <a:cs typeface="Courier"/>
              </a:rPr>
              <a:t>U</a:t>
            </a:r>
            <a:r>
              <a:rPr lang="en-US" sz="1600" dirty="0" err="1" smtClean="0">
                <a:latin typeface="Courier"/>
                <a:cs typeface="Courier"/>
              </a:rPr>
              <a:t>cauaaac</a:t>
            </a:r>
            <a:r>
              <a:rPr lang="en-US" sz="1600" dirty="0" smtClean="0">
                <a:latin typeface="Courier"/>
                <a:cs typeface="Courier"/>
              </a:rPr>
              <a:t> </a:t>
            </a:r>
            <a:r>
              <a:rPr lang="en-US" sz="1600" dirty="0" err="1" smtClean="0">
                <a:latin typeface="Courier"/>
                <a:cs typeface="Courier"/>
              </a:rPr>
              <a:t>acucaugaug</a:t>
            </a:r>
            <a:endParaRPr lang="en-US" sz="1600" dirty="0">
              <a:latin typeface="Courier"/>
              <a:cs typeface="Courier"/>
            </a:endParaRPr>
          </a:p>
          <a:p>
            <a:r>
              <a:rPr lang="en-US" sz="1600" dirty="0" smtClean="0">
                <a:solidFill>
                  <a:srgbClr val="7F7F7F"/>
                </a:solidFill>
                <a:latin typeface="Courier"/>
                <a:cs typeface="Courier"/>
              </a:rPr>
              <a:t>29401</a:t>
            </a:r>
            <a:r>
              <a:rPr lang="en-US" sz="1600" dirty="0" smtClean="0">
                <a:latin typeface="Courier"/>
                <a:cs typeface="Courier"/>
              </a:rPr>
              <a:t> </a:t>
            </a:r>
            <a:r>
              <a:rPr lang="en-US" sz="1600" dirty="0" err="1" smtClean="0">
                <a:latin typeface="Courier"/>
                <a:cs typeface="Courier"/>
              </a:rPr>
              <a:t>acca</a:t>
            </a:r>
            <a:r>
              <a:rPr lang="en-US" sz="1600" b="1" dirty="0" err="1" smtClean="0">
                <a:solidFill>
                  <a:srgbClr val="ED1C24"/>
                </a:solidFill>
                <a:latin typeface="Courier"/>
                <a:cs typeface="Courier"/>
              </a:rPr>
              <a:t>A</a:t>
            </a:r>
            <a:r>
              <a:rPr lang="en-US" sz="1600" dirty="0" err="1" smtClean="0">
                <a:latin typeface="Courier"/>
                <a:cs typeface="Courier"/>
              </a:rPr>
              <a:t>acaag</a:t>
            </a:r>
            <a:r>
              <a:rPr lang="en-US" sz="1600" dirty="0" smtClean="0">
                <a:latin typeface="Courier"/>
                <a:cs typeface="Courier"/>
              </a:rPr>
              <a:t> </a:t>
            </a:r>
            <a:r>
              <a:rPr lang="en-US" sz="1600" dirty="0" err="1" smtClean="0">
                <a:latin typeface="Courier"/>
                <a:cs typeface="Courier"/>
              </a:rPr>
              <a:t>gcagaugggc</a:t>
            </a:r>
            <a:r>
              <a:rPr lang="en-US" sz="1600" dirty="0" smtClean="0">
                <a:latin typeface="Courier"/>
                <a:cs typeface="Courier"/>
              </a:rPr>
              <a:t> </a:t>
            </a:r>
            <a:r>
              <a:rPr lang="en-US" sz="1600" dirty="0" err="1" smtClean="0">
                <a:latin typeface="Courier"/>
                <a:cs typeface="Courier"/>
              </a:rPr>
              <a:t>uauguaaacg</a:t>
            </a:r>
            <a:r>
              <a:rPr lang="en-US" sz="1600" dirty="0" smtClean="0">
                <a:latin typeface="Courier"/>
                <a:cs typeface="Courier"/>
              </a:rPr>
              <a:t> </a:t>
            </a:r>
            <a:r>
              <a:rPr lang="en-US" sz="1600" dirty="0" err="1" smtClean="0">
                <a:latin typeface="Courier"/>
                <a:cs typeface="Courier"/>
              </a:rPr>
              <a:t>uuuucgcaau</a:t>
            </a:r>
            <a:r>
              <a:rPr lang="en-US" sz="1600" dirty="0" smtClean="0">
                <a:latin typeface="Courier"/>
                <a:cs typeface="Courier"/>
              </a:rPr>
              <a:t> </a:t>
            </a:r>
            <a:r>
              <a:rPr lang="en-US" sz="1600" dirty="0" err="1" smtClean="0">
                <a:latin typeface="Courier"/>
                <a:cs typeface="Courier"/>
              </a:rPr>
              <a:t>uccguuuacg</a:t>
            </a:r>
            <a:r>
              <a:rPr lang="en-US" sz="1600" dirty="0" smtClean="0">
                <a:latin typeface="Courier"/>
                <a:cs typeface="Courier"/>
              </a:rPr>
              <a:t> </a:t>
            </a:r>
            <a:r>
              <a:rPr lang="en-US" sz="1600" dirty="0" err="1" smtClean="0">
                <a:latin typeface="Courier"/>
                <a:cs typeface="Courier"/>
              </a:rPr>
              <a:t>auacauaguc</a:t>
            </a:r>
            <a:endParaRPr lang="en-US" sz="1600" dirty="0">
              <a:latin typeface="Courier"/>
              <a:cs typeface="Courier"/>
            </a:endParaRPr>
          </a:p>
          <a:p>
            <a:r>
              <a:rPr lang="en-US" sz="1600" dirty="0" smtClean="0">
                <a:solidFill>
                  <a:srgbClr val="7F7F7F"/>
                </a:solidFill>
                <a:latin typeface="Courier"/>
                <a:cs typeface="Courier"/>
              </a:rPr>
              <a:t>29461</a:t>
            </a:r>
            <a:r>
              <a:rPr lang="en-US" sz="1600" dirty="0" smtClean="0">
                <a:latin typeface="Courier"/>
                <a:cs typeface="Courier"/>
              </a:rPr>
              <a:t> </a:t>
            </a:r>
            <a:r>
              <a:rPr lang="en-US" sz="1600" dirty="0" err="1" smtClean="0">
                <a:latin typeface="Courier"/>
                <a:cs typeface="Courier"/>
              </a:rPr>
              <a:t>uacucuugug</a:t>
            </a:r>
            <a:r>
              <a:rPr lang="en-US" sz="1600" dirty="0" smtClean="0">
                <a:latin typeface="Courier"/>
                <a:cs typeface="Courier"/>
              </a:rPr>
              <a:t> </a:t>
            </a:r>
            <a:r>
              <a:rPr lang="en-US" sz="1600" dirty="0" err="1" smtClean="0">
                <a:latin typeface="Courier"/>
                <a:cs typeface="Courier"/>
              </a:rPr>
              <a:t>cagaaugaau</a:t>
            </a:r>
            <a:r>
              <a:rPr lang="en-US" sz="1600" dirty="0" smtClean="0">
                <a:latin typeface="Courier"/>
                <a:cs typeface="Courier"/>
              </a:rPr>
              <a:t> </a:t>
            </a:r>
            <a:r>
              <a:rPr lang="en-US" sz="1600" dirty="0" err="1" smtClean="0">
                <a:latin typeface="Courier"/>
                <a:cs typeface="Courier"/>
              </a:rPr>
              <a:t>ucucguaacu</a:t>
            </a:r>
            <a:r>
              <a:rPr lang="en-US" sz="1600" dirty="0" smtClean="0">
                <a:latin typeface="Courier"/>
                <a:cs typeface="Courier"/>
              </a:rPr>
              <a:t> </a:t>
            </a:r>
            <a:r>
              <a:rPr lang="en-US" sz="1600" dirty="0" err="1">
                <a:latin typeface="Courier"/>
                <a:cs typeface="Courier"/>
              </a:rPr>
              <a:t>aaacagcaca</a:t>
            </a:r>
            <a:r>
              <a:rPr lang="en-US" sz="1600" dirty="0">
                <a:latin typeface="Courier"/>
                <a:cs typeface="Courier"/>
              </a:rPr>
              <a:t> </a:t>
            </a:r>
            <a:r>
              <a:rPr lang="en-US" sz="1600" dirty="0" err="1" smtClean="0">
                <a:latin typeface="Courier"/>
                <a:cs typeface="Courier"/>
              </a:rPr>
              <a:t>aguagguuua</a:t>
            </a:r>
            <a:r>
              <a:rPr lang="en-US" sz="1600" dirty="0" smtClean="0">
                <a:latin typeface="Courier"/>
                <a:cs typeface="Courier"/>
              </a:rPr>
              <a:t> </a:t>
            </a:r>
            <a:r>
              <a:rPr lang="en-US" sz="1600" dirty="0" err="1" smtClean="0">
                <a:latin typeface="Courier"/>
                <a:cs typeface="Courier"/>
              </a:rPr>
              <a:t>guuaac</a:t>
            </a:r>
            <a:r>
              <a:rPr lang="en-US" sz="1600" b="1" dirty="0" err="1" smtClean="0">
                <a:solidFill>
                  <a:srgbClr val="ED1C24"/>
                </a:solidFill>
                <a:latin typeface="Courier"/>
                <a:cs typeface="Courier"/>
              </a:rPr>
              <a:t>A</a:t>
            </a:r>
            <a:r>
              <a:rPr lang="en-US" sz="1600" dirty="0" err="1" smtClean="0">
                <a:latin typeface="Courier"/>
                <a:cs typeface="Courier"/>
              </a:rPr>
              <a:t>uua</a:t>
            </a:r>
            <a:endParaRPr lang="en-US" sz="1600" dirty="0">
              <a:latin typeface="Courier"/>
              <a:cs typeface="Courier"/>
            </a:endParaRPr>
          </a:p>
          <a:p>
            <a:r>
              <a:rPr lang="en-US" sz="1600" dirty="0" smtClean="0">
                <a:solidFill>
                  <a:srgbClr val="7F7F7F"/>
                </a:solidFill>
                <a:latin typeface="Courier"/>
                <a:cs typeface="Courier"/>
              </a:rPr>
              <a:t>29521</a:t>
            </a:r>
            <a:r>
              <a:rPr lang="en-US" sz="1600" dirty="0" smtClean="0">
                <a:latin typeface="Courier"/>
                <a:cs typeface="Courier"/>
              </a:rPr>
              <a:t> </a:t>
            </a:r>
            <a:r>
              <a:rPr lang="en-US" sz="1600" dirty="0" err="1" smtClean="0">
                <a:latin typeface="Courier"/>
                <a:cs typeface="Courier"/>
              </a:rPr>
              <a:t>aucucacaua</a:t>
            </a:r>
            <a:r>
              <a:rPr lang="en-US" sz="1600" dirty="0" smtClean="0">
                <a:latin typeface="Courier"/>
                <a:cs typeface="Courier"/>
              </a:rPr>
              <a:t> </a:t>
            </a:r>
            <a:r>
              <a:rPr lang="en-US" sz="1600" dirty="0" err="1" smtClean="0">
                <a:latin typeface="Courier"/>
                <a:cs typeface="Courier"/>
              </a:rPr>
              <a:t>gcaaucuuua</a:t>
            </a:r>
            <a:r>
              <a:rPr lang="en-US" sz="1600" dirty="0" smtClean="0">
                <a:latin typeface="Courier"/>
                <a:cs typeface="Courier"/>
              </a:rPr>
              <a:t> </a:t>
            </a:r>
            <a:r>
              <a:rPr lang="en-US" sz="1600" dirty="0" err="1" smtClean="0">
                <a:latin typeface="Courier"/>
                <a:cs typeface="Courier"/>
              </a:rPr>
              <a:t>aucaa</a:t>
            </a:r>
            <a:r>
              <a:rPr lang="en-US" sz="1600" b="1" dirty="0" err="1">
                <a:solidFill>
                  <a:srgbClr val="FF0000"/>
                </a:solidFill>
                <a:latin typeface="Courier"/>
                <a:cs typeface="Courier"/>
              </a:rPr>
              <a:t>G</a:t>
            </a:r>
            <a:r>
              <a:rPr lang="en-US" sz="1600" dirty="0" err="1" smtClean="0">
                <a:latin typeface="Courier"/>
                <a:cs typeface="Courier"/>
              </a:rPr>
              <a:t>gugu</a:t>
            </a:r>
            <a:r>
              <a:rPr lang="en-US" sz="1600" dirty="0" smtClean="0">
                <a:latin typeface="Courier"/>
                <a:cs typeface="Courier"/>
              </a:rPr>
              <a:t> </a:t>
            </a:r>
            <a:r>
              <a:rPr lang="en-US" sz="1600" dirty="0" err="1" smtClean="0">
                <a:latin typeface="Courier"/>
                <a:cs typeface="Courier"/>
              </a:rPr>
              <a:t>aacauuaggg</a:t>
            </a:r>
            <a:r>
              <a:rPr lang="en-US" sz="1600" dirty="0" smtClean="0">
                <a:latin typeface="Courier"/>
                <a:cs typeface="Courier"/>
              </a:rPr>
              <a:t> </a:t>
            </a:r>
            <a:r>
              <a:rPr lang="en-US" sz="1600" dirty="0" err="1" smtClean="0">
                <a:latin typeface="Courier"/>
                <a:cs typeface="Courier"/>
              </a:rPr>
              <a:t>aggacuugaa</a:t>
            </a:r>
            <a:r>
              <a:rPr lang="en-US" sz="1600" dirty="0" smtClean="0">
                <a:latin typeface="Courier"/>
                <a:cs typeface="Courier"/>
              </a:rPr>
              <a:t> </a:t>
            </a:r>
            <a:r>
              <a:rPr lang="en-US" sz="1600" dirty="0" err="1">
                <a:latin typeface="Courier"/>
                <a:cs typeface="Courier"/>
              </a:rPr>
              <a:t>agagccacca</a:t>
            </a:r>
            <a:endParaRPr lang="en-US" sz="1600" dirty="0">
              <a:latin typeface="Courier"/>
              <a:cs typeface="Courier"/>
            </a:endParaRPr>
          </a:p>
          <a:p>
            <a:r>
              <a:rPr lang="en-US" sz="1600" dirty="0" smtClean="0">
                <a:solidFill>
                  <a:srgbClr val="7F7F7F"/>
                </a:solidFill>
                <a:latin typeface="Courier"/>
                <a:cs typeface="Courier"/>
              </a:rPr>
              <a:t>29581</a:t>
            </a:r>
            <a:r>
              <a:rPr lang="en-US" sz="1600" dirty="0" smtClean="0">
                <a:latin typeface="Courier"/>
                <a:cs typeface="Courier"/>
              </a:rPr>
              <a:t> </a:t>
            </a:r>
            <a:r>
              <a:rPr lang="en-US" sz="1600" dirty="0" err="1" smtClean="0">
                <a:latin typeface="Courier"/>
                <a:cs typeface="Courier"/>
              </a:rPr>
              <a:t>cauu</a:t>
            </a:r>
            <a:r>
              <a:rPr lang="en-US" sz="1600" b="1" dirty="0" err="1">
                <a:solidFill>
                  <a:srgbClr val="FF0000"/>
                </a:solidFill>
                <a:latin typeface="Courier"/>
                <a:cs typeface="Courier"/>
              </a:rPr>
              <a:t>A</a:t>
            </a:r>
            <a:r>
              <a:rPr lang="en-US" sz="1600" dirty="0" err="1" smtClean="0">
                <a:latin typeface="Courier"/>
                <a:cs typeface="Courier"/>
              </a:rPr>
              <a:t>ucauc</a:t>
            </a:r>
            <a:r>
              <a:rPr lang="en-US" sz="1600" dirty="0" smtClean="0">
                <a:latin typeface="Courier"/>
                <a:cs typeface="Courier"/>
              </a:rPr>
              <a:t> </a:t>
            </a:r>
            <a:r>
              <a:rPr lang="en-US" sz="1600" dirty="0" err="1">
                <a:latin typeface="Courier"/>
                <a:cs typeface="Courier"/>
              </a:rPr>
              <a:t>gaggccacgc</a:t>
            </a:r>
            <a:r>
              <a:rPr lang="en-US" sz="1600" dirty="0">
                <a:latin typeface="Courier"/>
                <a:cs typeface="Courier"/>
              </a:rPr>
              <a:t> </a:t>
            </a:r>
            <a:r>
              <a:rPr lang="en-US" sz="1600" dirty="0" err="1" smtClean="0">
                <a:latin typeface="Courier"/>
                <a:cs typeface="Courier"/>
              </a:rPr>
              <a:t>ggaguacgau</a:t>
            </a:r>
            <a:r>
              <a:rPr lang="en-US" sz="1600" dirty="0" smtClean="0">
                <a:latin typeface="Courier"/>
                <a:cs typeface="Courier"/>
              </a:rPr>
              <a:t> </a:t>
            </a:r>
            <a:r>
              <a:rPr lang="en-US" sz="1600" dirty="0" err="1" smtClean="0">
                <a:latin typeface="Courier"/>
                <a:cs typeface="Courier"/>
              </a:rPr>
              <a:t>cgaggguaca</a:t>
            </a:r>
            <a:r>
              <a:rPr lang="en-US" sz="1600" dirty="0" smtClean="0">
                <a:latin typeface="Courier"/>
                <a:cs typeface="Courier"/>
              </a:rPr>
              <a:t> </a:t>
            </a:r>
            <a:r>
              <a:rPr lang="en-US" sz="1600" dirty="0" err="1" smtClean="0">
                <a:latin typeface="Courier"/>
                <a:cs typeface="Courier"/>
              </a:rPr>
              <a:t>gugaauaaug</a:t>
            </a:r>
            <a:r>
              <a:rPr lang="en-US" sz="1600" dirty="0" smtClean="0">
                <a:latin typeface="Courier"/>
                <a:cs typeface="Courier"/>
              </a:rPr>
              <a:t> </a:t>
            </a:r>
            <a:r>
              <a:rPr lang="en-US" sz="1600" dirty="0" err="1" smtClean="0">
                <a:latin typeface="Courier"/>
                <a:cs typeface="Courier"/>
              </a:rPr>
              <a:t>cua</a:t>
            </a:r>
            <a:r>
              <a:rPr lang="en-US" sz="1600" b="1" dirty="0" err="1" smtClean="0">
                <a:solidFill>
                  <a:srgbClr val="ED1C24"/>
                </a:solidFill>
                <a:latin typeface="Courier"/>
                <a:cs typeface="Courier"/>
              </a:rPr>
              <a:t>A</a:t>
            </a:r>
            <a:r>
              <a:rPr lang="en-US" sz="1600" dirty="0" err="1" smtClean="0">
                <a:latin typeface="Courier"/>
                <a:cs typeface="Courier"/>
              </a:rPr>
              <a:t>ggagag</a:t>
            </a:r>
            <a:endParaRPr lang="en-US" sz="1600" dirty="0">
              <a:latin typeface="Courier"/>
              <a:cs typeface="Courier"/>
            </a:endParaRPr>
          </a:p>
          <a:p>
            <a:r>
              <a:rPr lang="en-US" sz="1600" dirty="0" smtClean="0">
                <a:solidFill>
                  <a:srgbClr val="7F7F7F"/>
                </a:solidFill>
                <a:latin typeface="Courier"/>
                <a:cs typeface="Courier"/>
              </a:rPr>
              <a:t>29641</a:t>
            </a:r>
            <a:r>
              <a:rPr lang="en-US" sz="1600" dirty="0" smtClean="0">
                <a:latin typeface="Courier"/>
                <a:cs typeface="Courier"/>
              </a:rPr>
              <a:t> </a:t>
            </a:r>
            <a:r>
              <a:rPr lang="en-US" sz="1600" dirty="0" err="1" smtClean="0">
                <a:latin typeface="Courier"/>
                <a:cs typeface="Courier"/>
              </a:rPr>
              <a:t>cugccuauau</a:t>
            </a:r>
            <a:r>
              <a:rPr lang="en-US" sz="1600" dirty="0" smtClean="0">
                <a:latin typeface="Courier"/>
                <a:cs typeface="Courier"/>
              </a:rPr>
              <a:t> </a:t>
            </a:r>
            <a:r>
              <a:rPr lang="en-US" sz="1600" dirty="0" err="1">
                <a:latin typeface="Courier"/>
                <a:cs typeface="Courier"/>
              </a:rPr>
              <a:t>ggaagagccc</a:t>
            </a:r>
            <a:r>
              <a:rPr lang="en-US" sz="1600" dirty="0">
                <a:latin typeface="Courier"/>
                <a:cs typeface="Courier"/>
              </a:rPr>
              <a:t> </a:t>
            </a:r>
            <a:r>
              <a:rPr lang="en-US" sz="1600" dirty="0" err="1" smtClean="0">
                <a:latin typeface="Courier"/>
                <a:cs typeface="Courier"/>
              </a:rPr>
              <a:t>uaau</a:t>
            </a:r>
            <a:r>
              <a:rPr lang="en-US" sz="1600" b="1" dirty="0" err="1" smtClean="0">
                <a:solidFill>
                  <a:srgbClr val="ED1C24"/>
                </a:solidFill>
                <a:latin typeface="Courier"/>
                <a:cs typeface="Courier"/>
              </a:rPr>
              <a:t>A</a:t>
            </a:r>
            <a:r>
              <a:rPr lang="en-US" sz="1600" dirty="0" err="1" smtClean="0">
                <a:latin typeface="Courier"/>
                <a:cs typeface="Courier"/>
              </a:rPr>
              <a:t>uguaa</a:t>
            </a:r>
            <a:r>
              <a:rPr lang="en-US" sz="1600" dirty="0" smtClean="0">
                <a:latin typeface="Courier"/>
                <a:cs typeface="Courier"/>
              </a:rPr>
              <a:t> </a:t>
            </a:r>
            <a:r>
              <a:rPr lang="en-US" sz="1600" dirty="0" err="1" smtClean="0">
                <a:latin typeface="Courier"/>
                <a:cs typeface="Courier"/>
              </a:rPr>
              <a:t>aauuaauuuu</a:t>
            </a:r>
            <a:r>
              <a:rPr lang="en-US" sz="1600" dirty="0" smtClean="0">
                <a:latin typeface="Courier"/>
                <a:cs typeface="Courier"/>
              </a:rPr>
              <a:t> </a:t>
            </a:r>
            <a:r>
              <a:rPr lang="en-US" sz="1600" dirty="0" err="1" smtClean="0">
                <a:latin typeface="Courier"/>
                <a:cs typeface="Courier"/>
              </a:rPr>
              <a:t>a</a:t>
            </a:r>
            <a:r>
              <a:rPr lang="en-US" sz="1600" b="1" dirty="0" err="1" smtClean="0">
                <a:solidFill>
                  <a:srgbClr val="ED1C24"/>
                </a:solidFill>
                <a:latin typeface="Courier"/>
                <a:cs typeface="Courier"/>
              </a:rPr>
              <a:t>U</a:t>
            </a:r>
            <a:r>
              <a:rPr lang="en-US" sz="1600" dirty="0" err="1" smtClean="0">
                <a:latin typeface="Courier"/>
                <a:cs typeface="Courier"/>
              </a:rPr>
              <a:t>uagugcua</a:t>
            </a:r>
            <a:r>
              <a:rPr lang="en-US" sz="1600" dirty="0" smtClean="0">
                <a:latin typeface="Courier"/>
                <a:cs typeface="Courier"/>
              </a:rPr>
              <a:t> </a:t>
            </a:r>
            <a:r>
              <a:rPr lang="en-US" sz="1600" dirty="0" err="1" smtClean="0">
                <a:latin typeface="Courier"/>
                <a:cs typeface="Courier"/>
              </a:rPr>
              <a:t>uccccaugug</a:t>
            </a:r>
            <a:endParaRPr lang="en-US" sz="1600" dirty="0">
              <a:latin typeface="Courier"/>
              <a:cs typeface="Courier"/>
            </a:endParaRPr>
          </a:p>
          <a:p>
            <a:r>
              <a:rPr lang="en-US" sz="1600" dirty="0" smtClean="0">
                <a:solidFill>
                  <a:srgbClr val="7F7F7F"/>
                </a:solidFill>
                <a:latin typeface="Courier"/>
                <a:cs typeface="Courier"/>
              </a:rPr>
              <a:t>29701</a:t>
            </a:r>
            <a:r>
              <a:rPr lang="en-US" sz="1600" dirty="0" smtClean="0">
                <a:latin typeface="Courier"/>
                <a:cs typeface="Courier"/>
              </a:rPr>
              <a:t> </a:t>
            </a:r>
            <a:r>
              <a:rPr lang="en-US" sz="1600" dirty="0" err="1" smtClean="0">
                <a:latin typeface="Courier"/>
                <a:cs typeface="Courier"/>
              </a:rPr>
              <a:t>auuuuaauag</a:t>
            </a:r>
            <a:r>
              <a:rPr lang="en-US" sz="1600" dirty="0" smtClean="0">
                <a:latin typeface="Courier"/>
                <a:cs typeface="Courier"/>
              </a:rPr>
              <a:t> </a:t>
            </a:r>
            <a:r>
              <a:rPr lang="en-US" sz="1600" dirty="0" err="1" smtClean="0">
                <a:latin typeface="Courier"/>
                <a:cs typeface="Courier"/>
              </a:rPr>
              <a:t>cuucuuagga</a:t>
            </a:r>
            <a:r>
              <a:rPr lang="en-US" sz="1600" dirty="0" smtClean="0">
                <a:latin typeface="Courier"/>
                <a:cs typeface="Courier"/>
              </a:rPr>
              <a:t> </a:t>
            </a:r>
            <a:r>
              <a:rPr lang="en-US" sz="1600" dirty="0" err="1" smtClean="0">
                <a:latin typeface="Courier"/>
                <a:cs typeface="Courier"/>
              </a:rPr>
              <a:t>gaaugacaaa</a:t>
            </a:r>
            <a:r>
              <a:rPr lang="en-US" sz="1600" dirty="0" smtClean="0">
                <a:latin typeface="Courier"/>
                <a:cs typeface="Courier"/>
              </a:rPr>
              <a:t> </a:t>
            </a:r>
            <a:r>
              <a:rPr lang="en-US" sz="1600" dirty="0" err="1">
                <a:latin typeface="Courier"/>
                <a:cs typeface="Courier"/>
              </a:rPr>
              <a:t>aaaaaaaaaa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a:t>
            </a:r>
          </a:p>
        </p:txBody>
      </p:sp>
    </p:spTree>
    <p:extLst>
      <p:ext uri="{BB962C8B-B14F-4D97-AF65-F5344CB8AC3E}">
        <p14:creationId xmlns:p14="http://schemas.microsoft.com/office/powerpoint/2010/main" val="3922891150"/>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p:nvPr/>
        </p:nvCxnSpPr>
        <p:spPr>
          <a:xfrm>
            <a:off x="5046033" y="4119874"/>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456592" y="4097977"/>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3" name="Oval 52"/>
          <p:cNvSpPr>
            <a:spLocks noChangeAspect="1"/>
          </p:cNvSpPr>
          <p:nvPr/>
        </p:nvSpPr>
        <p:spPr>
          <a:xfrm>
            <a:off x="4870868" y="3934933"/>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TextBox 53"/>
          <p:cNvSpPr txBox="1"/>
          <p:nvPr/>
        </p:nvSpPr>
        <p:spPr>
          <a:xfrm>
            <a:off x="5273756" y="3897921"/>
            <a:ext cx="541174" cy="400110"/>
          </a:xfrm>
          <a:prstGeom prst="rect">
            <a:avLst/>
          </a:prstGeom>
          <a:noFill/>
        </p:spPr>
        <p:txBody>
          <a:bodyPr wrap="none" rtlCol="0">
            <a:spAutoFit/>
          </a:bodyPr>
          <a:lstStyle/>
          <a:p>
            <a:pPr algn="ctr"/>
            <a:r>
              <a:rPr lang="en-US" sz="2000" b="1" dirty="0">
                <a:solidFill>
                  <a:srgbClr val="262626"/>
                </a:solidFill>
                <a:latin typeface="Optima"/>
                <a:cs typeface="Optima"/>
              </a:rPr>
              <a:t>1</a:t>
            </a:r>
            <a:r>
              <a:rPr lang="en-US" sz="2000" b="1" dirty="0" smtClean="0">
                <a:solidFill>
                  <a:srgbClr val="262626"/>
                </a:solidFill>
                <a:latin typeface="Optima"/>
                <a:cs typeface="Optima"/>
              </a:rPr>
              <a:t>.5</a:t>
            </a:r>
            <a:endParaRPr lang="en-US" sz="2000" b="1" dirty="0">
              <a:solidFill>
                <a:srgbClr val="262626"/>
              </a:solidFill>
              <a:latin typeface="Optima"/>
              <a:cs typeface="Optima"/>
            </a:endParaRPr>
          </a:p>
        </p:txBody>
      </p:sp>
      <p:sp>
        <p:nvSpPr>
          <p:cNvPr id="55" name="TextBox 54"/>
          <p:cNvSpPr txBox="1"/>
          <p:nvPr/>
        </p:nvSpPr>
        <p:spPr>
          <a:xfrm>
            <a:off x="5329877" y="4648342"/>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sp>
        <p:nvSpPr>
          <p:cNvPr id="56" name="TextBox 55"/>
          <p:cNvSpPr txBox="1"/>
          <p:nvPr/>
        </p:nvSpPr>
        <p:spPr>
          <a:xfrm>
            <a:off x="4240494" y="4648342"/>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grpSp>
        <p:nvGrpSpPr>
          <p:cNvPr id="138" name="Group 137"/>
          <p:cNvGrpSpPr/>
          <p:nvPr/>
        </p:nvGrpSpPr>
        <p:grpSpPr>
          <a:xfrm>
            <a:off x="4267200" y="5420258"/>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211" name="TextBox 210"/>
          <p:cNvSpPr txBox="1"/>
          <p:nvPr/>
        </p:nvSpPr>
        <p:spPr>
          <a:xfrm>
            <a:off x="840535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23" name="Straight Arrow Connector 2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TextBox 37"/>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39" name="TextBox 38"/>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0" name="TextBox 39"/>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34" name="Rectangle 33"/>
          <p:cNvSpPr/>
          <p:nvPr/>
        </p:nvSpPr>
        <p:spPr>
          <a:xfrm>
            <a:off x="4693745" y="3505202"/>
            <a:ext cx="716772" cy="400110"/>
          </a:xfrm>
          <a:prstGeom prst="rect">
            <a:avLst/>
          </a:prstGeom>
        </p:spPr>
        <p:txBody>
          <a:bodyPr wrap="none">
            <a:spAutoFit/>
          </a:bodyPr>
          <a:lstStyle/>
          <a:p>
            <a:pPr algn="ctr"/>
            <a:r>
              <a:rPr lang="en-US" sz="2000" dirty="0">
                <a:solidFill>
                  <a:srgbClr val="262626"/>
                </a:solidFill>
                <a:latin typeface="Optima"/>
                <a:cs typeface="Optima"/>
              </a:rPr>
              <a:t>{</a:t>
            </a:r>
            <a:r>
              <a:rPr lang="en-US" sz="2000" baseline="-25000" dirty="0">
                <a:solidFill>
                  <a:srgbClr val="262626"/>
                </a:solidFill>
                <a:latin typeface="Optima"/>
                <a:cs typeface="Optima"/>
              </a:rPr>
              <a:t> </a:t>
            </a:r>
            <a:r>
              <a:rPr lang="en-US" sz="2000" i="1" dirty="0" smtClean="0">
                <a:solidFill>
                  <a:srgbClr val="262626"/>
                </a:solidFill>
                <a:latin typeface="Optima"/>
                <a:cs typeface="Optima"/>
              </a:rPr>
              <a:t>i</a:t>
            </a:r>
            <a:r>
              <a:rPr lang="en-US" sz="2000" dirty="0" smtClean="0">
                <a:solidFill>
                  <a:srgbClr val="262626"/>
                </a:solidFill>
                <a:latin typeface="Optima"/>
                <a:cs typeface="Optima"/>
              </a:rPr>
              <a:t>, </a:t>
            </a:r>
            <a:r>
              <a:rPr lang="en-US" sz="2000" i="1" dirty="0" smtClean="0">
                <a:solidFill>
                  <a:srgbClr val="262626"/>
                </a:solidFill>
                <a:latin typeface="Optima"/>
                <a:cs typeface="Optima"/>
              </a:rPr>
              <a:t>j</a:t>
            </a:r>
            <a:r>
              <a:rPr lang="en-US" sz="2000" i="1" baseline="-25000" dirty="0" smtClean="0">
                <a:solidFill>
                  <a:srgbClr val="262626"/>
                </a:solidFill>
                <a:latin typeface="Optima"/>
                <a:cs typeface="Optima"/>
              </a:rPr>
              <a:t> </a:t>
            </a:r>
            <a:r>
              <a:rPr lang="en-US" sz="2000" dirty="0">
                <a:solidFill>
                  <a:srgbClr val="262626"/>
                </a:solidFill>
                <a:latin typeface="Optima"/>
                <a:cs typeface="Optima"/>
              </a:rPr>
              <a:t>}</a:t>
            </a:r>
          </a:p>
        </p:txBody>
      </p:sp>
      <p:graphicFrame>
        <p:nvGraphicFramePr>
          <p:cNvPr id="37" name="Table 36"/>
          <p:cNvGraphicFramePr>
            <a:graphicFrameLocks noGrp="1"/>
          </p:cNvGraphicFramePr>
          <p:nvPr>
            <p:extLst>
              <p:ext uri="{D42A27DB-BD31-4B8C-83A1-F6EECF244321}">
                <p14:modId xmlns:p14="http://schemas.microsoft.com/office/powerpoint/2010/main" val="294818357"/>
              </p:ext>
            </p:extLst>
          </p:nvPr>
        </p:nvGraphicFramePr>
        <p:xfrm>
          <a:off x="521070" y="3784145"/>
          <a:ext cx="2551678" cy="1395048"/>
        </p:xfrm>
        <a:graphic>
          <a:graphicData uri="http://schemas.openxmlformats.org/drawingml/2006/table">
            <a:tbl>
              <a:tblPr firstRow="1" bandRow="1">
                <a:tableStyleId>{5C22544A-7EE6-4342-B048-85BDC9FD1C3A}</a:tableStyleId>
              </a:tblPr>
              <a:tblGrid>
                <a:gridCol w="827996"/>
                <a:gridCol w="644901"/>
                <a:gridCol w="1078781"/>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smtClean="0">
                          <a:solidFill>
                            <a:srgbClr val="262626"/>
                          </a:solidFill>
                          <a:latin typeface="Optima"/>
                          <a:cs typeface="Optima"/>
                        </a:rPr>
                        <a:t>{</a:t>
                      </a:r>
                      <a:r>
                        <a:rPr lang="en-US" sz="2000" b="1" i="1" dirty="0" err="1" smtClean="0">
                          <a:solidFill>
                            <a:srgbClr val="262626"/>
                          </a:solidFill>
                          <a:latin typeface="Optima"/>
                          <a:cs typeface="Optima"/>
                        </a:rPr>
                        <a:t>i</a:t>
                      </a:r>
                      <a:r>
                        <a:rPr lang="en-US" sz="2000" b="1" i="1" dirty="0" smtClean="0">
                          <a:solidFill>
                            <a:srgbClr val="262626"/>
                          </a:solidFill>
                          <a:latin typeface="Optima"/>
                          <a:cs typeface="Optima"/>
                        </a:rPr>
                        <a:t>, j</a:t>
                      </a:r>
                      <a:r>
                        <a:rPr lang="en-US" sz="2000" b="1" i="0" dirty="0" smtClean="0">
                          <a:solidFill>
                            <a:srgbClr val="262626"/>
                          </a:solidFill>
                          <a:latin typeface="Optima"/>
                          <a:cs typeface="Optima"/>
                        </a:rPr>
                        <a:t>}</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smtClean="0">
                          <a:solidFill>
                            <a:srgbClr val="262626"/>
                          </a:solidFill>
                          <a:latin typeface="Optima"/>
                          <a:cs typeface="Optima"/>
                        </a:rPr>
                        <a:t>{</a:t>
                      </a:r>
                      <a:r>
                        <a:rPr lang="en-US" sz="2000" b="1" i="0" baseline="-25000" dirty="0" smtClean="0">
                          <a:solidFill>
                            <a:srgbClr val="262626"/>
                          </a:solidFill>
                          <a:latin typeface="Optima"/>
                          <a:cs typeface="Optima"/>
                        </a:rPr>
                        <a:t> </a:t>
                      </a:r>
                      <a:r>
                        <a:rPr lang="en-US" sz="2000" b="1" i="1" dirty="0" smtClean="0">
                          <a:solidFill>
                            <a:srgbClr val="262626"/>
                          </a:solidFill>
                          <a:latin typeface="Optima"/>
                          <a:cs typeface="Optima"/>
                        </a:rPr>
                        <a:t>k</a:t>
                      </a:r>
                      <a:r>
                        <a:rPr lang="en-US" sz="2000" b="1" i="0" dirty="0" smtClean="0">
                          <a:solidFill>
                            <a:srgbClr val="262626"/>
                          </a:solidFill>
                          <a:latin typeface="Optima"/>
                          <a:cs typeface="Optima"/>
                        </a:rPr>
                        <a:t>,</a:t>
                      </a:r>
                      <a:r>
                        <a:rPr lang="en-US" sz="2000" b="1" i="0" baseline="0" dirty="0" smtClean="0">
                          <a:solidFill>
                            <a:srgbClr val="262626"/>
                          </a:solidFill>
                          <a:latin typeface="Optima"/>
                          <a:cs typeface="Optima"/>
                        </a:rPr>
                        <a:t> </a:t>
                      </a:r>
                      <a:r>
                        <a:rPr lang="en-US" sz="2000" b="1" i="1" dirty="0" smtClean="0">
                          <a:solidFill>
                            <a:srgbClr val="262626"/>
                          </a:solidFill>
                          <a:latin typeface="Optima"/>
                          <a:cs typeface="Optima"/>
                        </a:rPr>
                        <a:t>l</a:t>
                      </a:r>
                      <a:r>
                        <a:rPr lang="en-US" sz="2000" b="1" i="1" baseline="-25000" dirty="0" smtClean="0">
                          <a:solidFill>
                            <a:srgbClr val="262626"/>
                          </a:solidFill>
                          <a:latin typeface="Optima"/>
                          <a:cs typeface="Optima"/>
                        </a:rPr>
                        <a:t> </a:t>
                      </a:r>
                      <a:r>
                        <a:rPr lang="en-US" sz="2000" b="1" i="0" dirty="0" smtClean="0">
                          <a:solidFill>
                            <a:srgbClr val="262626"/>
                          </a:solidFill>
                          <a:latin typeface="Optima"/>
                          <a:cs typeface="Optima"/>
                        </a:rPr>
                        <a:t>}</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0" dirty="0" smtClean="0">
                          <a:solidFill>
                            <a:srgbClr val="262626"/>
                          </a:solidFill>
                          <a:latin typeface="Optima"/>
                          <a:cs typeface="Optima"/>
                        </a:rPr>
                        <a:t>{</a:t>
                      </a:r>
                      <a:r>
                        <a:rPr lang="en-US" sz="2000" b="1" i="1" dirty="0" err="1" smtClean="0">
                          <a:solidFill>
                            <a:srgbClr val="262626"/>
                          </a:solidFill>
                          <a:latin typeface="Optima"/>
                          <a:cs typeface="Optima"/>
                        </a:rPr>
                        <a:t>i</a:t>
                      </a:r>
                      <a:r>
                        <a:rPr lang="en-US" sz="2000" b="1" i="1" dirty="0" smtClean="0">
                          <a:solidFill>
                            <a:srgbClr val="262626"/>
                          </a:solidFill>
                          <a:latin typeface="Optima"/>
                          <a:cs typeface="Optima"/>
                        </a:rPr>
                        <a:t>, j</a:t>
                      </a:r>
                      <a:r>
                        <a:rPr lang="en-US" sz="2000" b="1" i="0" dirty="0" smtClean="0">
                          <a:solidFill>
                            <a:srgbClr val="262626"/>
                          </a:solidFill>
                          <a:latin typeface="Optima"/>
                          <a:cs typeface="Optima"/>
                        </a:rPr>
                        <a:t>}</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0" dirty="0" smtClean="0">
                          <a:solidFill>
                            <a:srgbClr val="262626"/>
                          </a:solidFill>
                          <a:latin typeface="Optima"/>
                          <a:cs typeface="Optima"/>
                        </a:rPr>
                        <a:t>{</a:t>
                      </a:r>
                      <a:r>
                        <a:rPr lang="en-US" sz="2000" b="1" i="0" baseline="-25000" dirty="0" smtClean="0">
                          <a:solidFill>
                            <a:srgbClr val="262626"/>
                          </a:solidFill>
                          <a:latin typeface="Optima"/>
                          <a:cs typeface="Optima"/>
                        </a:rPr>
                        <a:t> </a:t>
                      </a:r>
                      <a:r>
                        <a:rPr lang="en-US" sz="2000" b="1" i="1" dirty="0" smtClean="0">
                          <a:solidFill>
                            <a:srgbClr val="262626"/>
                          </a:solidFill>
                          <a:latin typeface="Optima"/>
                          <a:cs typeface="Optima"/>
                        </a:rPr>
                        <a:t>k</a:t>
                      </a:r>
                      <a:r>
                        <a:rPr lang="en-US" sz="2000" b="1" i="0" dirty="0" smtClean="0">
                          <a:solidFill>
                            <a:srgbClr val="262626"/>
                          </a:solidFill>
                          <a:latin typeface="Optima"/>
                          <a:cs typeface="Optima"/>
                        </a:rPr>
                        <a:t>,</a:t>
                      </a:r>
                      <a:r>
                        <a:rPr lang="en-US" sz="2000" b="1" i="0" baseline="0" dirty="0" smtClean="0">
                          <a:solidFill>
                            <a:srgbClr val="262626"/>
                          </a:solidFill>
                          <a:latin typeface="Optima"/>
                          <a:cs typeface="Optima"/>
                        </a:rPr>
                        <a:t> </a:t>
                      </a:r>
                      <a:r>
                        <a:rPr lang="en-US" sz="2000" b="1" i="1" dirty="0" smtClean="0">
                          <a:solidFill>
                            <a:srgbClr val="262626"/>
                          </a:solidFill>
                          <a:latin typeface="Optima"/>
                          <a:cs typeface="Optima"/>
                        </a:rPr>
                        <a:t>l</a:t>
                      </a:r>
                      <a:r>
                        <a:rPr lang="en-US" sz="2000" b="1" i="1" baseline="-25000" dirty="0" smtClean="0">
                          <a:solidFill>
                            <a:srgbClr val="262626"/>
                          </a:solidFill>
                          <a:latin typeface="Optima"/>
                          <a:cs typeface="Optima"/>
                        </a:rPr>
                        <a:t> </a:t>
                      </a:r>
                      <a:r>
                        <a:rPr lang="en-US" sz="2000" b="1" i="0" dirty="0" smtClean="0">
                          <a:solidFill>
                            <a:srgbClr val="262626"/>
                          </a:solidFill>
                          <a:latin typeface="Optima"/>
                          <a:cs typeface="Optima"/>
                        </a:rPr>
                        <a:t>}</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A Clustering Heuristic</a:t>
            </a:r>
            <a:endParaRPr lang="en-US" b="1" dirty="0">
              <a:latin typeface="Optima"/>
              <a:cs typeface="Optima"/>
            </a:endParaRPr>
          </a:p>
        </p:txBody>
      </p:sp>
      <p:sp>
        <p:nvSpPr>
          <p:cNvPr id="42" name="Rectangle 41"/>
          <p:cNvSpPr/>
          <p:nvPr/>
        </p:nvSpPr>
        <p:spPr>
          <a:xfrm>
            <a:off x="457200" y="1318929"/>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6</a:t>
            </a:r>
            <a:r>
              <a:rPr lang="en-US" sz="2800" dirty="0" smtClean="0">
                <a:latin typeface="Optima"/>
                <a:cs typeface="Optima"/>
              </a:rPr>
              <a:t>. Iterate until a single cluster contains all species.</a:t>
            </a:r>
            <a:endParaRPr lang="en-US" sz="2800" dirty="0">
              <a:latin typeface="Optima"/>
              <a:cs typeface="Optima"/>
            </a:endParaRPr>
          </a:p>
        </p:txBody>
      </p:sp>
    </p:spTree>
    <p:extLst>
      <p:ext uri="{BB962C8B-B14F-4D97-AF65-F5344CB8AC3E}">
        <p14:creationId xmlns:p14="http://schemas.microsoft.com/office/powerpoint/2010/main" val="4250489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5033197" y="3400499"/>
            <a:ext cx="1211601" cy="75135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244796" y="3400499"/>
            <a:ext cx="1215626" cy="124433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8" name="Oval 67"/>
          <p:cNvSpPr>
            <a:spLocks noChangeAspect="1"/>
          </p:cNvSpPr>
          <p:nvPr/>
        </p:nvSpPr>
        <p:spPr>
          <a:xfrm>
            <a:off x="6044460" y="321273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1" name="TextBox 70"/>
          <p:cNvSpPr txBox="1"/>
          <p:nvPr/>
        </p:nvSpPr>
        <p:spPr>
          <a:xfrm>
            <a:off x="6563154" y="3163450"/>
            <a:ext cx="327269" cy="400110"/>
          </a:xfrm>
          <a:prstGeom prst="rect">
            <a:avLst/>
          </a:prstGeom>
          <a:noFill/>
        </p:spPr>
        <p:txBody>
          <a:bodyPr wrap="none" rtlCol="0">
            <a:spAutoFit/>
          </a:bodyPr>
          <a:lstStyle/>
          <a:p>
            <a:pPr algn="ctr"/>
            <a:r>
              <a:rPr lang="en-US" sz="2000" b="1" dirty="0" smtClean="0">
                <a:solidFill>
                  <a:schemeClr val="tx2"/>
                </a:solidFill>
                <a:latin typeface="Optima"/>
                <a:cs typeface="Optima"/>
              </a:rPr>
              <a:t>2</a:t>
            </a:r>
            <a:endParaRPr lang="en-US" sz="2000" b="1" dirty="0">
              <a:solidFill>
                <a:schemeClr val="tx2"/>
              </a:solidFill>
              <a:latin typeface="Optima"/>
              <a:cs typeface="Optima"/>
            </a:endParaRPr>
          </a:p>
        </p:txBody>
      </p:sp>
      <p:sp>
        <p:nvSpPr>
          <p:cNvPr id="72" name="TextBox 71"/>
          <p:cNvSpPr txBox="1"/>
          <p:nvPr/>
        </p:nvSpPr>
        <p:spPr>
          <a:xfrm>
            <a:off x="6880753" y="3722554"/>
            <a:ext cx="313009"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a:t>
            </a:r>
            <a:endParaRPr lang="en-US" dirty="0">
              <a:solidFill>
                <a:schemeClr val="tx1">
                  <a:lumMod val="75000"/>
                  <a:lumOff val="25000"/>
                </a:schemeClr>
              </a:solidFill>
              <a:latin typeface="Optima"/>
              <a:cs typeface="Optima"/>
            </a:endParaRPr>
          </a:p>
        </p:txBody>
      </p:sp>
      <p:sp>
        <p:nvSpPr>
          <p:cNvPr id="73" name="TextBox 72"/>
          <p:cNvSpPr txBox="1"/>
          <p:nvPr/>
        </p:nvSpPr>
        <p:spPr>
          <a:xfrm>
            <a:off x="5246754" y="3411838"/>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0.5</a:t>
            </a:r>
            <a:endParaRPr lang="en-US" dirty="0">
              <a:solidFill>
                <a:schemeClr val="tx1">
                  <a:lumMod val="75000"/>
                  <a:lumOff val="25000"/>
                </a:schemeClr>
              </a:solidFill>
              <a:latin typeface="Optima"/>
              <a:cs typeface="Optima"/>
            </a:endParaRPr>
          </a:p>
        </p:txBody>
      </p:sp>
      <p:cxnSp>
        <p:nvCxnSpPr>
          <p:cNvPr id="27" name="Straight Arrow Connector 26"/>
          <p:cNvCxnSpPr/>
          <p:nvPr/>
        </p:nvCxnSpPr>
        <p:spPr>
          <a:xfrm>
            <a:off x="5046033" y="4119874"/>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456592" y="4097977"/>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3" name="Oval 52"/>
          <p:cNvSpPr>
            <a:spLocks noChangeAspect="1"/>
          </p:cNvSpPr>
          <p:nvPr/>
        </p:nvSpPr>
        <p:spPr>
          <a:xfrm>
            <a:off x="4870868" y="3934933"/>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TextBox 53"/>
          <p:cNvSpPr txBox="1"/>
          <p:nvPr/>
        </p:nvSpPr>
        <p:spPr>
          <a:xfrm>
            <a:off x="5273756" y="3897921"/>
            <a:ext cx="541174" cy="400110"/>
          </a:xfrm>
          <a:prstGeom prst="rect">
            <a:avLst/>
          </a:prstGeom>
          <a:noFill/>
        </p:spPr>
        <p:txBody>
          <a:bodyPr wrap="none" rtlCol="0">
            <a:spAutoFit/>
          </a:bodyPr>
          <a:lstStyle/>
          <a:p>
            <a:pPr algn="ctr"/>
            <a:r>
              <a:rPr lang="en-US" sz="2000" b="1" dirty="0">
                <a:solidFill>
                  <a:srgbClr val="262626"/>
                </a:solidFill>
                <a:latin typeface="Optima"/>
                <a:cs typeface="Optima"/>
              </a:rPr>
              <a:t>1</a:t>
            </a:r>
            <a:r>
              <a:rPr lang="en-US" sz="2000" b="1" dirty="0" smtClean="0">
                <a:solidFill>
                  <a:srgbClr val="262626"/>
                </a:solidFill>
                <a:latin typeface="Optima"/>
                <a:cs typeface="Optima"/>
              </a:rPr>
              <a:t>.5</a:t>
            </a:r>
            <a:endParaRPr lang="en-US" sz="2000" b="1" dirty="0">
              <a:solidFill>
                <a:srgbClr val="262626"/>
              </a:solidFill>
              <a:latin typeface="Optima"/>
              <a:cs typeface="Optima"/>
            </a:endParaRPr>
          </a:p>
        </p:txBody>
      </p:sp>
      <p:sp>
        <p:nvSpPr>
          <p:cNvPr id="55" name="TextBox 54"/>
          <p:cNvSpPr txBox="1"/>
          <p:nvPr/>
        </p:nvSpPr>
        <p:spPr>
          <a:xfrm>
            <a:off x="5329877" y="4648342"/>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sp>
        <p:nvSpPr>
          <p:cNvPr id="56" name="TextBox 55"/>
          <p:cNvSpPr txBox="1"/>
          <p:nvPr/>
        </p:nvSpPr>
        <p:spPr>
          <a:xfrm>
            <a:off x="4240494" y="4648342"/>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grpSp>
        <p:nvGrpSpPr>
          <p:cNvPr id="138" name="Group 137"/>
          <p:cNvGrpSpPr/>
          <p:nvPr/>
        </p:nvGrpSpPr>
        <p:grpSpPr>
          <a:xfrm>
            <a:off x="4267200" y="5420258"/>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211" name="TextBox 210"/>
          <p:cNvSpPr txBox="1"/>
          <p:nvPr/>
        </p:nvSpPr>
        <p:spPr>
          <a:xfrm>
            <a:off x="840535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23" name="Straight Arrow Connector 2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TextBox 37"/>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39" name="TextBox 38"/>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0" name="TextBox 39"/>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graphicFrame>
        <p:nvGraphicFramePr>
          <p:cNvPr id="37" name="Table 36"/>
          <p:cNvGraphicFramePr>
            <a:graphicFrameLocks noGrp="1"/>
          </p:cNvGraphicFramePr>
          <p:nvPr>
            <p:extLst>
              <p:ext uri="{D42A27DB-BD31-4B8C-83A1-F6EECF244321}">
                <p14:modId xmlns:p14="http://schemas.microsoft.com/office/powerpoint/2010/main" val="2238174649"/>
              </p:ext>
            </p:extLst>
          </p:nvPr>
        </p:nvGraphicFramePr>
        <p:xfrm>
          <a:off x="521070" y="3784145"/>
          <a:ext cx="2551678" cy="1395048"/>
        </p:xfrm>
        <a:graphic>
          <a:graphicData uri="http://schemas.openxmlformats.org/drawingml/2006/table">
            <a:tbl>
              <a:tblPr firstRow="1" bandRow="1">
                <a:tableStyleId>{5C22544A-7EE6-4342-B048-85BDC9FD1C3A}</a:tableStyleId>
              </a:tblPr>
              <a:tblGrid>
                <a:gridCol w="827996"/>
                <a:gridCol w="644901"/>
                <a:gridCol w="1078781"/>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smtClean="0">
                          <a:solidFill>
                            <a:srgbClr val="262626"/>
                          </a:solidFill>
                          <a:latin typeface="Optima"/>
                          <a:cs typeface="Optima"/>
                        </a:rPr>
                        <a:t>{</a:t>
                      </a:r>
                      <a:r>
                        <a:rPr lang="en-US" sz="2000" b="1" i="1" dirty="0" err="1" smtClean="0">
                          <a:solidFill>
                            <a:srgbClr val="262626"/>
                          </a:solidFill>
                          <a:latin typeface="Optima"/>
                          <a:cs typeface="Optima"/>
                        </a:rPr>
                        <a:t>i</a:t>
                      </a:r>
                      <a:r>
                        <a:rPr lang="en-US" sz="2000" b="1" i="1" dirty="0" smtClean="0">
                          <a:solidFill>
                            <a:srgbClr val="262626"/>
                          </a:solidFill>
                          <a:latin typeface="Optima"/>
                          <a:cs typeface="Optima"/>
                        </a:rPr>
                        <a:t>, j</a:t>
                      </a:r>
                      <a:r>
                        <a:rPr lang="en-US" sz="2000" b="1" i="0" dirty="0" smtClean="0">
                          <a:solidFill>
                            <a:srgbClr val="262626"/>
                          </a:solidFill>
                          <a:latin typeface="Optima"/>
                          <a:cs typeface="Optima"/>
                        </a:rPr>
                        <a:t>}</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smtClean="0">
                          <a:solidFill>
                            <a:srgbClr val="262626"/>
                          </a:solidFill>
                          <a:latin typeface="Optima"/>
                          <a:cs typeface="Optima"/>
                        </a:rPr>
                        <a:t>{</a:t>
                      </a:r>
                      <a:r>
                        <a:rPr lang="en-US" sz="2000" b="1" i="0" baseline="-25000" dirty="0" smtClean="0">
                          <a:solidFill>
                            <a:srgbClr val="262626"/>
                          </a:solidFill>
                          <a:latin typeface="Optima"/>
                          <a:cs typeface="Optima"/>
                        </a:rPr>
                        <a:t> </a:t>
                      </a:r>
                      <a:r>
                        <a:rPr lang="en-US" sz="2000" b="1" i="1" dirty="0" smtClean="0">
                          <a:solidFill>
                            <a:srgbClr val="262626"/>
                          </a:solidFill>
                          <a:latin typeface="Optima"/>
                          <a:cs typeface="Optima"/>
                        </a:rPr>
                        <a:t>k</a:t>
                      </a:r>
                      <a:r>
                        <a:rPr lang="en-US" sz="2000" b="1" i="0" dirty="0" smtClean="0">
                          <a:solidFill>
                            <a:srgbClr val="262626"/>
                          </a:solidFill>
                          <a:latin typeface="Optima"/>
                          <a:cs typeface="Optima"/>
                        </a:rPr>
                        <a:t>,</a:t>
                      </a:r>
                      <a:r>
                        <a:rPr lang="en-US" sz="2000" b="1" i="0" baseline="0" dirty="0" smtClean="0">
                          <a:solidFill>
                            <a:srgbClr val="262626"/>
                          </a:solidFill>
                          <a:latin typeface="Optima"/>
                          <a:cs typeface="Optima"/>
                        </a:rPr>
                        <a:t> </a:t>
                      </a:r>
                      <a:r>
                        <a:rPr lang="en-US" sz="2000" b="1" i="1" dirty="0" smtClean="0">
                          <a:solidFill>
                            <a:srgbClr val="262626"/>
                          </a:solidFill>
                          <a:latin typeface="Optima"/>
                          <a:cs typeface="Optima"/>
                        </a:rPr>
                        <a:t>l</a:t>
                      </a:r>
                      <a:r>
                        <a:rPr lang="en-US" sz="2000" b="1" i="1" baseline="-25000" dirty="0" smtClean="0">
                          <a:solidFill>
                            <a:srgbClr val="262626"/>
                          </a:solidFill>
                          <a:latin typeface="Optima"/>
                          <a:cs typeface="Optima"/>
                        </a:rPr>
                        <a:t> </a:t>
                      </a:r>
                      <a:r>
                        <a:rPr lang="en-US" sz="2000" b="1" i="0" dirty="0" smtClean="0">
                          <a:solidFill>
                            <a:srgbClr val="262626"/>
                          </a:solidFill>
                          <a:latin typeface="Optima"/>
                          <a:cs typeface="Optima"/>
                        </a:rPr>
                        <a:t>}</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0" dirty="0" smtClean="0">
                          <a:solidFill>
                            <a:srgbClr val="262626"/>
                          </a:solidFill>
                          <a:latin typeface="Optima"/>
                          <a:cs typeface="Optima"/>
                        </a:rPr>
                        <a:t>{</a:t>
                      </a:r>
                      <a:r>
                        <a:rPr lang="en-US" sz="2000" b="1" i="1" dirty="0" err="1" smtClean="0">
                          <a:solidFill>
                            <a:srgbClr val="262626"/>
                          </a:solidFill>
                          <a:latin typeface="Optima"/>
                          <a:cs typeface="Optima"/>
                        </a:rPr>
                        <a:t>i</a:t>
                      </a:r>
                      <a:r>
                        <a:rPr lang="en-US" sz="2000" b="1" i="1" dirty="0" smtClean="0">
                          <a:solidFill>
                            <a:srgbClr val="262626"/>
                          </a:solidFill>
                          <a:latin typeface="Optima"/>
                          <a:cs typeface="Optima"/>
                        </a:rPr>
                        <a:t>, j</a:t>
                      </a:r>
                      <a:r>
                        <a:rPr lang="en-US" sz="2000" b="1" i="0" dirty="0" smtClean="0">
                          <a:solidFill>
                            <a:srgbClr val="262626"/>
                          </a:solidFill>
                          <a:latin typeface="Optima"/>
                          <a:cs typeface="Optima"/>
                        </a:rPr>
                        <a:t>}</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ED1C24"/>
                          </a:solidFill>
                          <a:latin typeface="Optima"/>
                          <a:cs typeface="Optima"/>
                        </a:rPr>
                        <a:t>4</a:t>
                      </a:r>
                      <a:endParaRPr lang="en-US" sz="20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0" dirty="0" smtClean="0">
                          <a:solidFill>
                            <a:srgbClr val="262626"/>
                          </a:solidFill>
                          <a:latin typeface="Optima"/>
                          <a:cs typeface="Optima"/>
                        </a:rPr>
                        <a:t>{</a:t>
                      </a:r>
                      <a:r>
                        <a:rPr lang="en-US" sz="2000" b="1" i="0" baseline="-25000" dirty="0" smtClean="0">
                          <a:solidFill>
                            <a:srgbClr val="262626"/>
                          </a:solidFill>
                          <a:latin typeface="Optima"/>
                          <a:cs typeface="Optima"/>
                        </a:rPr>
                        <a:t> </a:t>
                      </a:r>
                      <a:r>
                        <a:rPr lang="en-US" sz="2000" b="1" i="1" dirty="0" smtClean="0">
                          <a:solidFill>
                            <a:srgbClr val="262626"/>
                          </a:solidFill>
                          <a:latin typeface="Optima"/>
                          <a:cs typeface="Optima"/>
                        </a:rPr>
                        <a:t>k</a:t>
                      </a:r>
                      <a:r>
                        <a:rPr lang="en-US" sz="2000" b="1" i="0" dirty="0" smtClean="0">
                          <a:solidFill>
                            <a:srgbClr val="262626"/>
                          </a:solidFill>
                          <a:latin typeface="Optima"/>
                          <a:cs typeface="Optima"/>
                        </a:rPr>
                        <a:t>,</a:t>
                      </a:r>
                      <a:r>
                        <a:rPr lang="en-US" sz="2000" b="1" i="0" baseline="0" dirty="0" smtClean="0">
                          <a:solidFill>
                            <a:srgbClr val="262626"/>
                          </a:solidFill>
                          <a:latin typeface="Optima"/>
                          <a:cs typeface="Optima"/>
                        </a:rPr>
                        <a:t> </a:t>
                      </a:r>
                      <a:r>
                        <a:rPr lang="en-US" sz="2000" b="1" i="1" dirty="0" smtClean="0">
                          <a:solidFill>
                            <a:srgbClr val="262626"/>
                          </a:solidFill>
                          <a:latin typeface="Optima"/>
                          <a:cs typeface="Optima"/>
                        </a:rPr>
                        <a:t>l</a:t>
                      </a:r>
                      <a:r>
                        <a:rPr lang="en-US" sz="2000" b="1" i="1" baseline="-25000" dirty="0" smtClean="0">
                          <a:solidFill>
                            <a:srgbClr val="262626"/>
                          </a:solidFill>
                          <a:latin typeface="Optima"/>
                          <a:cs typeface="Optima"/>
                        </a:rPr>
                        <a:t> </a:t>
                      </a:r>
                      <a:r>
                        <a:rPr lang="en-US" sz="2000" b="1" i="0" dirty="0" smtClean="0">
                          <a:solidFill>
                            <a:srgbClr val="262626"/>
                          </a:solidFill>
                          <a:latin typeface="Optima"/>
                          <a:cs typeface="Optima"/>
                        </a:rPr>
                        <a:t>}</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ED1C24"/>
                          </a:solidFill>
                          <a:latin typeface="Optima"/>
                          <a:cs typeface="Optima"/>
                        </a:rPr>
                        <a:t>4</a:t>
                      </a:r>
                      <a:endParaRPr lang="en-US" sz="20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1"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A Clustering Heuristic</a:t>
            </a:r>
            <a:endParaRPr lang="en-US" b="1" dirty="0">
              <a:latin typeface="Optima"/>
              <a:cs typeface="Optima"/>
            </a:endParaRPr>
          </a:p>
        </p:txBody>
      </p:sp>
      <p:sp>
        <p:nvSpPr>
          <p:cNvPr id="44" name="Rectangle 43"/>
          <p:cNvSpPr/>
          <p:nvPr/>
        </p:nvSpPr>
        <p:spPr>
          <a:xfrm>
            <a:off x="457200" y="1318929"/>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6</a:t>
            </a:r>
            <a:r>
              <a:rPr lang="en-US" sz="2800" dirty="0" smtClean="0">
                <a:latin typeface="Optima"/>
                <a:cs typeface="Optima"/>
              </a:rPr>
              <a:t>. Iterate until a single cluster contains all species.</a:t>
            </a:r>
            <a:endParaRPr lang="en-US" sz="2800" dirty="0">
              <a:latin typeface="Optima"/>
              <a:cs typeface="Optima"/>
            </a:endParaRPr>
          </a:p>
        </p:txBody>
      </p:sp>
    </p:spTree>
    <p:extLst>
      <p:ext uri="{BB962C8B-B14F-4D97-AF65-F5344CB8AC3E}">
        <p14:creationId xmlns:p14="http://schemas.microsoft.com/office/powerpoint/2010/main" val="189547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5033197" y="3400499"/>
            <a:ext cx="1211601" cy="75135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244796" y="3400499"/>
            <a:ext cx="1215626" cy="124433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8" name="Oval 67"/>
          <p:cNvSpPr>
            <a:spLocks noChangeAspect="1"/>
          </p:cNvSpPr>
          <p:nvPr/>
        </p:nvSpPr>
        <p:spPr>
          <a:xfrm>
            <a:off x="6044460" y="321273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1" name="TextBox 70"/>
          <p:cNvSpPr txBox="1"/>
          <p:nvPr/>
        </p:nvSpPr>
        <p:spPr>
          <a:xfrm>
            <a:off x="6563154" y="3163450"/>
            <a:ext cx="327269" cy="400110"/>
          </a:xfrm>
          <a:prstGeom prst="rect">
            <a:avLst/>
          </a:prstGeom>
          <a:noFill/>
        </p:spPr>
        <p:txBody>
          <a:bodyPr wrap="none" rtlCol="0">
            <a:spAutoFit/>
          </a:bodyPr>
          <a:lstStyle/>
          <a:p>
            <a:pPr algn="ctr"/>
            <a:r>
              <a:rPr lang="en-US" sz="2000" b="1" dirty="0" smtClean="0">
                <a:solidFill>
                  <a:srgbClr val="262626"/>
                </a:solidFill>
                <a:latin typeface="Optima"/>
                <a:cs typeface="Optima"/>
              </a:rPr>
              <a:t>2</a:t>
            </a:r>
            <a:endParaRPr lang="en-US" sz="2000" b="1" dirty="0">
              <a:solidFill>
                <a:srgbClr val="262626"/>
              </a:solidFill>
              <a:latin typeface="Optima"/>
              <a:cs typeface="Optima"/>
            </a:endParaRPr>
          </a:p>
        </p:txBody>
      </p:sp>
      <p:sp>
        <p:nvSpPr>
          <p:cNvPr id="72" name="TextBox 71"/>
          <p:cNvSpPr txBox="1"/>
          <p:nvPr/>
        </p:nvSpPr>
        <p:spPr>
          <a:xfrm>
            <a:off x="6880753" y="3722554"/>
            <a:ext cx="313009"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a:t>
            </a:r>
            <a:endParaRPr lang="en-US" dirty="0">
              <a:solidFill>
                <a:schemeClr val="tx1">
                  <a:lumMod val="75000"/>
                  <a:lumOff val="25000"/>
                </a:schemeClr>
              </a:solidFill>
              <a:latin typeface="Optima"/>
              <a:cs typeface="Optima"/>
            </a:endParaRPr>
          </a:p>
        </p:txBody>
      </p:sp>
      <p:sp>
        <p:nvSpPr>
          <p:cNvPr id="73" name="TextBox 72"/>
          <p:cNvSpPr txBox="1"/>
          <p:nvPr/>
        </p:nvSpPr>
        <p:spPr>
          <a:xfrm>
            <a:off x="5246754" y="3411838"/>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0.5</a:t>
            </a:r>
            <a:endParaRPr lang="en-US" dirty="0">
              <a:solidFill>
                <a:schemeClr val="tx1">
                  <a:lumMod val="75000"/>
                  <a:lumOff val="25000"/>
                </a:schemeClr>
              </a:solidFill>
              <a:latin typeface="Optima"/>
              <a:cs typeface="Optima"/>
            </a:endParaRPr>
          </a:p>
        </p:txBody>
      </p:sp>
      <p:cxnSp>
        <p:nvCxnSpPr>
          <p:cNvPr id="27" name="Straight Arrow Connector 26"/>
          <p:cNvCxnSpPr/>
          <p:nvPr/>
        </p:nvCxnSpPr>
        <p:spPr>
          <a:xfrm>
            <a:off x="5046033" y="4119874"/>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456592" y="4097977"/>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3" name="Oval 52"/>
          <p:cNvSpPr>
            <a:spLocks noChangeAspect="1"/>
          </p:cNvSpPr>
          <p:nvPr/>
        </p:nvSpPr>
        <p:spPr>
          <a:xfrm>
            <a:off x="4870868" y="3934933"/>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TextBox 53"/>
          <p:cNvSpPr txBox="1"/>
          <p:nvPr/>
        </p:nvSpPr>
        <p:spPr>
          <a:xfrm>
            <a:off x="5273756" y="3897921"/>
            <a:ext cx="541174" cy="400110"/>
          </a:xfrm>
          <a:prstGeom prst="rect">
            <a:avLst/>
          </a:prstGeom>
          <a:noFill/>
        </p:spPr>
        <p:txBody>
          <a:bodyPr wrap="none" rtlCol="0">
            <a:spAutoFit/>
          </a:bodyPr>
          <a:lstStyle/>
          <a:p>
            <a:pPr algn="ctr"/>
            <a:r>
              <a:rPr lang="en-US" sz="2000" b="1" dirty="0">
                <a:solidFill>
                  <a:srgbClr val="262626"/>
                </a:solidFill>
                <a:latin typeface="Optima"/>
                <a:cs typeface="Optima"/>
              </a:rPr>
              <a:t>1</a:t>
            </a:r>
            <a:r>
              <a:rPr lang="en-US" sz="2000" b="1" dirty="0" smtClean="0">
                <a:solidFill>
                  <a:srgbClr val="262626"/>
                </a:solidFill>
                <a:latin typeface="Optima"/>
                <a:cs typeface="Optima"/>
              </a:rPr>
              <a:t>.5</a:t>
            </a:r>
            <a:endParaRPr lang="en-US" sz="2000" b="1" dirty="0">
              <a:solidFill>
                <a:srgbClr val="262626"/>
              </a:solidFill>
              <a:latin typeface="Optima"/>
              <a:cs typeface="Optima"/>
            </a:endParaRPr>
          </a:p>
        </p:txBody>
      </p:sp>
      <p:sp>
        <p:nvSpPr>
          <p:cNvPr id="55" name="TextBox 54"/>
          <p:cNvSpPr txBox="1"/>
          <p:nvPr/>
        </p:nvSpPr>
        <p:spPr>
          <a:xfrm>
            <a:off x="5329877" y="4648342"/>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sp>
        <p:nvSpPr>
          <p:cNvPr id="56" name="TextBox 55"/>
          <p:cNvSpPr txBox="1"/>
          <p:nvPr/>
        </p:nvSpPr>
        <p:spPr>
          <a:xfrm>
            <a:off x="4240494" y="4648342"/>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grpSp>
        <p:nvGrpSpPr>
          <p:cNvPr id="138" name="Group 137"/>
          <p:cNvGrpSpPr/>
          <p:nvPr/>
        </p:nvGrpSpPr>
        <p:grpSpPr>
          <a:xfrm>
            <a:off x="4267200" y="5420258"/>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211" name="TextBox 210"/>
          <p:cNvSpPr txBox="1"/>
          <p:nvPr/>
        </p:nvSpPr>
        <p:spPr>
          <a:xfrm>
            <a:off x="840535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23" name="Straight Arrow Connector 2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TextBox 37"/>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39" name="TextBox 38"/>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0" name="TextBox 39"/>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1"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A Clustering Heuristic</a:t>
            </a:r>
            <a:endParaRPr lang="en-US" b="1" dirty="0">
              <a:latin typeface="Optima"/>
              <a:cs typeface="Optima"/>
            </a:endParaRPr>
          </a:p>
        </p:txBody>
      </p:sp>
      <p:sp>
        <p:nvSpPr>
          <p:cNvPr id="43" name="Rectangle 42"/>
          <p:cNvSpPr/>
          <p:nvPr/>
        </p:nvSpPr>
        <p:spPr>
          <a:xfrm>
            <a:off x="457200" y="1318929"/>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6</a:t>
            </a:r>
            <a:r>
              <a:rPr lang="en-US" sz="2800" dirty="0" smtClean="0">
                <a:latin typeface="Optima"/>
                <a:cs typeface="Optima"/>
              </a:rPr>
              <a:t>. Iterate until a single cluster contains all species.</a:t>
            </a:r>
            <a:endParaRPr lang="en-US" sz="2800" dirty="0">
              <a:latin typeface="Optima"/>
              <a:cs typeface="Optima"/>
            </a:endParaRPr>
          </a:p>
        </p:txBody>
      </p:sp>
    </p:spTree>
    <p:extLst>
      <p:ext uri="{BB962C8B-B14F-4D97-AF65-F5344CB8AC3E}">
        <p14:creationId xmlns:p14="http://schemas.microsoft.com/office/powerpoint/2010/main" val="2913722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A Clustering Heuristic</a:t>
            </a:r>
            <a:endParaRPr lang="en-US" b="1" dirty="0">
              <a:latin typeface="Optima"/>
              <a:cs typeface="Optima"/>
            </a:endParaRPr>
          </a:p>
        </p:txBody>
      </p:sp>
      <p:sp>
        <p:nvSpPr>
          <p:cNvPr id="5" name="Rectangle 4"/>
          <p:cNvSpPr/>
          <p:nvPr/>
        </p:nvSpPr>
        <p:spPr>
          <a:xfrm>
            <a:off x="457200" y="1318929"/>
            <a:ext cx="8229600" cy="489364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b="1" dirty="0" smtClean="0">
                <a:latin typeface="Optima"/>
                <a:cs typeface="Optima"/>
              </a:rPr>
              <a:t>UPGMA(</a:t>
            </a:r>
            <a:r>
              <a:rPr lang="en-US" sz="2400" b="1" i="1" dirty="0" smtClean="0">
                <a:latin typeface="Optima"/>
                <a:cs typeface="Optima"/>
              </a:rPr>
              <a:t>D</a:t>
            </a:r>
            <a:r>
              <a:rPr lang="en-US" sz="2400" b="1" dirty="0" smtClean="0">
                <a:latin typeface="Optima"/>
                <a:cs typeface="Optima"/>
              </a:rPr>
              <a:t>):</a:t>
            </a:r>
            <a:endParaRPr lang="en-US" sz="2400" dirty="0" smtClean="0">
              <a:latin typeface="Optima"/>
              <a:cs typeface="Optima"/>
            </a:endParaRPr>
          </a:p>
          <a:p>
            <a:pPr marL="514350" indent="-514350">
              <a:buFont typeface="+mj-lt"/>
              <a:buAutoNum type="arabicPeriod"/>
            </a:pPr>
            <a:r>
              <a:rPr lang="en-US" sz="2400" dirty="0" smtClean="0">
                <a:latin typeface="Optima"/>
                <a:cs typeface="Optima"/>
              </a:rPr>
              <a:t>Form a cluster for each present-day species, each containing a single leaf.</a:t>
            </a:r>
            <a:endParaRPr lang="en-US" sz="2400" dirty="0">
              <a:latin typeface="Optima"/>
              <a:cs typeface="Optima"/>
            </a:endParaRPr>
          </a:p>
          <a:p>
            <a:pPr marL="514350" indent="-514350">
              <a:buFont typeface="+mj-lt"/>
              <a:buAutoNum type="arabicPeriod"/>
            </a:pPr>
            <a:r>
              <a:rPr lang="en-US" sz="2400" dirty="0" smtClean="0">
                <a:latin typeface="Optima"/>
                <a:cs typeface="Optima"/>
              </a:rPr>
              <a:t>Find the two closest clusters </a:t>
            </a:r>
            <a:r>
              <a:rPr lang="en-US" sz="2400" i="1" dirty="0" smtClean="0">
                <a:latin typeface="Optima"/>
                <a:cs typeface="Optima"/>
              </a:rPr>
              <a:t>C</a:t>
            </a:r>
            <a:r>
              <a:rPr lang="en-US" sz="2400" baseline="-25000" dirty="0" smtClean="0">
                <a:latin typeface="Optima"/>
                <a:cs typeface="Optima"/>
              </a:rPr>
              <a:t>1</a:t>
            </a:r>
            <a:r>
              <a:rPr lang="en-US" sz="2400" dirty="0" smtClean="0">
                <a:latin typeface="Optima"/>
                <a:cs typeface="Optima"/>
              </a:rPr>
              <a:t> and </a:t>
            </a:r>
            <a:r>
              <a:rPr lang="en-US" sz="2400" i="1" dirty="0" smtClean="0">
                <a:latin typeface="Optima"/>
                <a:cs typeface="Optima"/>
              </a:rPr>
              <a:t>C</a:t>
            </a:r>
            <a:r>
              <a:rPr lang="en-US" sz="2400" baseline="-25000" dirty="0" smtClean="0">
                <a:latin typeface="Optima"/>
                <a:cs typeface="Optima"/>
              </a:rPr>
              <a:t>2</a:t>
            </a:r>
            <a:r>
              <a:rPr lang="en-US" sz="2400" dirty="0" smtClean="0">
                <a:latin typeface="Optima"/>
                <a:cs typeface="Optima"/>
              </a:rPr>
              <a:t> according to the average distance</a:t>
            </a:r>
            <a:br>
              <a:rPr lang="en-US" sz="2400" dirty="0" smtClean="0">
                <a:latin typeface="Optima"/>
                <a:cs typeface="Optima"/>
              </a:rPr>
            </a:br>
            <a:r>
              <a:rPr lang="en-US" sz="2400" dirty="0" smtClean="0">
                <a:latin typeface="Optima"/>
                <a:cs typeface="Optima"/>
              </a:rPr>
              <a:t>        </a:t>
            </a:r>
            <a:r>
              <a:rPr lang="en-US" sz="2400" i="1" dirty="0" err="1" smtClean="0">
                <a:latin typeface="Optima"/>
                <a:cs typeface="Optima"/>
              </a:rPr>
              <a:t>D</a:t>
            </a:r>
            <a:r>
              <a:rPr lang="en-US" sz="2400" baseline="-25000" dirty="0" err="1" smtClean="0">
                <a:latin typeface="Optima"/>
                <a:cs typeface="Optima"/>
              </a:rPr>
              <a:t>avg</a:t>
            </a:r>
            <a:r>
              <a:rPr lang="en-US" sz="2400" dirty="0" smtClean="0">
                <a:latin typeface="Optima"/>
                <a:cs typeface="Optima"/>
              </a:rPr>
              <a:t>(</a:t>
            </a:r>
            <a:r>
              <a:rPr lang="en-US" sz="2400" i="1" dirty="0" smtClean="0">
                <a:latin typeface="Optima"/>
                <a:cs typeface="Optima"/>
              </a:rPr>
              <a:t>C</a:t>
            </a:r>
            <a:r>
              <a:rPr lang="en-US" sz="2400" baseline="-25000" dirty="0" smtClean="0">
                <a:latin typeface="Optima"/>
                <a:cs typeface="Optima"/>
              </a:rPr>
              <a:t>1</a:t>
            </a:r>
            <a:r>
              <a:rPr lang="en-US" sz="2400" dirty="0" smtClean="0">
                <a:latin typeface="Optima"/>
                <a:cs typeface="Optima"/>
              </a:rPr>
              <a:t>, </a:t>
            </a:r>
            <a:r>
              <a:rPr lang="en-US" sz="2400" i="1" dirty="0" smtClean="0">
                <a:latin typeface="Optima"/>
                <a:cs typeface="Optima"/>
              </a:rPr>
              <a:t>C</a:t>
            </a:r>
            <a:r>
              <a:rPr lang="en-US" sz="2400" baseline="-25000" dirty="0" smtClean="0">
                <a:latin typeface="Optima"/>
                <a:cs typeface="Optima"/>
              </a:rPr>
              <a:t>2</a:t>
            </a:r>
            <a:r>
              <a:rPr lang="en-US" sz="2400" dirty="0" smtClean="0">
                <a:latin typeface="Optima"/>
                <a:cs typeface="Optima"/>
              </a:rPr>
              <a:t>) = </a:t>
            </a:r>
            <a:r>
              <a:rPr lang="en-US" sz="2400" dirty="0" err="1" smtClean="0">
                <a:latin typeface="Lucida Grande"/>
                <a:ea typeface="Lucida Grande"/>
                <a:cs typeface="Lucida Grande"/>
              </a:rPr>
              <a:t>Σ</a:t>
            </a:r>
            <a:r>
              <a:rPr lang="en-US" sz="2400" i="1" baseline="-25000" dirty="0" err="1" smtClean="0">
                <a:latin typeface="Optima"/>
                <a:cs typeface="Optima"/>
              </a:rPr>
              <a:t>i</a:t>
            </a:r>
            <a:r>
              <a:rPr lang="en-US" sz="2400" baseline="-25000" dirty="0" smtClean="0">
                <a:latin typeface="Optima"/>
                <a:cs typeface="Optima"/>
              </a:rPr>
              <a:t> in </a:t>
            </a:r>
            <a:r>
              <a:rPr lang="en-US" sz="2400" i="1" baseline="-25000" dirty="0" smtClean="0">
                <a:latin typeface="Optima"/>
                <a:cs typeface="Optima"/>
              </a:rPr>
              <a:t>C</a:t>
            </a:r>
            <a:r>
              <a:rPr lang="en-US" sz="2400" baseline="-25000" dirty="0" smtClean="0">
                <a:latin typeface="Optima"/>
                <a:cs typeface="Optima"/>
              </a:rPr>
              <a:t>1, </a:t>
            </a:r>
            <a:r>
              <a:rPr lang="en-US" sz="2400" i="1" baseline="-25000" dirty="0" smtClean="0">
                <a:latin typeface="Optima"/>
                <a:cs typeface="Optima"/>
              </a:rPr>
              <a:t>j</a:t>
            </a:r>
            <a:r>
              <a:rPr lang="en-US" sz="2400" baseline="-25000" dirty="0" smtClean="0">
                <a:latin typeface="Optima"/>
                <a:cs typeface="Optima"/>
              </a:rPr>
              <a:t> in </a:t>
            </a:r>
            <a:r>
              <a:rPr lang="en-US" sz="2400" i="1" baseline="-25000" dirty="0" smtClean="0">
                <a:latin typeface="Optima"/>
                <a:cs typeface="Optima"/>
              </a:rPr>
              <a:t>C</a:t>
            </a:r>
            <a:r>
              <a:rPr lang="en-US" sz="2400" baseline="-25000" dirty="0" smtClean="0">
                <a:latin typeface="Optima"/>
                <a:cs typeface="Optima"/>
              </a:rPr>
              <a:t>2</a:t>
            </a:r>
            <a:r>
              <a:rPr lang="en-US" sz="2400" dirty="0" smtClean="0">
                <a:latin typeface="Optima"/>
                <a:cs typeface="Optima"/>
              </a:rPr>
              <a:t> </a:t>
            </a:r>
            <a:r>
              <a:rPr lang="en-US" sz="2400" i="1" dirty="0" err="1" smtClean="0">
                <a:latin typeface="Optima"/>
                <a:cs typeface="Optima"/>
              </a:rPr>
              <a:t>D</a:t>
            </a:r>
            <a:r>
              <a:rPr lang="en-US" sz="2400" i="1" baseline="-25000" dirty="0" err="1" smtClean="0">
                <a:latin typeface="Optima"/>
                <a:cs typeface="Optima"/>
              </a:rPr>
              <a:t>i,j</a:t>
            </a:r>
            <a:r>
              <a:rPr lang="en-US" sz="2400" dirty="0" smtClean="0">
                <a:latin typeface="Optima"/>
                <a:cs typeface="Optima"/>
              </a:rPr>
              <a:t> / |</a:t>
            </a:r>
            <a:r>
              <a:rPr lang="en-US" sz="2400" i="1" dirty="0">
                <a:latin typeface="Optima"/>
                <a:cs typeface="Optima"/>
              </a:rPr>
              <a:t>C</a:t>
            </a:r>
            <a:r>
              <a:rPr lang="en-US" sz="2400" baseline="-25000" dirty="0">
                <a:latin typeface="Optima"/>
                <a:cs typeface="Optima"/>
              </a:rPr>
              <a:t>1</a:t>
            </a:r>
            <a:r>
              <a:rPr lang="en-US" sz="2400" dirty="0" smtClean="0">
                <a:latin typeface="Optima"/>
                <a:cs typeface="Optima"/>
              </a:rPr>
              <a:t>| </a:t>
            </a:r>
            <a:r>
              <a:rPr lang="en-US" sz="2400" dirty="0" smtClean="0">
                <a:latin typeface="Optima"/>
                <a:ea typeface="Wingdings"/>
                <a:cs typeface="Optima"/>
                <a:sym typeface="Wingdings"/>
              </a:rPr>
              <a:t> |</a:t>
            </a:r>
            <a:r>
              <a:rPr lang="en-US" sz="2400" i="1" dirty="0" smtClean="0">
                <a:latin typeface="Optima"/>
                <a:ea typeface="Wingdings"/>
                <a:cs typeface="Optima"/>
                <a:sym typeface="Wingdings"/>
              </a:rPr>
              <a:t>C</a:t>
            </a:r>
            <a:r>
              <a:rPr lang="en-US" sz="2400" baseline="-25000" dirty="0" smtClean="0">
                <a:latin typeface="Optima"/>
                <a:ea typeface="Wingdings"/>
                <a:cs typeface="Optima"/>
                <a:sym typeface="Wingdings"/>
              </a:rPr>
              <a:t>2</a:t>
            </a:r>
            <a:r>
              <a:rPr lang="en-US" sz="2400" dirty="0" smtClean="0">
                <a:latin typeface="Optima"/>
                <a:ea typeface="Wingdings"/>
                <a:cs typeface="Optima"/>
                <a:sym typeface="Wingdings"/>
              </a:rPr>
              <a:t>|</a:t>
            </a:r>
            <a:br>
              <a:rPr lang="en-US" sz="2400" dirty="0" smtClean="0">
                <a:latin typeface="Optima"/>
                <a:ea typeface="Wingdings"/>
                <a:cs typeface="Optima"/>
                <a:sym typeface="Wingdings"/>
              </a:rPr>
            </a:br>
            <a:r>
              <a:rPr lang="en-US" sz="2400" dirty="0" smtClean="0">
                <a:latin typeface="Optima"/>
                <a:ea typeface="Wingdings"/>
                <a:cs typeface="Optima"/>
                <a:sym typeface="Wingdings"/>
              </a:rPr>
              <a:t>where |</a:t>
            </a:r>
            <a:r>
              <a:rPr lang="en-US" sz="2400" i="1" dirty="0" smtClean="0">
                <a:latin typeface="Optima"/>
                <a:ea typeface="Wingdings"/>
                <a:cs typeface="Optima"/>
                <a:sym typeface="Wingdings"/>
              </a:rPr>
              <a:t>C</a:t>
            </a:r>
            <a:r>
              <a:rPr lang="en-US" sz="2400" dirty="0" smtClean="0">
                <a:latin typeface="Optima"/>
                <a:ea typeface="Wingdings"/>
                <a:cs typeface="Optima"/>
                <a:sym typeface="Wingdings"/>
              </a:rPr>
              <a:t>| denotes the number of elements in </a:t>
            </a:r>
            <a:r>
              <a:rPr lang="en-US" sz="2400" i="1" dirty="0" smtClean="0">
                <a:latin typeface="Optima"/>
                <a:ea typeface="Wingdings"/>
                <a:cs typeface="Optima"/>
                <a:sym typeface="Wingdings"/>
              </a:rPr>
              <a:t>C</a:t>
            </a:r>
            <a:endParaRPr lang="en-US" sz="2400" dirty="0" smtClean="0">
              <a:latin typeface="Optima"/>
              <a:ea typeface="Wingdings"/>
              <a:cs typeface="Optima"/>
              <a:sym typeface="Wingdings"/>
            </a:endParaRPr>
          </a:p>
          <a:p>
            <a:pPr marL="514350" indent="-514350">
              <a:buFont typeface="+mj-lt"/>
              <a:buAutoNum type="arabicPeriod"/>
            </a:pPr>
            <a:r>
              <a:rPr lang="en-US" sz="2400" dirty="0" smtClean="0">
                <a:latin typeface="Optima"/>
                <a:ea typeface="Wingdings"/>
                <a:cs typeface="Optima"/>
                <a:sym typeface="Wingdings"/>
              </a:rPr>
              <a:t>Merge </a:t>
            </a:r>
            <a:r>
              <a:rPr lang="en-US" sz="2400" i="1" dirty="0">
                <a:latin typeface="Optima"/>
                <a:cs typeface="Optima"/>
              </a:rPr>
              <a:t>C</a:t>
            </a:r>
            <a:r>
              <a:rPr lang="en-US" sz="2400" baseline="-25000" dirty="0">
                <a:latin typeface="Optima"/>
                <a:cs typeface="Optima"/>
              </a:rPr>
              <a:t>1</a:t>
            </a:r>
            <a:r>
              <a:rPr lang="en-US" sz="2400" dirty="0">
                <a:latin typeface="Optima"/>
                <a:cs typeface="Optima"/>
              </a:rPr>
              <a:t> and </a:t>
            </a:r>
            <a:r>
              <a:rPr lang="en-US" sz="2400" i="1" dirty="0">
                <a:latin typeface="Optima"/>
                <a:cs typeface="Optima"/>
              </a:rPr>
              <a:t>C</a:t>
            </a:r>
            <a:r>
              <a:rPr lang="en-US" sz="2400" baseline="-25000" dirty="0">
                <a:latin typeface="Optima"/>
                <a:cs typeface="Optima"/>
              </a:rPr>
              <a:t>2</a:t>
            </a:r>
            <a:r>
              <a:rPr lang="en-US" sz="2400" dirty="0">
                <a:latin typeface="Optima"/>
                <a:cs typeface="Optima"/>
              </a:rPr>
              <a:t> </a:t>
            </a:r>
            <a:r>
              <a:rPr lang="en-US" sz="2400" dirty="0" smtClean="0">
                <a:latin typeface="Optima"/>
                <a:cs typeface="Optima"/>
              </a:rPr>
              <a:t>into a single cluster </a:t>
            </a:r>
            <a:r>
              <a:rPr lang="en-US" sz="2400" i="1" dirty="0" smtClean="0">
                <a:latin typeface="Optima"/>
                <a:cs typeface="Optima"/>
              </a:rPr>
              <a:t>C</a:t>
            </a:r>
            <a:r>
              <a:rPr lang="en-US" sz="2400" dirty="0" smtClean="0">
                <a:latin typeface="Optima"/>
                <a:cs typeface="Optima"/>
              </a:rPr>
              <a:t>.</a:t>
            </a:r>
          </a:p>
          <a:p>
            <a:pPr marL="514350" indent="-514350">
              <a:buFont typeface="+mj-lt"/>
              <a:buAutoNum type="arabicPeriod"/>
            </a:pPr>
            <a:r>
              <a:rPr lang="en-US" sz="2400" dirty="0" smtClean="0">
                <a:latin typeface="Optima"/>
                <a:cs typeface="Optima"/>
              </a:rPr>
              <a:t>Form a new node for </a:t>
            </a:r>
            <a:r>
              <a:rPr lang="en-US" sz="2400" i="1" dirty="0" smtClean="0">
                <a:latin typeface="Optima"/>
                <a:cs typeface="Optima"/>
              </a:rPr>
              <a:t>C</a:t>
            </a:r>
            <a:r>
              <a:rPr lang="en-US" sz="2400" dirty="0" smtClean="0">
                <a:latin typeface="Optima"/>
                <a:cs typeface="Optima"/>
              </a:rPr>
              <a:t> and connect to </a:t>
            </a:r>
            <a:r>
              <a:rPr lang="en-US" sz="2400" i="1" dirty="0">
                <a:latin typeface="Optima"/>
                <a:cs typeface="Optima"/>
              </a:rPr>
              <a:t>C</a:t>
            </a:r>
            <a:r>
              <a:rPr lang="en-US" sz="2400" baseline="-25000" dirty="0">
                <a:latin typeface="Optima"/>
                <a:cs typeface="Optima"/>
              </a:rPr>
              <a:t>1</a:t>
            </a:r>
            <a:r>
              <a:rPr lang="en-US" sz="2400" dirty="0">
                <a:latin typeface="Optima"/>
                <a:cs typeface="Optima"/>
              </a:rPr>
              <a:t> and </a:t>
            </a:r>
            <a:r>
              <a:rPr lang="en-US" sz="2400" i="1" dirty="0">
                <a:latin typeface="Optima"/>
                <a:cs typeface="Optima"/>
              </a:rPr>
              <a:t>C</a:t>
            </a:r>
            <a:r>
              <a:rPr lang="en-US" sz="2400" baseline="-25000" dirty="0">
                <a:latin typeface="Optima"/>
                <a:cs typeface="Optima"/>
              </a:rPr>
              <a:t>2</a:t>
            </a:r>
            <a:r>
              <a:rPr lang="en-US" sz="2400" dirty="0">
                <a:latin typeface="Optima"/>
                <a:cs typeface="Optima"/>
              </a:rPr>
              <a:t> </a:t>
            </a:r>
            <a:r>
              <a:rPr lang="en-US" sz="2400" dirty="0" smtClean="0">
                <a:latin typeface="Optima"/>
                <a:cs typeface="Optima"/>
              </a:rPr>
              <a:t>by </a:t>
            </a:r>
            <a:r>
              <a:rPr lang="en-US" sz="2400" dirty="0" smtClean="0">
                <a:latin typeface="Optima"/>
                <a:cs typeface="Optima"/>
              </a:rPr>
              <a:t>an edge</a:t>
            </a:r>
            <a:r>
              <a:rPr lang="en-US" sz="2400" dirty="0" smtClean="0">
                <a:latin typeface="Optima"/>
                <a:cs typeface="Optima"/>
              </a:rPr>
              <a:t>. Set age of </a:t>
            </a:r>
            <a:r>
              <a:rPr lang="en-US" sz="2400" i="1" dirty="0" smtClean="0">
                <a:latin typeface="Optima"/>
                <a:cs typeface="Optima"/>
              </a:rPr>
              <a:t>C</a:t>
            </a:r>
            <a:r>
              <a:rPr lang="en-US" sz="2400" dirty="0" smtClean="0">
                <a:latin typeface="Optima"/>
                <a:cs typeface="Optima"/>
              </a:rPr>
              <a:t> as </a:t>
            </a:r>
            <a:r>
              <a:rPr lang="en-US" sz="2400" i="1" dirty="0" err="1">
                <a:latin typeface="Optima"/>
                <a:cs typeface="Optima"/>
              </a:rPr>
              <a:t>D</a:t>
            </a:r>
            <a:r>
              <a:rPr lang="en-US" sz="2400" baseline="-25000" dirty="0" err="1">
                <a:latin typeface="Optima"/>
                <a:cs typeface="Optima"/>
              </a:rPr>
              <a:t>avg</a:t>
            </a:r>
            <a:r>
              <a:rPr lang="en-US" sz="2400" dirty="0">
                <a:latin typeface="Optima"/>
                <a:cs typeface="Optima"/>
              </a:rPr>
              <a:t>(</a:t>
            </a:r>
            <a:r>
              <a:rPr lang="en-US" sz="2400" i="1" dirty="0">
                <a:latin typeface="Optima"/>
                <a:cs typeface="Optima"/>
              </a:rPr>
              <a:t>C</a:t>
            </a:r>
            <a:r>
              <a:rPr lang="en-US" sz="2400" baseline="-25000" dirty="0">
                <a:latin typeface="Optima"/>
                <a:cs typeface="Optima"/>
              </a:rPr>
              <a:t>1</a:t>
            </a:r>
            <a:r>
              <a:rPr lang="en-US" sz="2400" dirty="0">
                <a:latin typeface="Optima"/>
                <a:cs typeface="Optima"/>
              </a:rPr>
              <a:t>, </a:t>
            </a:r>
            <a:r>
              <a:rPr lang="en-US" sz="2400" i="1" dirty="0">
                <a:latin typeface="Optima"/>
                <a:cs typeface="Optima"/>
              </a:rPr>
              <a:t>C</a:t>
            </a:r>
            <a:r>
              <a:rPr lang="en-US" sz="2400" baseline="-25000" dirty="0">
                <a:latin typeface="Optima"/>
                <a:cs typeface="Optima"/>
              </a:rPr>
              <a:t>2</a:t>
            </a:r>
            <a:r>
              <a:rPr lang="en-US" sz="2400" dirty="0" smtClean="0">
                <a:latin typeface="Optima"/>
                <a:cs typeface="Optima"/>
              </a:rPr>
              <a:t>)/2</a:t>
            </a:r>
            <a:r>
              <a:rPr lang="en-US" sz="2400" dirty="0" smtClean="0">
                <a:latin typeface="Optima"/>
                <a:cs typeface="Optima"/>
              </a:rPr>
              <a:t>.</a:t>
            </a:r>
          </a:p>
          <a:p>
            <a:pPr marL="514350" indent="-514350">
              <a:buFont typeface="+mj-lt"/>
              <a:buAutoNum type="arabicPeriod"/>
            </a:pPr>
            <a:r>
              <a:rPr lang="en-US" sz="2400" dirty="0">
                <a:latin typeface="Optima"/>
                <a:cs typeface="Optima"/>
              </a:rPr>
              <a:t>Update the distance matrix by computing the average distance between each pair of clusters</a:t>
            </a:r>
            <a:r>
              <a:rPr lang="en-US" sz="2400" dirty="0" smtClean="0">
                <a:latin typeface="Optima"/>
                <a:cs typeface="Optima"/>
              </a:rPr>
              <a:t>.</a:t>
            </a:r>
            <a:endParaRPr lang="en-US" sz="2400" dirty="0" smtClean="0">
              <a:latin typeface="Optima"/>
              <a:cs typeface="Optima"/>
            </a:endParaRPr>
          </a:p>
          <a:p>
            <a:pPr marL="514350" indent="-514350">
              <a:buFont typeface="+mj-lt"/>
              <a:buAutoNum type="arabicPeriod"/>
            </a:pPr>
            <a:r>
              <a:rPr lang="en-US" sz="2400" dirty="0" smtClean="0">
                <a:latin typeface="Optima"/>
                <a:cs typeface="Optima"/>
              </a:rPr>
              <a:t>Iterate steps 2-5 until </a:t>
            </a:r>
            <a:r>
              <a:rPr lang="en-US" sz="2400" dirty="0" smtClean="0">
                <a:latin typeface="Optima"/>
                <a:cs typeface="Optima"/>
              </a:rPr>
              <a:t>a single cluster</a:t>
            </a:r>
            <a:r>
              <a:rPr lang="en-US" sz="2400" dirty="0" smtClean="0">
                <a:latin typeface="Optima"/>
                <a:cs typeface="Optima"/>
              </a:rPr>
              <a:t> </a:t>
            </a:r>
            <a:r>
              <a:rPr lang="en-US" sz="2400" dirty="0" smtClean="0">
                <a:latin typeface="Optima"/>
                <a:cs typeface="Optima"/>
              </a:rPr>
              <a:t>contains all species.</a:t>
            </a:r>
          </a:p>
        </p:txBody>
      </p:sp>
    </p:spTree>
    <p:extLst>
      <p:ext uri="{BB962C8B-B14F-4D97-AF65-F5344CB8AC3E}">
        <p14:creationId xmlns:p14="http://schemas.microsoft.com/office/powerpoint/2010/main" val="408334586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16459" y="1655653"/>
            <a:ext cx="646331"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Cow</a:t>
            </a:r>
            <a:endParaRPr lang="en-US" b="1" dirty="0">
              <a:solidFill>
                <a:schemeClr val="tx1">
                  <a:lumMod val="85000"/>
                  <a:lumOff val="15000"/>
                </a:schemeClr>
              </a:solidFill>
            </a:endParaRPr>
          </a:p>
        </p:txBody>
      </p:sp>
      <p:sp>
        <p:nvSpPr>
          <p:cNvPr id="4" name="Rectangle 3"/>
          <p:cNvSpPr/>
          <p:nvPr/>
        </p:nvSpPr>
        <p:spPr>
          <a:xfrm>
            <a:off x="8018665" y="2220515"/>
            <a:ext cx="505267"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Pig</a:t>
            </a:r>
            <a:endParaRPr lang="en-US" b="1" dirty="0">
              <a:solidFill>
                <a:schemeClr val="tx1">
                  <a:lumMod val="85000"/>
                  <a:lumOff val="15000"/>
                </a:schemeClr>
              </a:solidFill>
            </a:endParaRPr>
          </a:p>
        </p:txBody>
      </p:sp>
      <p:sp>
        <p:nvSpPr>
          <p:cNvPr id="5" name="Rectangle 4"/>
          <p:cNvSpPr/>
          <p:nvPr/>
        </p:nvSpPr>
        <p:spPr>
          <a:xfrm>
            <a:off x="8009945" y="2806447"/>
            <a:ext cx="787596"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Horse</a:t>
            </a:r>
            <a:endParaRPr lang="en-US" b="1" dirty="0">
              <a:solidFill>
                <a:schemeClr val="tx1">
                  <a:lumMod val="85000"/>
                  <a:lumOff val="15000"/>
                </a:schemeClr>
              </a:solidFill>
            </a:endParaRPr>
          </a:p>
        </p:txBody>
      </p:sp>
      <p:sp>
        <p:nvSpPr>
          <p:cNvPr id="6" name="Rectangle 5"/>
          <p:cNvSpPr/>
          <p:nvPr/>
        </p:nvSpPr>
        <p:spPr>
          <a:xfrm>
            <a:off x="8005044" y="3395943"/>
            <a:ext cx="851768"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Mouse</a:t>
            </a:r>
            <a:endParaRPr lang="en-US" b="1" dirty="0">
              <a:solidFill>
                <a:schemeClr val="tx1">
                  <a:lumMod val="85000"/>
                  <a:lumOff val="15000"/>
                </a:schemeClr>
              </a:solidFill>
            </a:endParaRPr>
          </a:p>
        </p:txBody>
      </p:sp>
      <p:sp>
        <p:nvSpPr>
          <p:cNvPr id="7" name="Rectangle 6"/>
          <p:cNvSpPr/>
          <p:nvPr/>
        </p:nvSpPr>
        <p:spPr>
          <a:xfrm>
            <a:off x="7981933" y="3975343"/>
            <a:ext cx="1249060"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Palm Civet</a:t>
            </a:r>
            <a:endParaRPr lang="en-US" b="1" dirty="0">
              <a:solidFill>
                <a:schemeClr val="tx1">
                  <a:lumMod val="85000"/>
                  <a:lumOff val="15000"/>
                </a:schemeClr>
              </a:solidFill>
            </a:endParaRPr>
          </a:p>
        </p:txBody>
      </p:sp>
      <p:sp>
        <p:nvSpPr>
          <p:cNvPr id="8" name="Rectangle 7"/>
          <p:cNvSpPr/>
          <p:nvPr/>
        </p:nvSpPr>
        <p:spPr>
          <a:xfrm>
            <a:off x="8000775" y="4564219"/>
            <a:ext cx="928637"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Human</a:t>
            </a:r>
            <a:endParaRPr lang="en-US" b="1" dirty="0">
              <a:solidFill>
                <a:schemeClr val="tx1">
                  <a:lumMod val="85000"/>
                  <a:lumOff val="15000"/>
                </a:schemeClr>
              </a:solidFill>
            </a:endParaRPr>
          </a:p>
        </p:txBody>
      </p:sp>
      <p:sp>
        <p:nvSpPr>
          <p:cNvPr id="9" name="Rectangle 8"/>
          <p:cNvSpPr/>
          <p:nvPr/>
        </p:nvSpPr>
        <p:spPr>
          <a:xfrm>
            <a:off x="8004905" y="5145091"/>
            <a:ext cx="854309"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Turkey</a:t>
            </a:r>
            <a:endParaRPr lang="en-US" b="1" dirty="0">
              <a:solidFill>
                <a:schemeClr val="tx1">
                  <a:lumMod val="85000"/>
                  <a:lumOff val="15000"/>
                </a:schemeClr>
              </a:solidFill>
            </a:endParaRPr>
          </a:p>
        </p:txBody>
      </p:sp>
      <p:sp>
        <p:nvSpPr>
          <p:cNvPr id="10" name="Rectangle 9"/>
          <p:cNvSpPr/>
          <p:nvPr/>
        </p:nvSpPr>
        <p:spPr>
          <a:xfrm>
            <a:off x="8012253" y="5715013"/>
            <a:ext cx="620683"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Dog</a:t>
            </a:r>
            <a:endParaRPr lang="en-US" b="1" dirty="0">
              <a:solidFill>
                <a:schemeClr val="tx1">
                  <a:lumMod val="85000"/>
                  <a:lumOff val="15000"/>
                </a:schemeClr>
              </a:solidFill>
            </a:endParaRPr>
          </a:p>
        </p:txBody>
      </p:sp>
      <p:sp>
        <p:nvSpPr>
          <p:cNvPr id="11" name="Rectangle 10"/>
          <p:cNvSpPr/>
          <p:nvPr/>
        </p:nvSpPr>
        <p:spPr>
          <a:xfrm>
            <a:off x="8022871" y="6316064"/>
            <a:ext cx="530915"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Cat</a:t>
            </a:r>
            <a:endParaRPr lang="en-US" b="1" dirty="0">
              <a:solidFill>
                <a:schemeClr val="tx1">
                  <a:lumMod val="85000"/>
                  <a:lumOff val="15000"/>
                </a:schemeClr>
              </a:solidFill>
            </a:endParaRPr>
          </a:p>
        </p:txBody>
      </p:sp>
      <p:cxnSp>
        <p:nvCxnSpPr>
          <p:cNvPr id="12" name="Straight Arrow Connector 11"/>
          <p:cNvCxnSpPr/>
          <p:nvPr/>
        </p:nvCxnSpPr>
        <p:spPr>
          <a:xfrm flipH="1">
            <a:off x="6069676" y="1859372"/>
            <a:ext cx="189626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073389" y="2449528"/>
            <a:ext cx="189255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985808" y="3021693"/>
            <a:ext cx="198013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4759673" y="3612041"/>
            <a:ext cx="32062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7830310" y="4191441"/>
            <a:ext cx="9714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7830310" y="4759892"/>
            <a:ext cx="9714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1519177" y="5350241"/>
            <a:ext cx="644676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657732" y="5929641"/>
            <a:ext cx="530820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657732" y="6509041"/>
            <a:ext cx="530820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981881" y="6213427"/>
            <a:ext cx="167585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748210" y="4477519"/>
            <a:ext cx="609315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4759673" y="2595505"/>
            <a:ext cx="122613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1748209" y="3089364"/>
            <a:ext cx="302241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1519177" y="3789441"/>
            <a:ext cx="23998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981879" y="4573695"/>
            <a:ext cx="5465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5982095" y="2160189"/>
            <a:ext cx="8758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7830311" y="4177109"/>
            <a:ext cx="1" cy="59548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071673" y="1844521"/>
            <a:ext cx="1" cy="61377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5982095" y="2145819"/>
            <a:ext cx="1" cy="89098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4759673" y="2579376"/>
            <a:ext cx="0" cy="104777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1759157" y="3078627"/>
            <a:ext cx="0" cy="140803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2660905" y="5915339"/>
            <a:ext cx="0" cy="608435"/>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1528393" y="3785874"/>
            <a:ext cx="0" cy="157262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974745" y="4560361"/>
            <a:ext cx="0" cy="166406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549710" y="4116629"/>
            <a:ext cx="313009" cy="369332"/>
          </a:xfrm>
          <a:prstGeom prst="rect">
            <a:avLst/>
          </a:prstGeom>
        </p:spPr>
        <p:txBody>
          <a:bodyPr wrap="none">
            <a:spAutoFit/>
          </a:bodyPr>
          <a:lstStyle/>
          <a:p>
            <a:pPr algn="ctr"/>
            <a:r>
              <a:rPr lang="en-US" dirty="0" smtClean="0">
                <a:solidFill>
                  <a:schemeClr val="tx1">
                    <a:lumMod val="85000"/>
                    <a:lumOff val="15000"/>
                  </a:schemeClr>
                </a:solidFill>
                <a:latin typeface="Optima"/>
                <a:cs typeface="Optima"/>
              </a:rPr>
              <a:t>8</a:t>
            </a:r>
            <a:endParaRPr lang="en-US" dirty="0">
              <a:solidFill>
                <a:schemeClr val="tx1">
                  <a:lumMod val="85000"/>
                  <a:lumOff val="15000"/>
                </a:schemeClr>
              </a:solidFill>
            </a:endParaRPr>
          </a:p>
        </p:txBody>
      </p:sp>
      <p:sp>
        <p:nvSpPr>
          <p:cNvPr id="63" name="Rectangle 62"/>
          <p:cNvSpPr/>
          <p:nvPr/>
        </p:nvSpPr>
        <p:spPr>
          <a:xfrm>
            <a:off x="6041725" y="1953487"/>
            <a:ext cx="762208" cy="369332"/>
          </a:xfrm>
          <a:prstGeom prst="rect">
            <a:avLst/>
          </a:prstGeom>
        </p:spPr>
        <p:txBody>
          <a:bodyPr wrap="none">
            <a:spAutoFit/>
          </a:bodyPr>
          <a:lstStyle/>
          <a:p>
            <a:pPr algn="ctr"/>
            <a:r>
              <a:rPr lang="en-US" dirty="0" smtClean="0">
                <a:solidFill>
                  <a:schemeClr val="tx1">
                    <a:lumMod val="85000"/>
                    <a:lumOff val="15000"/>
                  </a:schemeClr>
                </a:solidFill>
                <a:latin typeface="Optima"/>
                <a:cs typeface="Optima"/>
              </a:rPr>
              <a:t>147.5</a:t>
            </a:r>
            <a:endParaRPr lang="en-US" dirty="0">
              <a:solidFill>
                <a:schemeClr val="tx1">
                  <a:lumMod val="85000"/>
                  <a:lumOff val="15000"/>
                </a:schemeClr>
              </a:solidFill>
            </a:endParaRPr>
          </a:p>
        </p:txBody>
      </p:sp>
      <p:sp>
        <p:nvSpPr>
          <p:cNvPr id="64" name="Rectangle 63"/>
          <p:cNvSpPr/>
          <p:nvPr/>
        </p:nvSpPr>
        <p:spPr>
          <a:xfrm>
            <a:off x="5947621" y="2404391"/>
            <a:ext cx="762208" cy="369332"/>
          </a:xfrm>
          <a:prstGeom prst="rect">
            <a:avLst/>
          </a:prstGeom>
        </p:spPr>
        <p:txBody>
          <a:bodyPr wrap="none">
            <a:spAutoFit/>
          </a:bodyPr>
          <a:lstStyle/>
          <a:p>
            <a:pPr algn="ctr"/>
            <a:r>
              <a:rPr lang="en-US" dirty="0" smtClean="0">
                <a:solidFill>
                  <a:schemeClr val="tx1">
                    <a:lumMod val="85000"/>
                    <a:lumOff val="15000"/>
                  </a:schemeClr>
                </a:solidFill>
                <a:latin typeface="Optima"/>
                <a:cs typeface="Optima"/>
              </a:rPr>
              <a:t>153.5</a:t>
            </a:r>
            <a:endParaRPr lang="en-US" dirty="0">
              <a:solidFill>
                <a:schemeClr val="tx1">
                  <a:lumMod val="85000"/>
                  <a:lumOff val="15000"/>
                </a:schemeClr>
              </a:solidFill>
            </a:endParaRPr>
          </a:p>
        </p:txBody>
      </p:sp>
      <p:sp>
        <p:nvSpPr>
          <p:cNvPr id="65" name="Rectangle 64"/>
          <p:cNvSpPr/>
          <p:nvPr/>
        </p:nvSpPr>
        <p:spPr>
          <a:xfrm>
            <a:off x="4732724" y="2886053"/>
            <a:ext cx="890551" cy="369332"/>
          </a:xfrm>
          <a:prstGeom prst="rect">
            <a:avLst/>
          </a:prstGeom>
        </p:spPr>
        <p:txBody>
          <a:bodyPr wrap="none">
            <a:spAutoFit/>
          </a:bodyPr>
          <a:lstStyle/>
          <a:p>
            <a:pPr algn="ctr"/>
            <a:r>
              <a:rPr lang="en-US" dirty="0" smtClean="0">
                <a:solidFill>
                  <a:schemeClr val="tx1">
                    <a:lumMod val="85000"/>
                    <a:lumOff val="15000"/>
                  </a:schemeClr>
                </a:solidFill>
                <a:latin typeface="Optima"/>
                <a:cs typeface="Optima"/>
              </a:rPr>
              <a:t>247.16</a:t>
            </a:r>
            <a:endParaRPr lang="en-US" dirty="0">
              <a:solidFill>
                <a:schemeClr val="tx1">
                  <a:lumMod val="85000"/>
                  <a:lumOff val="15000"/>
                </a:schemeClr>
              </a:solidFill>
            </a:endParaRPr>
          </a:p>
        </p:txBody>
      </p:sp>
      <p:sp>
        <p:nvSpPr>
          <p:cNvPr id="66" name="Rectangle 65"/>
          <p:cNvSpPr/>
          <p:nvPr/>
        </p:nvSpPr>
        <p:spPr>
          <a:xfrm>
            <a:off x="2680425" y="6005236"/>
            <a:ext cx="569694" cy="369332"/>
          </a:xfrm>
          <a:prstGeom prst="rect">
            <a:avLst/>
          </a:prstGeom>
        </p:spPr>
        <p:txBody>
          <a:bodyPr wrap="none">
            <a:spAutoFit/>
          </a:bodyPr>
          <a:lstStyle/>
          <a:p>
            <a:pPr algn="ctr"/>
            <a:r>
              <a:rPr lang="en-US" dirty="0" smtClean="0">
                <a:solidFill>
                  <a:schemeClr val="tx1">
                    <a:lumMod val="85000"/>
                    <a:lumOff val="15000"/>
                  </a:schemeClr>
                </a:solidFill>
                <a:latin typeface="Optima"/>
                <a:cs typeface="Optima"/>
              </a:rPr>
              <a:t>409</a:t>
            </a:r>
            <a:endParaRPr lang="en-US" dirty="0">
              <a:solidFill>
                <a:schemeClr val="tx1">
                  <a:lumMod val="85000"/>
                  <a:lumOff val="15000"/>
                </a:schemeClr>
              </a:solidFill>
            </a:endParaRPr>
          </a:p>
        </p:txBody>
      </p:sp>
      <p:sp>
        <p:nvSpPr>
          <p:cNvPr id="67" name="Rectangle 66"/>
          <p:cNvSpPr/>
          <p:nvPr/>
        </p:nvSpPr>
        <p:spPr>
          <a:xfrm>
            <a:off x="1730893" y="3589784"/>
            <a:ext cx="890551" cy="369332"/>
          </a:xfrm>
          <a:prstGeom prst="rect">
            <a:avLst/>
          </a:prstGeom>
        </p:spPr>
        <p:txBody>
          <a:bodyPr wrap="none">
            <a:spAutoFit/>
          </a:bodyPr>
          <a:lstStyle/>
          <a:p>
            <a:pPr algn="ctr"/>
            <a:r>
              <a:rPr lang="en-US" dirty="0" smtClean="0">
                <a:solidFill>
                  <a:schemeClr val="tx1">
                    <a:lumMod val="85000"/>
                    <a:lumOff val="15000"/>
                  </a:schemeClr>
                </a:solidFill>
                <a:latin typeface="Optima"/>
                <a:cs typeface="Optima"/>
              </a:rPr>
              <a:t>478.62</a:t>
            </a:r>
            <a:endParaRPr lang="en-US" dirty="0">
              <a:solidFill>
                <a:schemeClr val="tx1">
                  <a:lumMod val="85000"/>
                  <a:lumOff val="15000"/>
                </a:schemeClr>
              </a:solidFill>
            </a:endParaRPr>
          </a:p>
        </p:txBody>
      </p:sp>
      <p:sp>
        <p:nvSpPr>
          <p:cNvPr id="68" name="Rectangle 67"/>
          <p:cNvSpPr/>
          <p:nvPr/>
        </p:nvSpPr>
        <p:spPr>
          <a:xfrm>
            <a:off x="1480818" y="4475297"/>
            <a:ext cx="890551" cy="369332"/>
          </a:xfrm>
          <a:prstGeom prst="rect">
            <a:avLst/>
          </a:prstGeom>
        </p:spPr>
        <p:txBody>
          <a:bodyPr wrap="none">
            <a:spAutoFit/>
          </a:bodyPr>
          <a:lstStyle/>
          <a:p>
            <a:pPr algn="ctr"/>
            <a:r>
              <a:rPr lang="en-US" dirty="0" smtClean="0">
                <a:solidFill>
                  <a:schemeClr val="tx1">
                    <a:lumMod val="85000"/>
                    <a:lumOff val="15000"/>
                  </a:schemeClr>
                </a:solidFill>
                <a:latin typeface="Optima"/>
                <a:cs typeface="Optima"/>
              </a:rPr>
              <a:t>496.41</a:t>
            </a:r>
            <a:endParaRPr lang="en-US" dirty="0">
              <a:solidFill>
                <a:schemeClr val="tx1">
                  <a:lumMod val="85000"/>
                  <a:lumOff val="15000"/>
                </a:schemeClr>
              </a:solidFill>
            </a:endParaRPr>
          </a:p>
        </p:txBody>
      </p:sp>
      <p:sp>
        <p:nvSpPr>
          <p:cNvPr id="69" name="Rectangle 68"/>
          <p:cNvSpPr/>
          <p:nvPr/>
        </p:nvSpPr>
        <p:spPr>
          <a:xfrm>
            <a:off x="42662" y="5203005"/>
            <a:ext cx="890551" cy="369332"/>
          </a:xfrm>
          <a:prstGeom prst="rect">
            <a:avLst/>
          </a:prstGeom>
        </p:spPr>
        <p:txBody>
          <a:bodyPr wrap="none">
            <a:spAutoFit/>
          </a:bodyPr>
          <a:lstStyle/>
          <a:p>
            <a:pPr algn="ctr"/>
            <a:r>
              <a:rPr lang="en-US" dirty="0" smtClean="0">
                <a:solidFill>
                  <a:schemeClr val="tx1">
                    <a:lumMod val="85000"/>
                    <a:lumOff val="15000"/>
                  </a:schemeClr>
                </a:solidFill>
                <a:latin typeface="Optima"/>
                <a:cs typeface="Optima"/>
              </a:rPr>
              <a:t>538.82</a:t>
            </a:r>
            <a:endParaRPr lang="en-US" dirty="0">
              <a:solidFill>
                <a:schemeClr val="tx1">
                  <a:lumMod val="85000"/>
                  <a:lumOff val="15000"/>
                </a:schemeClr>
              </a:solidFill>
            </a:endParaRPr>
          </a:p>
        </p:txBody>
      </p:sp>
      <p:sp>
        <p:nvSpPr>
          <p:cNvPr id="44" name="Oval 43"/>
          <p:cNvSpPr>
            <a:spLocks noChangeAspect="1"/>
          </p:cNvSpPr>
          <p:nvPr/>
        </p:nvSpPr>
        <p:spPr>
          <a:xfrm>
            <a:off x="870754" y="5306092"/>
            <a:ext cx="201167" cy="201165"/>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46"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Applying UPGMA to Spike Proteins</a:t>
            </a:r>
            <a:endParaRPr lang="en-US" b="1" dirty="0">
              <a:latin typeface="Optima"/>
              <a:cs typeface="Optima"/>
            </a:endParaRPr>
          </a:p>
        </p:txBody>
      </p:sp>
      <p:sp>
        <p:nvSpPr>
          <p:cNvPr id="47" name="Rectangle 46"/>
          <p:cNvSpPr/>
          <p:nvPr/>
        </p:nvSpPr>
        <p:spPr>
          <a:xfrm>
            <a:off x="877410" y="1801918"/>
            <a:ext cx="3352800" cy="954107"/>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bg2"/>
                </a:solidFill>
                <a:latin typeface="Optima"/>
                <a:cs typeface="Optima"/>
              </a:rPr>
              <a:t>Code Challenge:</a:t>
            </a:r>
            <a:br>
              <a:rPr lang="en-US" sz="2800" b="1" dirty="0" smtClean="0">
                <a:solidFill>
                  <a:schemeClr val="bg2"/>
                </a:solidFill>
                <a:latin typeface="Optima"/>
                <a:cs typeface="Optima"/>
              </a:rPr>
            </a:br>
            <a:r>
              <a:rPr lang="en-US" sz="2800" dirty="0" smtClean="0">
                <a:latin typeface="Optima"/>
                <a:cs typeface="Optima"/>
              </a:rPr>
              <a:t>Implement </a:t>
            </a:r>
            <a:r>
              <a:rPr lang="en-US" sz="2800" b="1" dirty="0" smtClean="0">
                <a:latin typeface="Optima"/>
                <a:cs typeface="Optima"/>
              </a:rPr>
              <a:t>UPGMA</a:t>
            </a:r>
            <a:r>
              <a:rPr lang="en-US" sz="2800" dirty="0" smtClean="0">
                <a:latin typeface="Optima"/>
                <a:cs typeface="Optima"/>
              </a:rPr>
              <a:t>.</a:t>
            </a:r>
            <a:endParaRPr lang="en-US" i="1" dirty="0">
              <a:latin typeface="Optima"/>
              <a:cs typeface="Optima"/>
            </a:endParaRPr>
          </a:p>
        </p:txBody>
      </p:sp>
    </p:spTree>
    <p:extLst>
      <p:ext uri="{BB962C8B-B14F-4D97-AF65-F5344CB8AC3E}">
        <p14:creationId xmlns:p14="http://schemas.microsoft.com/office/powerpoint/2010/main" val="1883775116"/>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rotWithShape="1">
          <a:blip r:embed="rId2" cstate="print"/>
          <a:srcRect r="10882"/>
          <a:stretch/>
        </p:blipFill>
        <p:spPr bwMode="auto">
          <a:xfrm>
            <a:off x="-27442" y="-23517"/>
            <a:ext cx="9327849" cy="6977895"/>
          </a:xfrm>
          <a:prstGeom prst="rect">
            <a:avLst/>
          </a:prstGeom>
          <a:noFill/>
          <a:ln w="9525">
            <a:noFill/>
            <a:miter lim="800000"/>
            <a:headEnd/>
            <a:tailEnd/>
          </a:ln>
          <a:effectLst/>
        </p:spPr>
      </p:pic>
      <p:sp>
        <p:nvSpPr>
          <p:cNvPr id="3" name="Cloud Callout 2"/>
          <p:cNvSpPr/>
          <p:nvPr/>
        </p:nvSpPr>
        <p:spPr>
          <a:xfrm>
            <a:off x="4114800" y="304800"/>
            <a:ext cx="4042234" cy="1600200"/>
          </a:xfrm>
          <a:prstGeom prst="cloudCallout">
            <a:avLst>
              <a:gd name="adj1" fmla="val -37898"/>
              <a:gd name="adj2" fmla="val 53681"/>
            </a:avLst>
          </a:prstGeom>
          <a:solidFill>
            <a:schemeClr val="tx2">
              <a:lumMod val="60000"/>
              <a:lumOff val="40000"/>
            </a:schemeClr>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smtClean="0">
                <a:solidFill>
                  <a:srgbClr val="FFFFFF"/>
                </a:solidFill>
              </a:rPr>
              <a:t>You never stated a computational problem!</a:t>
            </a:r>
            <a:endParaRPr lang="en-US" sz="2000" b="1" dirty="0">
              <a:solidFill>
                <a:srgbClr val="FFFFFF"/>
              </a:solidFill>
            </a:endParaRPr>
          </a:p>
        </p:txBody>
      </p:sp>
    </p:spTree>
    <p:extLst>
      <p:ext uri="{BB962C8B-B14F-4D97-AF65-F5344CB8AC3E}">
        <p14:creationId xmlns:p14="http://schemas.microsoft.com/office/powerpoint/2010/main" val="323797826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H="1">
            <a:off x="5062685" y="2396467"/>
            <a:ext cx="1211601" cy="75135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a:off x="6274284" y="2396468"/>
            <a:ext cx="1215626" cy="124433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a:off x="5062685" y="3147821"/>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a:off x="4473244" y="3125923"/>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67200" y="3428999"/>
            <a:ext cx="3986568" cy="1441952"/>
            <a:chOff x="5264141" y="4428212"/>
            <a:chExt cx="3986568" cy="1441952"/>
          </a:xfrm>
        </p:grpSpPr>
        <p:cxnSp>
          <p:nvCxnSpPr>
            <p:cNvPr id="7" name="Straight Arrow Connector 6"/>
            <p:cNvCxnSpPr/>
            <p:nvPr/>
          </p:nvCxnSpPr>
          <p:spPr>
            <a:xfrm>
              <a:off x="8486851" y="4640015"/>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7959722" y="4640015"/>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5264141" y="5446807"/>
              <a:ext cx="365762" cy="405020"/>
              <a:chOff x="5459799" y="1825976"/>
              <a:chExt cx="365762" cy="405020"/>
            </a:xfrm>
          </p:grpSpPr>
          <p:sp>
            <p:nvSpPr>
              <p:cNvPr id="20" name="Oval 19"/>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1" name="TextBox 20"/>
              <p:cNvSpPr txBox="1"/>
              <p:nvPr/>
            </p:nvSpPr>
            <p:spPr>
              <a:xfrm>
                <a:off x="5508692" y="1825976"/>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0" name="Group 9"/>
            <p:cNvGrpSpPr/>
            <p:nvPr/>
          </p:nvGrpSpPr>
          <p:grpSpPr>
            <a:xfrm>
              <a:off x="6474840" y="5427510"/>
              <a:ext cx="365762" cy="424317"/>
              <a:chOff x="6670498" y="1846208"/>
              <a:chExt cx="365762" cy="424317"/>
            </a:xfrm>
          </p:grpSpPr>
          <p:sp>
            <p:nvSpPr>
              <p:cNvPr id="18" name="Oval 17"/>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9" name="TextBox 18"/>
              <p:cNvSpPr txBox="1"/>
              <p:nvPr/>
            </p:nvSpPr>
            <p:spPr>
              <a:xfrm>
                <a:off x="6701080" y="184620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1" name="Group 10"/>
            <p:cNvGrpSpPr/>
            <p:nvPr/>
          </p:nvGrpSpPr>
          <p:grpSpPr>
            <a:xfrm>
              <a:off x="7669381" y="5446538"/>
              <a:ext cx="396385" cy="405289"/>
              <a:chOff x="5459799" y="1825707"/>
              <a:chExt cx="396385" cy="405289"/>
            </a:xfrm>
          </p:grpSpPr>
          <p:sp>
            <p:nvSpPr>
              <p:cNvPr id="16" name="Oval 15"/>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5477722" y="1825707"/>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12" name="Group 11"/>
            <p:cNvGrpSpPr/>
            <p:nvPr/>
          </p:nvGrpSpPr>
          <p:grpSpPr>
            <a:xfrm>
              <a:off x="8884947" y="5470054"/>
              <a:ext cx="365762" cy="400110"/>
              <a:chOff x="6670498" y="1888752"/>
              <a:chExt cx="365762" cy="400110"/>
            </a:xfrm>
          </p:grpSpPr>
          <p:sp>
            <p:nvSpPr>
              <p:cNvPr id="14" name="Oval 1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5" name="TextBox 14"/>
              <p:cNvSpPr txBox="1"/>
              <p:nvPr/>
            </p:nvSpPr>
            <p:spPr>
              <a:xfrm>
                <a:off x="6714844" y="1888752"/>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13" name="Oval 12"/>
            <p:cNvSpPr>
              <a:spLocks noChangeAspect="1"/>
            </p:cNvSpPr>
            <p:nvPr/>
          </p:nvSpPr>
          <p:spPr>
            <a:xfrm>
              <a:off x="8279597" y="4428212"/>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sp>
        <p:nvSpPr>
          <p:cNvPr id="22" name="TextBox 21"/>
          <p:cNvSpPr txBox="1"/>
          <p:nvPr/>
        </p:nvSpPr>
        <p:spPr>
          <a:xfrm>
            <a:off x="7722163" y="3394649"/>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23" name="TextBox 22"/>
          <p:cNvSpPr txBox="1"/>
          <p:nvPr/>
        </p:nvSpPr>
        <p:spPr>
          <a:xfrm>
            <a:off x="7833836" y="3877088"/>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24" name="TextBox 23"/>
          <p:cNvSpPr txBox="1"/>
          <p:nvPr/>
        </p:nvSpPr>
        <p:spPr>
          <a:xfrm>
            <a:off x="6817744" y="3877088"/>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25" name="Oval 24"/>
          <p:cNvSpPr>
            <a:spLocks noChangeAspect="1"/>
          </p:cNvSpPr>
          <p:nvPr/>
        </p:nvSpPr>
        <p:spPr>
          <a:xfrm>
            <a:off x="4887520" y="296287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TextBox 25"/>
          <p:cNvSpPr txBox="1"/>
          <p:nvPr/>
        </p:nvSpPr>
        <p:spPr>
          <a:xfrm>
            <a:off x="5299501" y="2925868"/>
            <a:ext cx="541174"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r>
              <a:rPr lang="en-US" sz="2000" b="1" dirty="0" smtClean="0">
                <a:solidFill>
                  <a:schemeClr val="tx1">
                    <a:lumMod val="85000"/>
                    <a:lumOff val="15000"/>
                  </a:schemeClr>
                </a:solidFill>
                <a:latin typeface="Optima"/>
                <a:cs typeface="Optima"/>
              </a:rPr>
              <a:t>.5</a:t>
            </a:r>
            <a:endParaRPr lang="en-US" sz="2000" b="1" dirty="0">
              <a:solidFill>
                <a:schemeClr val="tx1">
                  <a:lumMod val="85000"/>
                  <a:lumOff val="15000"/>
                </a:schemeClr>
              </a:solidFill>
              <a:latin typeface="Optima"/>
              <a:cs typeface="Optima"/>
            </a:endParaRPr>
          </a:p>
        </p:txBody>
      </p:sp>
      <p:sp>
        <p:nvSpPr>
          <p:cNvPr id="27" name="Oval 26"/>
          <p:cNvSpPr>
            <a:spLocks noChangeAspect="1"/>
          </p:cNvSpPr>
          <p:nvPr/>
        </p:nvSpPr>
        <p:spPr>
          <a:xfrm>
            <a:off x="6073948" y="220869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TextBox 27"/>
          <p:cNvSpPr txBox="1"/>
          <p:nvPr/>
        </p:nvSpPr>
        <p:spPr>
          <a:xfrm>
            <a:off x="5368936" y="3703763"/>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sp>
        <p:nvSpPr>
          <p:cNvPr id="29" name="TextBox 28"/>
          <p:cNvSpPr txBox="1"/>
          <p:nvPr/>
        </p:nvSpPr>
        <p:spPr>
          <a:xfrm>
            <a:off x="4279553" y="3703763"/>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sp>
        <p:nvSpPr>
          <p:cNvPr id="30" name="TextBox 29"/>
          <p:cNvSpPr txBox="1"/>
          <p:nvPr/>
        </p:nvSpPr>
        <p:spPr>
          <a:xfrm>
            <a:off x="6564208" y="2159417"/>
            <a:ext cx="327269" cy="400110"/>
          </a:xfrm>
          <a:prstGeom prst="rect">
            <a:avLst/>
          </a:prstGeom>
          <a:noFill/>
        </p:spPr>
        <p:txBody>
          <a:bodyPr wrap="none" rtlCol="0">
            <a:spAutoFit/>
          </a:bodyPr>
          <a:lstStyle/>
          <a:p>
            <a:pPr algn="ctr"/>
            <a:r>
              <a:rPr lang="en-US" sz="2000" b="1" dirty="0" smtClean="0">
                <a:solidFill>
                  <a:schemeClr val="tx1">
                    <a:lumMod val="85000"/>
                    <a:lumOff val="15000"/>
                  </a:schemeClr>
                </a:solidFill>
                <a:latin typeface="Optima"/>
                <a:cs typeface="Optima"/>
              </a:rPr>
              <a:t>2</a:t>
            </a:r>
            <a:endParaRPr lang="en-US" sz="2000" b="1" dirty="0">
              <a:solidFill>
                <a:schemeClr val="tx1">
                  <a:lumMod val="85000"/>
                  <a:lumOff val="15000"/>
                </a:schemeClr>
              </a:solidFill>
              <a:latin typeface="Optima"/>
              <a:cs typeface="Optima"/>
            </a:endParaRPr>
          </a:p>
        </p:txBody>
      </p:sp>
      <p:sp>
        <p:nvSpPr>
          <p:cNvPr id="31" name="TextBox 30"/>
          <p:cNvSpPr txBox="1"/>
          <p:nvPr/>
        </p:nvSpPr>
        <p:spPr>
          <a:xfrm>
            <a:off x="6910241" y="2718523"/>
            <a:ext cx="313009"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a:t>
            </a:r>
            <a:endParaRPr lang="en-US" dirty="0">
              <a:solidFill>
                <a:schemeClr val="tx1">
                  <a:lumMod val="75000"/>
                  <a:lumOff val="25000"/>
                </a:schemeClr>
              </a:solidFill>
              <a:latin typeface="Optima"/>
              <a:cs typeface="Optima"/>
            </a:endParaRPr>
          </a:p>
        </p:txBody>
      </p:sp>
      <p:sp>
        <p:nvSpPr>
          <p:cNvPr id="32" name="TextBox 31"/>
          <p:cNvSpPr txBox="1"/>
          <p:nvPr/>
        </p:nvSpPr>
        <p:spPr>
          <a:xfrm>
            <a:off x="5276240" y="2407807"/>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0.5</a:t>
            </a:r>
            <a:endParaRPr lang="en-US" dirty="0">
              <a:solidFill>
                <a:schemeClr val="tx1">
                  <a:lumMod val="75000"/>
                  <a:lumOff val="25000"/>
                </a:schemeClr>
              </a:solidFill>
              <a:latin typeface="Optima"/>
              <a:cs typeface="Optima"/>
            </a:endParaRPr>
          </a:p>
        </p:txBody>
      </p:sp>
      <p:sp>
        <p:nvSpPr>
          <p:cNvPr id="33" name="TextBox 32"/>
          <p:cNvSpPr txBox="1"/>
          <p:nvPr/>
        </p:nvSpPr>
        <p:spPr>
          <a:xfrm>
            <a:off x="8359706"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4" name="TextBox 33"/>
          <p:cNvSpPr txBox="1"/>
          <p:nvPr/>
        </p:nvSpPr>
        <p:spPr>
          <a:xfrm>
            <a:off x="7136226"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5" name="TextBox 34"/>
          <p:cNvSpPr txBox="1"/>
          <p:nvPr/>
        </p:nvSpPr>
        <p:spPr>
          <a:xfrm>
            <a:off x="5947832"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6" name="TextBox 35"/>
          <p:cNvSpPr txBox="1"/>
          <p:nvPr/>
        </p:nvSpPr>
        <p:spPr>
          <a:xfrm>
            <a:off x="4731522"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graphicFrame>
        <p:nvGraphicFramePr>
          <p:cNvPr id="37" name="Table 36"/>
          <p:cNvGraphicFramePr>
            <a:graphicFrameLocks noGrp="1"/>
          </p:cNvGraphicFramePr>
          <p:nvPr>
            <p:extLst>
              <p:ext uri="{D42A27DB-BD31-4B8C-83A1-F6EECF244321}">
                <p14:modId xmlns:p14="http://schemas.microsoft.com/office/powerpoint/2010/main" val="2213366967"/>
              </p:ext>
            </p:extLst>
          </p:nvPr>
        </p:nvGraphicFramePr>
        <p:xfrm>
          <a:off x="685800" y="243840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8" name="Title 1"/>
          <p:cNvSpPr txBox="1">
            <a:spLocks/>
          </p:cNvSpPr>
          <p:nvPr/>
        </p:nvSpPr>
        <p:spPr>
          <a:xfrm>
            <a:off x="228600" y="1597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Doesn’t “Fit” a Tree to a Matrix</a:t>
            </a:r>
            <a:endParaRPr lang="en-US" b="1" dirty="0">
              <a:latin typeface="Optima"/>
              <a:cs typeface="Optima"/>
            </a:endParaRPr>
          </a:p>
        </p:txBody>
      </p:sp>
    </p:spTree>
    <p:extLst>
      <p:ext uri="{BB962C8B-B14F-4D97-AF65-F5344CB8AC3E}">
        <p14:creationId xmlns:p14="http://schemas.microsoft.com/office/powerpoint/2010/main" val="2770754202"/>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H="1">
            <a:off x="5062685" y="2396467"/>
            <a:ext cx="1211601" cy="751355"/>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a:off x="6274284" y="2396468"/>
            <a:ext cx="1215626" cy="1244337"/>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a:off x="5062685" y="3147821"/>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a:off x="4473244" y="3125923"/>
            <a:ext cx="613067" cy="1536248"/>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67200" y="3428999"/>
            <a:ext cx="3986568" cy="1441952"/>
            <a:chOff x="5264141" y="4428212"/>
            <a:chExt cx="3986568" cy="1441952"/>
          </a:xfrm>
        </p:grpSpPr>
        <p:cxnSp>
          <p:nvCxnSpPr>
            <p:cNvPr id="7" name="Straight Arrow Connector 6"/>
            <p:cNvCxnSpPr/>
            <p:nvPr/>
          </p:nvCxnSpPr>
          <p:spPr>
            <a:xfrm>
              <a:off x="8486851" y="4640015"/>
              <a:ext cx="487600" cy="80064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7959722" y="4640015"/>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5264141" y="5446807"/>
              <a:ext cx="365762" cy="405020"/>
              <a:chOff x="5459799" y="1825976"/>
              <a:chExt cx="365762" cy="405020"/>
            </a:xfrm>
          </p:grpSpPr>
          <p:sp>
            <p:nvSpPr>
              <p:cNvPr id="20" name="Oval 19"/>
              <p:cNvSpPr>
                <a:spLocks noChangeAspect="1"/>
              </p:cNvSpPr>
              <p:nvPr/>
            </p:nvSpPr>
            <p:spPr>
              <a:xfrm>
                <a:off x="5459799" y="1865236"/>
                <a:ext cx="365762" cy="365760"/>
              </a:xfrm>
              <a:prstGeom prst="ellipse">
                <a:avLst/>
              </a:prstGeom>
              <a:solidFill>
                <a:schemeClr val="tx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1" name="TextBox 20"/>
              <p:cNvSpPr txBox="1"/>
              <p:nvPr/>
            </p:nvSpPr>
            <p:spPr>
              <a:xfrm>
                <a:off x="5508692" y="1825976"/>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0" name="Group 9"/>
            <p:cNvGrpSpPr/>
            <p:nvPr/>
          </p:nvGrpSpPr>
          <p:grpSpPr>
            <a:xfrm>
              <a:off x="6474840" y="5427510"/>
              <a:ext cx="365762" cy="424317"/>
              <a:chOff x="6670498" y="1846208"/>
              <a:chExt cx="365762" cy="424317"/>
            </a:xfrm>
          </p:grpSpPr>
          <p:sp>
            <p:nvSpPr>
              <p:cNvPr id="18" name="Oval 17"/>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9" name="TextBox 18"/>
              <p:cNvSpPr txBox="1"/>
              <p:nvPr/>
            </p:nvSpPr>
            <p:spPr>
              <a:xfrm>
                <a:off x="6701080" y="184620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1" name="Group 10"/>
            <p:cNvGrpSpPr/>
            <p:nvPr/>
          </p:nvGrpSpPr>
          <p:grpSpPr>
            <a:xfrm>
              <a:off x="7669381" y="5446538"/>
              <a:ext cx="396385" cy="405289"/>
              <a:chOff x="5459799" y="1825707"/>
              <a:chExt cx="396385" cy="405289"/>
            </a:xfrm>
          </p:grpSpPr>
          <p:sp>
            <p:nvSpPr>
              <p:cNvPr id="16" name="Oval 15"/>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5477722" y="1825707"/>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12" name="Group 11"/>
            <p:cNvGrpSpPr/>
            <p:nvPr/>
          </p:nvGrpSpPr>
          <p:grpSpPr>
            <a:xfrm>
              <a:off x="8884947" y="5470054"/>
              <a:ext cx="365762" cy="400110"/>
              <a:chOff x="6670498" y="1888752"/>
              <a:chExt cx="365762" cy="400110"/>
            </a:xfrm>
          </p:grpSpPr>
          <p:sp>
            <p:nvSpPr>
              <p:cNvPr id="14" name="Oval 13"/>
              <p:cNvSpPr>
                <a:spLocks noChangeAspect="1"/>
              </p:cNvSpPr>
              <p:nvPr/>
            </p:nvSpPr>
            <p:spPr>
              <a:xfrm>
                <a:off x="6670498" y="190476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5" name="TextBox 14"/>
              <p:cNvSpPr txBox="1"/>
              <p:nvPr/>
            </p:nvSpPr>
            <p:spPr>
              <a:xfrm>
                <a:off x="6714844" y="1888752"/>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13" name="Oval 12"/>
            <p:cNvSpPr>
              <a:spLocks noChangeAspect="1"/>
            </p:cNvSpPr>
            <p:nvPr/>
          </p:nvSpPr>
          <p:spPr>
            <a:xfrm>
              <a:off x="8279597" y="4428212"/>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sp>
        <p:nvSpPr>
          <p:cNvPr id="22" name="TextBox 21"/>
          <p:cNvSpPr txBox="1"/>
          <p:nvPr/>
        </p:nvSpPr>
        <p:spPr>
          <a:xfrm>
            <a:off x="7722163" y="3394649"/>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23" name="TextBox 22"/>
          <p:cNvSpPr txBox="1"/>
          <p:nvPr/>
        </p:nvSpPr>
        <p:spPr>
          <a:xfrm>
            <a:off x="7833836" y="3877088"/>
            <a:ext cx="313009" cy="369332"/>
          </a:xfrm>
          <a:prstGeom prst="rect">
            <a:avLst/>
          </a:prstGeom>
          <a:noFill/>
        </p:spPr>
        <p:txBody>
          <a:bodyPr wrap="none" rtlCol="0">
            <a:spAutoFit/>
          </a:bodyPr>
          <a:lstStyle/>
          <a:p>
            <a:pPr algn="ctr"/>
            <a:r>
              <a:rPr lang="en-US" b="1" dirty="0">
                <a:solidFill>
                  <a:srgbClr val="ED1C24"/>
                </a:solidFill>
                <a:latin typeface="Optima"/>
                <a:cs typeface="Optima"/>
              </a:rPr>
              <a:t>1</a:t>
            </a:r>
          </a:p>
        </p:txBody>
      </p:sp>
      <p:sp>
        <p:nvSpPr>
          <p:cNvPr id="24" name="TextBox 23"/>
          <p:cNvSpPr txBox="1"/>
          <p:nvPr/>
        </p:nvSpPr>
        <p:spPr>
          <a:xfrm>
            <a:off x="6817744" y="3877088"/>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25" name="Oval 24"/>
          <p:cNvSpPr>
            <a:spLocks noChangeAspect="1"/>
          </p:cNvSpPr>
          <p:nvPr/>
        </p:nvSpPr>
        <p:spPr>
          <a:xfrm>
            <a:off x="4887520" y="296287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TextBox 25"/>
          <p:cNvSpPr txBox="1"/>
          <p:nvPr/>
        </p:nvSpPr>
        <p:spPr>
          <a:xfrm>
            <a:off x="5299501" y="2925868"/>
            <a:ext cx="541174"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r>
              <a:rPr lang="en-US" sz="2000" b="1" dirty="0" smtClean="0">
                <a:solidFill>
                  <a:schemeClr val="tx1">
                    <a:lumMod val="85000"/>
                    <a:lumOff val="15000"/>
                  </a:schemeClr>
                </a:solidFill>
                <a:latin typeface="Optima"/>
                <a:cs typeface="Optima"/>
              </a:rPr>
              <a:t>.5</a:t>
            </a:r>
            <a:endParaRPr lang="en-US" sz="2000" b="1" dirty="0">
              <a:solidFill>
                <a:schemeClr val="tx1">
                  <a:lumMod val="85000"/>
                  <a:lumOff val="15000"/>
                </a:schemeClr>
              </a:solidFill>
              <a:latin typeface="Optima"/>
              <a:cs typeface="Optima"/>
            </a:endParaRPr>
          </a:p>
        </p:txBody>
      </p:sp>
      <p:sp>
        <p:nvSpPr>
          <p:cNvPr id="27" name="Oval 26"/>
          <p:cNvSpPr>
            <a:spLocks noChangeAspect="1"/>
          </p:cNvSpPr>
          <p:nvPr/>
        </p:nvSpPr>
        <p:spPr>
          <a:xfrm>
            <a:off x="6073948" y="220869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TextBox 27"/>
          <p:cNvSpPr txBox="1"/>
          <p:nvPr/>
        </p:nvSpPr>
        <p:spPr>
          <a:xfrm>
            <a:off x="5368936" y="3703763"/>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sp>
        <p:nvSpPr>
          <p:cNvPr id="29" name="TextBox 28"/>
          <p:cNvSpPr txBox="1"/>
          <p:nvPr/>
        </p:nvSpPr>
        <p:spPr>
          <a:xfrm>
            <a:off x="4279553" y="3703763"/>
            <a:ext cx="505523" cy="369332"/>
          </a:xfrm>
          <a:prstGeom prst="rect">
            <a:avLst/>
          </a:prstGeom>
          <a:noFill/>
        </p:spPr>
        <p:txBody>
          <a:bodyPr wrap="none" rtlCol="0">
            <a:spAutoFit/>
          </a:bodyPr>
          <a:lstStyle/>
          <a:p>
            <a:pPr algn="ctr"/>
            <a:r>
              <a:rPr lang="en-US" b="1" dirty="0" smtClean="0">
                <a:solidFill>
                  <a:srgbClr val="ED1C24"/>
                </a:solidFill>
                <a:latin typeface="Optima"/>
                <a:cs typeface="Optima"/>
              </a:rPr>
              <a:t>1.5</a:t>
            </a:r>
            <a:endParaRPr lang="en-US" b="1" dirty="0">
              <a:solidFill>
                <a:srgbClr val="ED1C24"/>
              </a:solidFill>
              <a:latin typeface="Optima"/>
              <a:cs typeface="Optima"/>
            </a:endParaRPr>
          </a:p>
        </p:txBody>
      </p:sp>
      <p:sp>
        <p:nvSpPr>
          <p:cNvPr id="30" name="TextBox 29"/>
          <p:cNvSpPr txBox="1"/>
          <p:nvPr/>
        </p:nvSpPr>
        <p:spPr>
          <a:xfrm>
            <a:off x="6564208" y="2159417"/>
            <a:ext cx="327269" cy="400110"/>
          </a:xfrm>
          <a:prstGeom prst="rect">
            <a:avLst/>
          </a:prstGeom>
          <a:noFill/>
        </p:spPr>
        <p:txBody>
          <a:bodyPr wrap="none" rtlCol="0">
            <a:spAutoFit/>
          </a:bodyPr>
          <a:lstStyle/>
          <a:p>
            <a:pPr algn="ctr"/>
            <a:r>
              <a:rPr lang="en-US" sz="2000" b="1" dirty="0" smtClean="0">
                <a:solidFill>
                  <a:schemeClr val="tx1">
                    <a:lumMod val="85000"/>
                    <a:lumOff val="15000"/>
                  </a:schemeClr>
                </a:solidFill>
                <a:latin typeface="Optima"/>
                <a:cs typeface="Optima"/>
              </a:rPr>
              <a:t>2</a:t>
            </a:r>
            <a:endParaRPr lang="en-US" sz="2000" b="1" dirty="0">
              <a:solidFill>
                <a:schemeClr val="tx1">
                  <a:lumMod val="85000"/>
                  <a:lumOff val="15000"/>
                </a:schemeClr>
              </a:solidFill>
              <a:latin typeface="Optima"/>
              <a:cs typeface="Optima"/>
            </a:endParaRPr>
          </a:p>
        </p:txBody>
      </p:sp>
      <p:sp>
        <p:nvSpPr>
          <p:cNvPr id="31" name="TextBox 30"/>
          <p:cNvSpPr txBox="1"/>
          <p:nvPr/>
        </p:nvSpPr>
        <p:spPr>
          <a:xfrm>
            <a:off x="6910241" y="2718523"/>
            <a:ext cx="313009" cy="369332"/>
          </a:xfrm>
          <a:prstGeom prst="rect">
            <a:avLst/>
          </a:prstGeom>
          <a:noFill/>
        </p:spPr>
        <p:txBody>
          <a:bodyPr wrap="none" rtlCol="0">
            <a:spAutoFit/>
          </a:bodyPr>
          <a:lstStyle/>
          <a:p>
            <a:pPr algn="ctr"/>
            <a:r>
              <a:rPr lang="en-US" b="1" dirty="0" smtClean="0">
                <a:solidFill>
                  <a:srgbClr val="ED1C24"/>
                </a:solidFill>
                <a:latin typeface="Optima"/>
                <a:cs typeface="Optima"/>
              </a:rPr>
              <a:t>1</a:t>
            </a:r>
            <a:endParaRPr lang="en-US" b="1" dirty="0">
              <a:solidFill>
                <a:srgbClr val="ED1C24"/>
              </a:solidFill>
              <a:latin typeface="Optima"/>
              <a:cs typeface="Optima"/>
            </a:endParaRPr>
          </a:p>
        </p:txBody>
      </p:sp>
      <p:sp>
        <p:nvSpPr>
          <p:cNvPr id="32" name="TextBox 31"/>
          <p:cNvSpPr txBox="1"/>
          <p:nvPr/>
        </p:nvSpPr>
        <p:spPr>
          <a:xfrm>
            <a:off x="5276240" y="2407807"/>
            <a:ext cx="505523" cy="369332"/>
          </a:xfrm>
          <a:prstGeom prst="rect">
            <a:avLst/>
          </a:prstGeom>
          <a:noFill/>
        </p:spPr>
        <p:txBody>
          <a:bodyPr wrap="none" rtlCol="0">
            <a:spAutoFit/>
          </a:bodyPr>
          <a:lstStyle/>
          <a:p>
            <a:pPr algn="ctr"/>
            <a:r>
              <a:rPr lang="en-US" b="1" dirty="0" smtClean="0">
                <a:solidFill>
                  <a:srgbClr val="ED1C24"/>
                </a:solidFill>
                <a:latin typeface="Optima"/>
                <a:cs typeface="Optima"/>
              </a:rPr>
              <a:t>0.5</a:t>
            </a:r>
            <a:endParaRPr lang="en-US" b="1" dirty="0">
              <a:solidFill>
                <a:srgbClr val="ED1C24"/>
              </a:solidFill>
              <a:latin typeface="Optima"/>
              <a:cs typeface="Optima"/>
            </a:endParaRPr>
          </a:p>
        </p:txBody>
      </p:sp>
      <p:sp>
        <p:nvSpPr>
          <p:cNvPr id="33" name="TextBox 32"/>
          <p:cNvSpPr txBox="1"/>
          <p:nvPr/>
        </p:nvSpPr>
        <p:spPr>
          <a:xfrm>
            <a:off x="8359706"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4" name="TextBox 33"/>
          <p:cNvSpPr txBox="1"/>
          <p:nvPr/>
        </p:nvSpPr>
        <p:spPr>
          <a:xfrm>
            <a:off x="7136226"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5" name="TextBox 34"/>
          <p:cNvSpPr txBox="1"/>
          <p:nvPr/>
        </p:nvSpPr>
        <p:spPr>
          <a:xfrm>
            <a:off x="5947832"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6" name="TextBox 35"/>
          <p:cNvSpPr txBox="1"/>
          <p:nvPr/>
        </p:nvSpPr>
        <p:spPr>
          <a:xfrm>
            <a:off x="4731522"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graphicFrame>
        <p:nvGraphicFramePr>
          <p:cNvPr id="37" name="Table 36"/>
          <p:cNvGraphicFramePr>
            <a:graphicFrameLocks noGrp="1"/>
          </p:cNvGraphicFramePr>
          <p:nvPr>
            <p:extLst>
              <p:ext uri="{D42A27DB-BD31-4B8C-83A1-F6EECF244321}">
                <p14:modId xmlns:p14="http://schemas.microsoft.com/office/powerpoint/2010/main" val="161858519"/>
              </p:ext>
            </p:extLst>
          </p:nvPr>
        </p:nvGraphicFramePr>
        <p:xfrm>
          <a:off x="685800" y="243840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ED1C24"/>
                          </a:solidFill>
                          <a:latin typeface="Optima"/>
                          <a:cs typeface="Optima"/>
                        </a:rPr>
                        <a:t>l</a:t>
                      </a:r>
                      <a:endParaRPr lang="en-US" sz="2000" b="1" i="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ED1C24"/>
                          </a:solidFill>
                          <a:latin typeface="Optima"/>
                          <a:cs typeface="Optima"/>
                        </a:rPr>
                        <a:t>i</a:t>
                      </a:r>
                      <a:endParaRPr lang="en-US" sz="2000" b="1" i="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chemeClr val="tx2"/>
                          </a:solidFill>
                          <a:latin typeface="Optima"/>
                          <a:cs typeface="Optima"/>
                        </a:rPr>
                        <a:t>3</a:t>
                      </a:r>
                      <a:endParaRPr lang="en-US" sz="2000" b="1" dirty="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9" name="Title 1"/>
          <p:cNvSpPr txBox="1">
            <a:spLocks/>
          </p:cNvSpPr>
          <p:nvPr/>
        </p:nvSpPr>
        <p:spPr>
          <a:xfrm>
            <a:off x="228600" y="1597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UPGMA Doesn’t “Fit” a Tree to a Matrix</a:t>
            </a:r>
            <a:endParaRPr lang="en-US" b="1" dirty="0">
              <a:latin typeface="Optima"/>
              <a:cs typeface="Optima"/>
            </a:endParaRPr>
          </a:p>
        </p:txBody>
      </p:sp>
    </p:spTree>
    <p:extLst>
      <p:ext uri="{BB962C8B-B14F-4D97-AF65-F5344CB8AC3E}">
        <p14:creationId xmlns:p14="http://schemas.microsoft.com/office/powerpoint/2010/main" val="99170944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smtClean="0">
                <a:latin typeface="Optima"/>
                <a:cs typeface="Optima"/>
              </a:rPr>
              <a:t>AdditivePhylogeny</a:t>
            </a:r>
            <a:r>
              <a:rPr lang="en-US" b="1" dirty="0" smtClean="0">
                <a:latin typeface="Optima"/>
                <a:cs typeface="Optima"/>
              </a:rPr>
              <a:t>:</a:t>
            </a: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In Summary...</a:t>
            </a:r>
            <a:endParaRPr lang="en-US" b="1" dirty="0">
              <a:latin typeface="Optima"/>
              <a:cs typeface="Optima"/>
            </a:endParaRPr>
          </a:p>
        </p:txBody>
      </p:sp>
    </p:spTree>
    <p:extLst>
      <p:ext uri="{BB962C8B-B14F-4D97-AF65-F5344CB8AC3E}">
        <p14:creationId xmlns:p14="http://schemas.microsoft.com/office/powerpoint/2010/main" val="340691340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smtClean="0">
                <a:latin typeface="Optima"/>
                <a:cs typeface="Optima"/>
              </a:rPr>
              <a:t>AdditivePhylogeny</a:t>
            </a:r>
            <a:r>
              <a:rPr lang="en-US" b="1" dirty="0" smtClean="0">
                <a:latin typeface="Optima"/>
                <a:cs typeface="Optima"/>
              </a:rPr>
              <a:t>:</a:t>
            </a:r>
          </a:p>
          <a:p>
            <a:pPr lvl="1"/>
            <a:r>
              <a:rPr lang="en-US" dirty="0" smtClean="0">
                <a:latin typeface="Optima"/>
                <a:cs typeface="Optima"/>
              </a:rPr>
              <a:t>good: produces the tree fitting an </a:t>
            </a:r>
            <a:r>
              <a:rPr lang="en-US" i="1" smtClean="0">
                <a:latin typeface="Optima"/>
                <a:cs typeface="Optima"/>
              </a:rPr>
              <a:t>additive </a:t>
            </a:r>
            <a:r>
              <a:rPr lang="en-US" smtClean="0">
                <a:latin typeface="Optima"/>
                <a:cs typeface="Optima"/>
              </a:rPr>
              <a:t>matrix</a:t>
            </a:r>
            <a:endParaRPr lang="en-US" dirty="0" smtClean="0">
              <a:latin typeface="Optima"/>
              <a:cs typeface="Optima"/>
            </a:endParaRP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In Summary...</a:t>
            </a:r>
            <a:endParaRPr lang="en-US" b="1" dirty="0">
              <a:latin typeface="Optima"/>
              <a:cs typeface="Optima"/>
            </a:endParaRPr>
          </a:p>
        </p:txBody>
      </p:sp>
    </p:spTree>
    <p:extLst>
      <p:ext uri="{BB962C8B-B14F-4D97-AF65-F5344CB8AC3E}">
        <p14:creationId xmlns:p14="http://schemas.microsoft.com/office/powerpoint/2010/main" val="169223861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3399" b="3626"/>
          <a:stretch/>
        </p:blipFill>
        <p:spPr>
          <a:xfrm>
            <a:off x="-28302" y="0"/>
            <a:ext cx="9172301" cy="6895685"/>
          </a:xfrm>
          <a:prstGeom prst="rect">
            <a:avLst/>
          </a:prstGeom>
        </p:spPr>
      </p:pic>
    </p:spTree>
    <p:extLst>
      <p:ext uri="{BB962C8B-B14F-4D97-AF65-F5344CB8AC3E}">
        <p14:creationId xmlns:p14="http://schemas.microsoft.com/office/powerpoint/2010/main" val="3067537329"/>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smtClean="0">
                <a:latin typeface="Optima"/>
                <a:cs typeface="Optima"/>
              </a:rPr>
              <a:t>AdditivePhylogeny</a:t>
            </a:r>
            <a:r>
              <a:rPr lang="en-US" b="1" dirty="0" smtClean="0">
                <a:latin typeface="Optima"/>
                <a:cs typeface="Optima"/>
              </a:rPr>
              <a:t>:</a:t>
            </a:r>
          </a:p>
          <a:p>
            <a:pPr lvl="1"/>
            <a:r>
              <a:rPr lang="en-US" dirty="0" smtClean="0">
                <a:latin typeface="Optima"/>
                <a:cs typeface="Optima"/>
              </a:rPr>
              <a:t>good: produces the tree fitting an </a:t>
            </a:r>
            <a:r>
              <a:rPr lang="en-US" i="1" dirty="0" smtClean="0">
                <a:latin typeface="Optima"/>
                <a:cs typeface="Optima"/>
              </a:rPr>
              <a:t>additive </a:t>
            </a:r>
            <a:r>
              <a:rPr lang="en-US" dirty="0" smtClean="0">
                <a:latin typeface="Optima"/>
                <a:cs typeface="Optima"/>
              </a:rPr>
              <a:t>matrix</a:t>
            </a:r>
          </a:p>
          <a:p>
            <a:pPr lvl="1"/>
            <a:r>
              <a:rPr lang="en-US" dirty="0" smtClean="0">
                <a:latin typeface="Optima"/>
                <a:cs typeface="Optima"/>
              </a:rPr>
              <a:t>bad: fails completely on a </a:t>
            </a:r>
            <a:r>
              <a:rPr lang="en-US" i="1" dirty="0" smtClean="0">
                <a:latin typeface="Optima"/>
                <a:cs typeface="Optima"/>
              </a:rPr>
              <a:t>non-</a:t>
            </a:r>
            <a:r>
              <a:rPr lang="en-US" i="1" smtClean="0">
                <a:latin typeface="Optima"/>
                <a:cs typeface="Optima"/>
              </a:rPr>
              <a:t>additive</a:t>
            </a:r>
            <a:r>
              <a:rPr lang="en-US" smtClean="0">
                <a:latin typeface="Optima"/>
                <a:cs typeface="Optima"/>
              </a:rPr>
              <a:t> matrix</a:t>
            </a:r>
            <a:endParaRPr lang="en-US" dirty="0">
              <a:latin typeface="Optima"/>
              <a:cs typeface="Optima"/>
            </a:endParaRP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In Summary...</a:t>
            </a:r>
            <a:endParaRPr lang="en-US" b="1" dirty="0">
              <a:latin typeface="Optima"/>
              <a:cs typeface="Optima"/>
            </a:endParaRPr>
          </a:p>
        </p:txBody>
      </p:sp>
    </p:spTree>
    <p:extLst>
      <p:ext uri="{BB962C8B-B14F-4D97-AF65-F5344CB8AC3E}">
        <p14:creationId xmlns:p14="http://schemas.microsoft.com/office/powerpoint/2010/main" val="2884025393"/>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smtClean="0">
                <a:latin typeface="Optima"/>
                <a:cs typeface="Optima"/>
              </a:rPr>
              <a:t>AdditivePhylogeny</a:t>
            </a:r>
            <a:r>
              <a:rPr lang="en-US" b="1" dirty="0" smtClean="0">
                <a:latin typeface="Optima"/>
                <a:cs typeface="Optima"/>
              </a:rPr>
              <a:t>:</a:t>
            </a:r>
          </a:p>
          <a:p>
            <a:pPr lvl="1"/>
            <a:r>
              <a:rPr lang="en-US" dirty="0" smtClean="0">
                <a:latin typeface="Optima"/>
                <a:cs typeface="Optima"/>
              </a:rPr>
              <a:t>good: produces the tree fitting an </a:t>
            </a:r>
            <a:r>
              <a:rPr lang="en-US" i="1" dirty="0" smtClean="0">
                <a:latin typeface="Optima"/>
                <a:cs typeface="Optima"/>
              </a:rPr>
              <a:t>additive </a:t>
            </a:r>
            <a:r>
              <a:rPr lang="en-US" dirty="0" smtClean="0">
                <a:latin typeface="Optima"/>
                <a:cs typeface="Optima"/>
              </a:rPr>
              <a:t>matrix</a:t>
            </a:r>
          </a:p>
          <a:p>
            <a:pPr lvl="1"/>
            <a:r>
              <a:rPr lang="en-US" dirty="0" smtClean="0">
                <a:latin typeface="Optima"/>
                <a:cs typeface="Optima"/>
              </a:rPr>
              <a:t>bad: fails completely on a </a:t>
            </a:r>
            <a:r>
              <a:rPr lang="en-US" i="1" dirty="0" smtClean="0">
                <a:latin typeface="Optima"/>
                <a:cs typeface="Optima"/>
              </a:rPr>
              <a:t>non-additive</a:t>
            </a:r>
            <a:r>
              <a:rPr lang="en-US" dirty="0" smtClean="0">
                <a:latin typeface="Optima"/>
                <a:cs typeface="Optima"/>
              </a:rPr>
              <a:t> matrix</a:t>
            </a:r>
            <a:endParaRPr lang="en-US" dirty="0">
              <a:latin typeface="Optima"/>
              <a:cs typeface="Optima"/>
            </a:endParaRPr>
          </a:p>
          <a:p>
            <a:r>
              <a:rPr lang="en-US" b="1" dirty="0" smtClean="0">
                <a:latin typeface="Optima"/>
                <a:cs typeface="Optima"/>
              </a:rPr>
              <a:t>UPGMA:</a:t>
            </a:r>
            <a:endParaRPr lang="en-US" dirty="0" smtClean="0">
              <a:latin typeface="Optima"/>
              <a:cs typeface="Optima"/>
            </a:endParaRPr>
          </a:p>
          <a:p>
            <a:pPr lvl="1"/>
            <a:r>
              <a:rPr lang="en-US" dirty="0" smtClean="0">
                <a:latin typeface="Optima"/>
                <a:cs typeface="Optima"/>
              </a:rPr>
              <a:t>good: produces a tree for any matrix</a:t>
            </a: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In Summary...</a:t>
            </a:r>
            <a:endParaRPr lang="en-US" b="1" dirty="0">
              <a:latin typeface="Optima"/>
              <a:cs typeface="Optima"/>
            </a:endParaRPr>
          </a:p>
        </p:txBody>
      </p:sp>
    </p:spTree>
    <p:extLst>
      <p:ext uri="{BB962C8B-B14F-4D97-AF65-F5344CB8AC3E}">
        <p14:creationId xmlns:p14="http://schemas.microsoft.com/office/powerpoint/2010/main" val="3811455617"/>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smtClean="0">
                <a:latin typeface="Optima"/>
                <a:cs typeface="Optima"/>
              </a:rPr>
              <a:t>AdditivePhylogeny</a:t>
            </a:r>
            <a:r>
              <a:rPr lang="en-US" b="1" dirty="0" smtClean="0">
                <a:latin typeface="Optima"/>
                <a:cs typeface="Optima"/>
              </a:rPr>
              <a:t>:</a:t>
            </a:r>
          </a:p>
          <a:p>
            <a:pPr lvl="1"/>
            <a:r>
              <a:rPr lang="en-US" dirty="0" smtClean="0">
                <a:latin typeface="Optima"/>
                <a:cs typeface="Optima"/>
              </a:rPr>
              <a:t>good: produces the tree fitting an </a:t>
            </a:r>
            <a:r>
              <a:rPr lang="en-US" i="1" dirty="0" smtClean="0">
                <a:latin typeface="Optima"/>
                <a:cs typeface="Optima"/>
              </a:rPr>
              <a:t>additive </a:t>
            </a:r>
            <a:r>
              <a:rPr lang="en-US" dirty="0" smtClean="0">
                <a:latin typeface="Optima"/>
                <a:cs typeface="Optima"/>
              </a:rPr>
              <a:t>matrix</a:t>
            </a:r>
          </a:p>
          <a:p>
            <a:pPr lvl="1"/>
            <a:r>
              <a:rPr lang="en-US" dirty="0" smtClean="0">
                <a:latin typeface="Optima"/>
                <a:cs typeface="Optima"/>
              </a:rPr>
              <a:t>bad: fails completely on a </a:t>
            </a:r>
            <a:r>
              <a:rPr lang="en-US" i="1" dirty="0" smtClean="0">
                <a:latin typeface="Optima"/>
                <a:cs typeface="Optima"/>
              </a:rPr>
              <a:t>non-additive</a:t>
            </a:r>
            <a:r>
              <a:rPr lang="en-US" dirty="0" smtClean="0">
                <a:latin typeface="Optima"/>
                <a:cs typeface="Optima"/>
              </a:rPr>
              <a:t> matrix</a:t>
            </a:r>
            <a:endParaRPr lang="en-US" dirty="0">
              <a:latin typeface="Optima"/>
              <a:cs typeface="Optima"/>
            </a:endParaRPr>
          </a:p>
          <a:p>
            <a:r>
              <a:rPr lang="en-US" b="1" dirty="0" smtClean="0">
                <a:latin typeface="Optima"/>
                <a:cs typeface="Optima"/>
              </a:rPr>
              <a:t>UPGMA:</a:t>
            </a:r>
            <a:endParaRPr lang="en-US" dirty="0" smtClean="0">
              <a:latin typeface="Optima"/>
              <a:cs typeface="Optima"/>
            </a:endParaRPr>
          </a:p>
          <a:p>
            <a:pPr lvl="1"/>
            <a:r>
              <a:rPr lang="en-US" dirty="0" smtClean="0">
                <a:latin typeface="Optima"/>
                <a:cs typeface="Optima"/>
              </a:rPr>
              <a:t>good: produces a tree for any matrix</a:t>
            </a:r>
          </a:p>
          <a:p>
            <a:pPr lvl="1"/>
            <a:r>
              <a:rPr lang="en-US" dirty="0" smtClean="0">
                <a:latin typeface="Optima"/>
                <a:cs typeface="Optima"/>
              </a:rPr>
              <a:t>bad: tree doesn’t necessarily fit an </a:t>
            </a:r>
            <a:r>
              <a:rPr lang="en-US" smtClean="0">
                <a:latin typeface="Optima"/>
                <a:cs typeface="Optima"/>
              </a:rPr>
              <a:t>additive matrix</a:t>
            </a:r>
            <a:endParaRPr lang="en-US" dirty="0">
              <a:latin typeface="Optima"/>
              <a:cs typeface="Optima"/>
            </a:endParaRP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In Summary...</a:t>
            </a:r>
            <a:endParaRPr lang="en-US" b="1" dirty="0">
              <a:latin typeface="Optima"/>
              <a:cs typeface="Optima"/>
            </a:endParaRPr>
          </a:p>
        </p:txBody>
      </p:sp>
    </p:spTree>
    <p:extLst>
      <p:ext uri="{BB962C8B-B14F-4D97-AF65-F5344CB8AC3E}">
        <p14:creationId xmlns:p14="http://schemas.microsoft.com/office/powerpoint/2010/main" val="332756014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smtClean="0">
                <a:latin typeface="Optima"/>
                <a:cs typeface="Optima"/>
              </a:rPr>
              <a:t>AdditivePhylogeny</a:t>
            </a:r>
            <a:r>
              <a:rPr lang="en-US" b="1" dirty="0" smtClean="0">
                <a:latin typeface="Optima"/>
                <a:cs typeface="Optima"/>
              </a:rPr>
              <a:t>:</a:t>
            </a:r>
          </a:p>
          <a:p>
            <a:pPr lvl="1"/>
            <a:r>
              <a:rPr lang="en-US" dirty="0" smtClean="0">
                <a:latin typeface="Optima"/>
                <a:cs typeface="Optima"/>
              </a:rPr>
              <a:t>good: produces the tree fitting an </a:t>
            </a:r>
            <a:r>
              <a:rPr lang="en-US" i="1" dirty="0" smtClean="0">
                <a:latin typeface="Optima"/>
                <a:cs typeface="Optima"/>
              </a:rPr>
              <a:t>additive </a:t>
            </a:r>
            <a:r>
              <a:rPr lang="en-US" dirty="0" smtClean="0">
                <a:latin typeface="Optima"/>
                <a:cs typeface="Optima"/>
              </a:rPr>
              <a:t>matrix</a:t>
            </a:r>
          </a:p>
          <a:p>
            <a:pPr lvl="1"/>
            <a:r>
              <a:rPr lang="en-US" dirty="0" smtClean="0">
                <a:latin typeface="Optima"/>
                <a:cs typeface="Optima"/>
              </a:rPr>
              <a:t>bad: fails completely on a </a:t>
            </a:r>
            <a:r>
              <a:rPr lang="en-US" i="1" dirty="0" smtClean="0">
                <a:latin typeface="Optima"/>
                <a:cs typeface="Optima"/>
              </a:rPr>
              <a:t>non-additive</a:t>
            </a:r>
            <a:r>
              <a:rPr lang="en-US" dirty="0" smtClean="0">
                <a:latin typeface="Optima"/>
                <a:cs typeface="Optima"/>
              </a:rPr>
              <a:t> matrix</a:t>
            </a:r>
            <a:endParaRPr lang="en-US" dirty="0">
              <a:latin typeface="Optima"/>
              <a:cs typeface="Optima"/>
            </a:endParaRPr>
          </a:p>
          <a:p>
            <a:r>
              <a:rPr lang="en-US" b="1" dirty="0" smtClean="0">
                <a:latin typeface="Optima"/>
                <a:cs typeface="Optima"/>
              </a:rPr>
              <a:t>UPGMA:</a:t>
            </a:r>
            <a:endParaRPr lang="en-US" dirty="0" smtClean="0">
              <a:latin typeface="Optima"/>
              <a:cs typeface="Optima"/>
            </a:endParaRPr>
          </a:p>
          <a:p>
            <a:pPr lvl="1"/>
            <a:r>
              <a:rPr lang="en-US" dirty="0" smtClean="0">
                <a:latin typeface="Optima"/>
                <a:cs typeface="Optima"/>
              </a:rPr>
              <a:t>good: produces a tree for any matrix</a:t>
            </a:r>
          </a:p>
          <a:p>
            <a:pPr lvl="1"/>
            <a:r>
              <a:rPr lang="en-US" dirty="0" smtClean="0">
                <a:latin typeface="Optima"/>
                <a:cs typeface="Optima"/>
              </a:rPr>
              <a:t>bad: tree doesn’t necessarily fit an additive matrix</a:t>
            </a:r>
            <a:endParaRPr lang="en-US" dirty="0">
              <a:latin typeface="Optima"/>
              <a:cs typeface="Optima"/>
            </a:endParaRPr>
          </a:p>
          <a:p>
            <a:r>
              <a:rPr lang="en-US" b="1" dirty="0" smtClean="0">
                <a:latin typeface="Optima"/>
                <a:cs typeface="Optima"/>
              </a:rPr>
              <a:t>?????:</a:t>
            </a:r>
            <a:endParaRPr lang="en-US" dirty="0" smtClean="0">
              <a:latin typeface="Optima"/>
              <a:cs typeface="Optima"/>
            </a:endParaRPr>
          </a:p>
          <a:p>
            <a:pPr lvl="1"/>
            <a:r>
              <a:rPr lang="en-US" dirty="0" smtClean="0">
                <a:latin typeface="Optima"/>
                <a:cs typeface="Optima"/>
              </a:rPr>
              <a:t>good: produces the tree fitting an additive matrix </a:t>
            </a:r>
          </a:p>
          <a:p>
            <a:pPr lvl="1"/>
            <a:r>
              <a:rPr lang="en-US" dirty="0" smtClean="0">
                <a:latin typeface="Optima"/>
                <a:cs typeface="Optima"/>
              </a:rPr>
              <a:t>good: provides heuristic for a non-additive matrix</a:t>
            </a:r>
          </a:p>
          <a:p>
            <a:pPr lvl="1"/>
            <a:endParaRPr lang="en-US" dirty="0" smtClean="0">
              <a:latin typeface="Optima"/>
              <a:cs typeface="Optima"/>
            </a:endParaRP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In Summary...</a:t>
            </a:r>
            <a:endParaRPr lang="en-US" b="1" dirty="0">
              <a:latin typeface="Optima"/>
              <a:cs typeface="Optima"/>
            </a:endParaRPr>
          </a:p>
        </p:txBody>
      </p:sp>
    </p:spTree>
    <p:extLst>
      <p:ext uri="{BB962C8B-B14F-4D97-AF65-F5344CB8AC3E}">
        <p14:creationId xmlns:p14="http://schemas.microsoft.com/office/powerpoint/2010/main" val="134772720"/>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Optima"/>
                <a:cs typeface="Optima"/>
              </a:rPr>
              <a:t>Outline</a:t>
            </a:r>
            <a:endParaRPr lang="en-US" b="1" dirty="0">
              <a:solidFill>
                <a:srgbClr val="000000"/>
              </a:solidFill>
              <a:latin typeface="Optima"/>
              <a:cs typeface="Optima"/>
            </a:endParaRP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smtClean="0">
                <a:solidFill>
                  <a:schemeClr val="bg1">
                    <a:lumMod val="50000"/>
                  </a:schemeClr>
                </a:solidFill>
                <a:latin typeface="Optima"/>
                <a:cs typeface="Optima"/>
              </a:rPr>
              <a:t>The Fastest Outbreak</a:t>
            </a:r>
          </a:p>
          <a:p>
            <a:pPr>
              <a:lnSpc>
                <a:spcPct val="120000"/>
              </a:lnSpc>
            </a:pPr>
            <a:r>
              <a:rPr lang="en-US" sz="2200" dirty="0" smtClean="0">
                <a:solidFill>
                  <a:schemeClr val="bg1">
                    <a:lumMod val="50000"/>
                  </a:schemeClr>
                </a:solidFill>
                <a:latin typeface="Optima"/>
                <a:cs typeface="Optima"/>
              </a:rPr>
              <a:t>Transforming Distance Matrices into Evolutionary Trees</a:t>
            </a:r>
          </a:p>
          <a:p>
            <a:pPr>
              <a:lnSpc>
                <a:spcPct val="120000"/>
              </a:lnSpc>
            </a:pPr>
            <a:r>
              <a:rPr lang="en-US" sz="2200" dirty="0" smtClean="0">
                <a:solidFill>
                  <a:schemeClr val="bg1">
                    <a:lumMod val="50000"/>
                  </a:schemeClr>
                </a:solidFill>
                <a:latin typeface="Optima"/>
                <a:cs typeface="Optima"/>
              </a:rPr>
              <a:t>Toward an Algorithm for Distance-Based Phylogeny Construction</a:t>
            </a:r>
          </a:p>
          <a:p>
            <a:pPr>
              <a:lnSpc>
                <a:spcPct val="120000"/>
              </a:lnSpc>
            </a:pPr>
            <a:r>
              <a:rPr lang="en-US" sz="2200" dirty="0" smtClean="0">
                <a:solidFill>
                  <a:schemeClr val="bg1">
                    <a:lumMod val="50000"/>
                  </a:schemeClr>
                </a:solidFill>
                <a:latin typeface="Optima"/>
                <a:cs typeface="Optima"/>
              </a:rPr>
              <a:t>Additive Phylogeny</a:t>
            </a:r>
          </a:p>
          <a:p>
            <a:pPr>
              <a:lnSpc>
                <a:spcPct val="120000"/>
              </a:lnSpc>
            </a:pPr>
            <a:r>
              <a:rPr lang="en-US" sz="2200" dirty="0" smtClean="0">
                <a:solidFill>
                  <a:schemeClr val="bg1">
                    <a:lumMod val="50000"/>
                  </a:schemeClr>
                </a:solidFill>
                <a:latin typeface="Optima"/>
                <a:cs typeface="Optima"/>
              </a:rPr>
              <a:t>Using Least-Squares to Construct Distance-Based Phylogenies</a:t>
            </a:r>
            <a:endParaRPr lang="en-US" sz="2200" dirty="0">
              <a:solidFill>
                <a:schemeClr val="bg1">
                  <a:lumMod val="50000"/>
                </a:schemeClr>
              </a:solidFill>
              <a:latin typeface="Optima"/>
              <a:cs typeface="Optima"/>
            </a:endParaRPr>
          </a:p>
          <a:p>
            <a:pPr>
              <a:lnSpc>
                <a:spcPct val="120000"/>
              </a:lnSpc>
            </a:pPr>
            <a:r>
              <a:rPr lang="en-US" sz="2200" dirty="0" err="1" smtClean="0">
                <a:solidFill>
                  <a:schemeClr val="bg1">
                    <a:lumMod val="50000"/>
                  </a:schemeClr>
                </a:solidFill>
                <a:latin typeface="Optima"/>
                <a:cs typeface="Optima"/>
              </a:rPr>
              <a:t>Ultrametric</a:t>
            </a:r>
            <a:r>
              <a:rPr lang="en-US" sz="2200" dirty="0" smtClean="0">
                <a:solidFill>
                  <a:schemeClr val="bg1">
                    <a:lumMod val="50000"/>
                  </a:schemeClr>
                </a:solidFill>
                <a:latin typeface="Optima"/>
                <a:cs typeface="Optima"/>
              </a:rPr>
              <a:t> Evolutionary Trees</a:t>
            </a:r>
          </a:p>
          <a:p>
            <a:pPr>
              <a:lnSpc>
                <a:spcPct val="120000"/>
              </a:lnSpc>
            </a:pPr>
            <a:r>
              <a:rPr lang="en-US" sz="2200" b="1" dirty="0" smtClean="0">
                <a:solidFill>
                  <a:srgbClr val="000000"/>
                </a:solidFill>
                <a:latin typeface="Optima"/>
                <a:cs typeface="Optima"/>
              </a:rPr>
              <a:t>The Neighbor-Joining Algorithm</a:t>
            </a:r>
          </a:p>
          <a:p>
            <a:pPr>
              <a:lnSpc>
                <a:spcPct val="120000"/>
              </a:lnSpc>
            </a:pPr>
            <a:r>
              <a:rPr lang="en-US" sz="2200" dirty="0" smtClean="0">
                <a:solidFill>
                  <a:schemeClr val="bg1">
                    <a:lumMod val="50000"/>
                  </a:schemeClr>
                </a:solidFill>
                <a:latin typeface="Optima"/>
                <a:cs typeface="Optima"/>
              </a:rPr>
              <a:t>Character-Based Tree Reconstruction</a:t>
            </a:r>
          </a:p>
          <a:p>
            <a:pPr>
              <a:lnSpc>
                <a:spcPct val="120000"/>
              </a:lnSpc>
            </a:pPr>
            <a:r>
              <a:rPr lang="en-US" sz="2200" dirty="0" smtClean="0">
                <a:solidFill>
                  <a:schemeClr val="bg1">
                    <a:lumMod val="50000"/>
                  </a:schemeClr>
                </a:solidFill>
                <a:latin typeface="Optima"/>
                <a:cs typeface="Optima"/>
              </a:rPr>
              <a:t>The Small Parsimony Problem</a:t>
            </a:r>
          </a:p>
          <a:p>
            <a:pPr>
              <a:lnSpc>
                <a:spcPct val="120000"/>
              </a:lnSpc>
            </a:pPr>
            <a:r>
              <a:rPr lang="en-US" sz="2200" dirty="0" smtClean="0">
                <a:solidFill>
                  <a:schemeClr val="bg1">
                    <a:lumMod val="50000"/>
                  </a:schemeClr>
                </a:solidFill>
                <a:latin typeface="Optima"/>
                <a:cs typeface="Optima"/>
              </a:rPr>
              <a:t>The Large Parsimony Problem</a:t>
            </a:r>
          </a:p>
          <a:p>
            <a:pPr>
              <a:lnSpc>
                <a:spcPct val="120000"/>
              </a:lnSpc>
            </a:pPr>
            <a:r>
              <a:rPr lang="en-US" sz="2200" dirty="0" smtClean="0">
                <a:solidFill>
                  <a:schemeClr val="bg1">
                    <a:lumMod val="50000"/>
                  </a:schemeClr>
                </a:solidFill>
                <a:latin typeface="Optima"/>
                <a:cs typeface="Optima"/>
              </a:rPr>
              <a:t>Evolutionary Tree Reconstruction in the Modern Era</a:t>
            </a:r>
            <a:endParaRPr lang="en-US" sz="2200" dirty="0">
              <a:solidFill>
                <a:schemeClr val="bg1">
                  <a:lumMod val="50000"/>
                </a:schemeClr>
              </a:solidFill>
              <a:latin typeface="Optima"/>
              <a:cs typeface="Optima"/>
            </a:endParaRPr>
          </a:p>
        </p:txBody>
      </p:sp>
    </p:spTree>
    <p:extLst>
      <p:ext uri="{BB962C8B-B14F-4D97-AF65-F5344CB8AC3E}">
        <p14:creationId xmlns:p14="http://schemas.microsoft.com/office/powerpoint/2010/main" val="3708070577"/>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a:t>
            </a:r>
            <a:r>
              <a:rPr lang="en-US" b="1" dirty="0" smtClean="0">
                <a:latin typeface="Optima"/>
                <a:cs typeface="Optima"/>
              </a:rPr>
              <a:t>Joining Theorem</a:t>
            </a:r>
            <a:endParaRPr lang="en-US" b="1" dirty="0">
              <a:latin typeface="Optima"/>
              <a:cs typeface="Optima"/>
            </a:endParaRPr>
          </a:p>
        </p:txBody>
      </p:sp>
      <p:sp>
        <p:nvSpPr>
          <p:cNvPr id="6" name="Content Placeholder 3"/>
          <p:cNvSpPr txBox="1">
            <a:spLocks/>
          </p:cNvSpPr>
          <p:nvPr/>
        </p:nvSpPr>
        <p:spPr>
          <a:xfrm>
            <a:off x="304802" y="1612657"/>
            <a:ext cx="8610601" cy="2731813"/>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Given an </a:t>
            </a:r>
            <a:r>
              <a:rPr lang="en-US" sz="2800" i="1" dirty="0">
                <a:latin typeface="Optima"/>
                <a:cs typeface="Optima"/>
              </a:rPr>
              <a:t>n</a:t>
            </a:r>
            <a:r>
              <a:rPr lang="en-US" sz="2800" dirty="0">
                <a:latin typeface="Optima"/>
                <a:cs typeface="Optima"/>
              </a:rPr>
              <a:t> x </a:t>
            </a:r>
            <a:r>
              <a:rPr lang="en-US" sz="2800" i="1" dirty="0">
                <a:latin typeface="Optima"/>
                <a:cs typeface="Optima"/>
              </a:rPr>
              <a:t>n</a:t>
            </a:r>
            <a:r>
              <a:rPr lang="en-US" sz="2800" dirty="0">
                <a:latin typeface="Optima"/>
                <a:cs typeface="Optima"/>
              </a:rPr>
              <a:t> distance matrix </a:t>
            </a:r>
            <a:r>
              <a:rPr lang="en-US" sz="2800" i="1" dirty="0">
                <a:latin typeface="Optima"/>
                <a:cs typeface="Optima"/>
              </a:rPr>
              <a:t>D</a:t>
            </a:r>
            <a:r>
              <a:rPr lang="en-US" sz="2800" dirty="0">
                <a:latin typeface="Optima"/>
                <a:cs typeface="Optima"/>
              </a:rPr>
              <a:t>, its </a:t>
            </a:r>
            <a:r>
              <a:rPr lang="en-US" sz="2800" b="1" dirty="0">
                <a:latin typeface="Optima"/>
                <a:cs typeface="Optima"/>
              </a:rPr>
              <a:t>neighbor-joining matrix</a:t>
            </a:r>
            <a:r>
              <a:rPr lang="en-US" sz="2800" dirty="0">
                <a:latin typeface="Optima"/>
                <a:cs typeface="Optima"/>
              </a:rPr>
              <a:t> is the matrix </a:t>
            </a:r>
            <a:r>
              <a:rPr lang="en-US" sz="2800" i="1" dirty="0">
                <a:latin typeface="Optima"/>
                <a:cs typeface="Optima"/>
              </a:rPr>
              <a:t>D</a:t>
            </a:r>
            <a:r>
              <a:rPr lang="en-US" sz="2800" dirty="0">
                <a:latin typeface="Optima"/>
                <a:cs typeface="Optima"/>
              </a:rPr>
              <a:t>* defined as</a:t>
            </a:r>
            <a:br>
              <a:rPr lang="en-US" sz="2800" dirty="0">
                <a:latin typeface="Optima"/>
                <a:cs typeface="Optima"/>
              </a:rPr>
            </a:br>
            <a:r>
              <a:rPr lang="en-US" sz="2800" dirty="0" smtClean="0">
                <a:latin typeface="Optima"/>
                <a:cs typeface="Optima"/>
              </a:rPr>
              <a:t/>
            </a:r>
            <a:br>
              <a:rPr lang="en-US" sz="2800" dirty="0" smtClean="0">
                <a:latin typeface="Optima"/>
                <a:cs typeface="Optima"/>
              </a:rPr>
            </a:br>
            <a:r>
              <a:rPr lang="en-US" sz="2800" i="1" dirty="0" smtClean="0">
                <a:latin typeface="Optima"/>
                <a:cs typeface="Optima"/>
              </a:rPr>
              <a:t/>
            </a:r>
            <a:br>
              <a:rPr lang="en-US" sz="2800" i="1" dirty="0" smtClean="0">
                <a:latin typeface="Optima"/>
                <a:cs typeface="Optima"/>
              </a:rPr>
            </a:br>
            <a:r>
              <a:rPr lang="en-US" sz="2800" dirty="0" smtClean="0">
                <a:latin typeface="Optima"/>
                <a:cs typeface="Optima"/>
              </a:rPr>
              <a:t>where </a:t>
            </a:r>
            <a:r>
              <a:rPr lang="en-US" sz="2800" i="1" dirty="0" err="1" smtClean="0">
                <a:latin typeface="Optima"/>
                <a:cs typeface="Optima"/>
              </a:rPr>
              <a:t>TotalDistance</a:t>
            </a:r>
            <a:r>
              <a:rPr lang="en-US" sz="2800" i="1" baseline="-25000" dirty="0" err="1" smtClean="0">
                <a:latin typeface="Optima"/>
                <a:cs typeface="Optima"/>
              </a:rPr>
              <a:t>D</a:t>
            </a:r>
            <a:r>
              <a:rPr lang="en-US" sz="2800" dirty="0" smtClean="0">
                <a:latin typeface="Optima"/>
                <a:cs typeface="Optima"/>
              </a:rPr>
              <a:t>(</a:t>
            </a:r>
            <a:r>
              <a:rPr lang="en-US" sz="2800" i="1" dirty="0" err="1" smtClean="0">
                <a:latin typeface="Optima"/>
                <a:cs typeface="Optima"/>
              </a:rPr>
              <a:t>i</a:t>
            </a:r>
            <a:r>
              <a:rPr lang="en-US" sz="2800" dirty="0" smtClean="0">
                <a:latin typeface="Optima"/>
                <a:cs typeface="Optima"/>
              </a:rPr>
              <a:t>) is the sum of distances from </a:t>
            </a:r>
            <a:r>
              <a:rPr lang="en-US" sz="2800" i="1" dirty="0" err="1" smtClean="0">
                <a:latin typeface="Optima"/>
                <a:cs typeface="Optima"/>
              </a:rPr>
              <a:t>i</a:t>
            </a:r>
            <a:r>
              <a:rPr lang="en-US" sz="2800" dirty="0" smtClean="0">
                <a:latin typeface="Optima"/>
                <a:cs typeface="Optima"/>
              </a:rPr>
              <a:t> to all other leaves.</a:t>
            </a:r>
            <a:endParaRPr lang="en-US" sz="2800" dirty="0" smtClean="0">
              <a:latin typeface="Optima"/>
              <a:cs typeface="Optima"/>
            </a:endParaRPr>
          </a:p>
        </p:txBody>
      </p:sp>
      <p:sp>
        <p:nvSpPr>
          <p:cNvPr id="7" name="Rectangle 6"/>
          <p:cNvSpPr/>
          <p:nvPr/>
        </p:nvSpPr>
        <p:spPr>
          <a:xfrm>
            <a:off x="13512" y="2668070"/>
            <a:ext cx="9144000" cy="523220"/>
          </a:xfrm>
          <a:prstGeom prst="rect">
            <a:avLst/>
          </a:prstGeom>
        </p:spPr>
        <p:txBody>
          <a:bodyPr wrap="square">
            <a:spAutoFit/>
          </a:bodyPr>
          <a:lstStyle/>
          <a:p>
            <a:pPr algn="ctr"/>
            <a:r>
              <a:rPr lang="en-US" sz="2800" i="1" dirty="0" smtClean="0">
                <a:latin typeface="Optima"/>
                <a:cs typeface="Optima"/>
              </a:rPr>
              <a:t>D</a:t>
            </a:r>
            <a:r>
              <a:rPr lang="en-US" sz="2800" dirty="0" smtClean="0">
                <a:latin typeface="Optima"/>
                <a:cs typeface="Optima"/>
              </a:rPr>
              <a:t>*</a:t>
            </a:r>
            <a:r>
              <a:rPr lang="en-US" sz="2800" i="1" baseline="-25000" dirty="0" err="1">
                <a:latin typeface="Optima"/>
                <a:cs typeface="Optima"/>
              </a:rPr>
              <a:t>i,j</a:t>
            </a:r>
            <a:r>
              <a:rPr lang="en-US" sz="2800" dirty="0">
                <a:latin typeface="Optima"/>
                <a:cs typeface="Optima"/>
              </a:rPr>
              <a:t> = (</a:t>
            </a:r>
            <a:r>
              <a:rPr lang="en-US" sz="2800" i="1" dirty="0">
                <a:latin typeface="Optima"/>
                <a:cs typeface="Optima"/>
              </a:rPr>
              <a:t>n</a:t>
            </a:r>
            <a:r>
              <a:rPr lang="en-US" sz="2800" dirty="0">
                <a:latin typeface="Optima"/>
                <a:cs typeface="Optima"/>
              </a:rPr>
              <a:t> – 2</a:t>
            </a:r>
            <a:r>
              <a:rPr lang="en-US" sz="2800" dirty="0" smtClean="0">
                <a:latin typeface="Optima"/>
                <a:cs typeface="Optima"/>
              </a:rPr>
              <a:t>)</a:t>
            </a:r>
            <a:r>
              <a:rPr lang="en-US" sz="2800" dirty="0" smtClean="0">
                <a:latin typeface="Wingdings"/>
                <a:ea typeface="Wingdings"/>
                <a:cs typeface="Wingdings"/>
                <a:sym typeface="Wingdings"/>
              </a:rPr>
              <a:t></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,j</a:t>
            </a:r>
            <a:r>
              <a:rPr lang="en-US" sz="2800" i="1" dirty="0">
                <a:latin typeface="Optima"/>
                <a:cs typeface="Optima"/>
              </a:rPr>
              <a:t> </a:t>
            </a:r>
            <a:r>
              <a:rPr lang="en-US" sz="2800" dirty="0">
                <a:latin typeface="Optima"/>
                <a:cs typeface="Optima"/>
              </a:rPr>
              <a:t>–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a:latin typeface="Optima"/>
                <a:cs typeface="Optima"/>
              </a:rPr>
              <a:t>j</a:t>
            </a:r>
            <a:r>
              <a:rPr lang="en-US" sz="2800" dirty="0">
                <a:latin typeface="Optima"/>
                <a:cs typeface="Optima"/>
              </a:rPr>
              <a:t>)</a:t>
            </a:r>
          </a:p>
        </p:txBody>
      </p:sp>
    </p:spTree>
    <p:extLst>
      <p:ext uri="{BB962C8B-B14F-4D97-AF65-F5344CB8AC3E}">
        <p14:creationId xmlns:p14="http://schemas.microsoft.com/office/powerpoint/2010/main" val="113473685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a:xfrm>
            <a:off x="304802" y="1612657"/>
            <a:ext cx="8610601" cy="2731813"/>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Given an </a:t>
            </a:r>
            <a:r>
              <a:rPr lang="en-US" sz="2800" i="1" dirty="0" smtClean="0">
                <a:latin typeface="Optima"/>
                <a:cs typeface="Optima"/>
              </a:rPr>
              <a:t>n</a:t>
            </a:r>
            <a:r>
              <a:rPr lang="en-US" sz="2800" dirty="0" smtClean="0">
                <a:latin typeface="Optima"/>
                <a:cs typeface="Optima"/>
              </a:rPr>
              <a:t> x </a:t>
            </a:r>
            <a:r>
              <a:rPr lang="en-US" sz="2800" i="1" dirty="0" smtClean="0">
                <a:latin typeface="Optima"/>
                <a:cs typeface="Optima"/>
              </a:rPr>
              <a:t>n</a:t>
            </a:r>
            <a:r>
              <a:rPr lang="en-US" sz="2800" dirty="0" smtClean="0">
                <a:latin typeface="Optima"/>
                <a:cs typeface="Optima"/>
              </a:rPr>
              <a:t> distance matrix </a:t>
            </a:r>
            <a:r>
              <a:rPr lang="en-US" sz="2800" i="1" dirty="0" smtClean="0">
                <a:latin typeface="Optima"/>
                <a:cs typeface="Optima"/>
              </a:rPr>
              <a:t>D</a:t>
            </a:r>
            <a:r>
              <a:rPr lang="en-US" sz="2800" dirty="0" smtClean="0">
                <a:latin typeface="Optima"/>
                <a:cs typeface="Optima"/>
              </a:rPr>
              <a:t>, its </a:t>
            </a:r>
            <a:r>
              <a:rPr lang="en-US" sz="2800" b="1" dirty="0" smtClean="0">
                <a:latin typeface="Optima"/>
                <a:cs typeface="Optima"/>
              </a:rPr>
              <a:t>neighbor-joining matrix</a:t>
            </a:r>
            <a:r>
              <a:rPr lang="en-US" sz="2800" dirty="0" smtClean="0">
                <a:latin typeface="Optima"/>
                <a:cs typeface="Optima"/>
              </a:rPr>
              <a:t> is the matrix </a:t>
            </a:r>
            <a:r>
              <a:rPr lang="en-US" sz="2800" i="1" dirty="0" smtClean="0">
                <a:latin typeface="Optima"/>
                <a:cs typeface="Optima"/>
              </a:rPr>
              <a:t>D</a:t>
            </a:r>
            <a:r>
              <a:rPr lang="en-US" sz="2800" dirty="0" smtClean="0">
                <a:latin typeface="Optima"/>
                <a:cs typeface="Optima"/>
              </a:rPr>
              <a:t>* defined as</a:t>
            </a:r>
            <a:br>
              <a:rPr lang="en-US" sz="2800" dirty="0" smtClean="0">
                <a:latin typeface="Optima"/>
                <a:cs typeface="Optima"/>
              </a:rPr>
            </a:br>
            <a:r>
              <a:rPr lang="en-US" sz="2800" dirty="0" smtClean="0">
                <a:latin typeface="Optima"/>
                <a:cs typeface="Optima"/>
              </a:rPr>
              <a:t/>
            </a:r>
            <a:br>
              <a:rPr lang="en-US" sz="2800" dirty="0" smtClean="0">
                <a:latin typeface="Optima"/>
                <a:cs typeface="Optima"/>
              </a:rPr>
            </a:br>
            <a:r>
              <a:rPr lang="en-US" sz="2800" i="1" dirty="0" smtClean="0">
                <a:latin typeface="Optima"/>
                <a:cs typeface="Optima"/>
              </a:rPr>
              <a:t/>
            </a:r>
            <a:br>
              <a:rPr lang="en-US" sz="2800" i="1" dirty="0" smtClean="0">
                <a:latin typeface="Optima"/>
                <a:cs typeface="Optima"/>
              </a:rPr>
            </a:br>
            <a:r>
              <a:rPr lang="en-US" sz="2800" dirty="0" smtClean="0">
                <a:latin typeface="Optima"/>
                <a:cs typeface="Optima"/>
              </a:rPr>
              <a:t>where </a:t>
            </a:r>
            <a:r>
              <a:rPr lang="en-US" sz="2800" i="1" dirty="0" err="1" smtClean="0">
                <a:latin typeface="Optima"/>
                <a:cs typeface="Optima"/>
              </a:rPr>
              <a:t>TotalDistance</a:t>
            </a:r>
            <a:r>
              <a:rPr lang="en-US" sz="2800" i="1" baseline="-25000" dirty="0" err="1" smtClean="0">
                <a:latin typeface="Optima"/>
                <a:cs typeface="Optima"/>
              </a:rPr>
              <a:t>D</a:t>
            </a:r>
            <a:r>
              <a:rPr lang="en-US" sz="2800" dirty="0" smtClean="0">
                <a:latin typeface="Optima"/>
                <a:cs typeface="Optima"/>
              </a:rPr>
              <a:t>(</a:t>
            </a:r>
            <a:r>
              <a:rPr lang="en-US" sz="2800" i="1" dirty="0" err="1" smtClean="0">
                <a:latin typeface="Optima"/>
                <a:cs typeface="Optima"/>
              </a:rPr>
              <a:t>i</a:t>
            </a:r>
            <a:r>
              <a:rPr lang="en-US" sz="2800" dirty="0" smtClean="0">
                <a:latin typeface="Optima"/>
                <a:cs typeface="Optima"/>
              </a:rPr>
              <a:t>) is the sum of distances from </a:t>
            </a:r>
            <a:r>
              <a:rPr lang="en-US" sz="2800" i="1" dirty="0" err="1" smtClean="0">
                <a:latin typeface="Optima"/>
                <a:cs typeface="Optima"/>
              </a:rPr>
              <a:t>i</a:t>
            </a:r>
            <a:r>
              <a:rPr lang="en-US" sz="2800" dirty="0" smtClean="0">
                <a:latin typeface="Optima"/>
                <a:cs typeface="Optima"/>
              </a:rPr>
              <a:t> to all other leaves.</a:t>
            </a:r>
            <a:endParaRPr lang="en-US" sz="2800" dirty="0" smtClean="0">
              <a:latin typeface="Optima"/>
              <a:cs typeface="Optima"/>
            </a:endParaRPr>
          </a:p>
        </p:txBody>
      </p:sp>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a:t>
            </a:r>
            <a:r>
              <a:rPr lang="en-US" b="1" dirty="0" smtClean="0">
                <a:latin typeface="Optima"/>
                <a:cs typeface="Optima"/>
              </a:rPr>
              <a:t>Joining Theorem</a:t>
            </a:r>
            <a:endParaRPr lang="en-US" b="1" dirty="0">
              <a:latin typeface="Optima"/>
              <a:cs typeface="Optima"/>
            </a:endParaRPr>
          </a:p>
        </p:txBody>
      </p:sp>
      <p:sp>
        <p:nvSpPr>
          <p:cNvPr id="8" name="Rectangle 7"/>
          <p:cNvSpPr/>
          <p:nvPr/>
        </p:nvSpPr>
        <p:spPr>
          <a:xfrm>
            <a:off x="560727" y="5531588"/>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603078793"/>
              </p:ext>
            </p:extLst>
          </p:nvPr>
        </p:nvGraphicFramePr>
        <p:xfrm>
          <a:off x="1143000" y="4648200"/>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12</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12</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Rectangle 8"/>
          <p:cNvSpPr/>
          <p:nvPr/>
        </p:nvSpPr>
        <p:spPr>
          <a:xfrm>
            <a:off x="13512" y="2668070"/>
            <a:ext cx="9144000" cy="523220"/>
          </a:xfrm>
          <a:prstGeom prst="rect">
            <a:avLst/>
          </a:prstGeom>
        </p:spPr>
        <p:txBody>
          <a:bodyPr wrap="square">
            <a:spAutoFit/>
          </a:bodyPr>
          <a:lstStyle/>
          <a:p>
            <a:pPr algn="ctr"/>
            <a:r>
              <a:rPr lang="en-US" sz="2800" i="1" dirty="0" smtClean="0">
                <a:latin typeface="Optima"/>
                <a:cs typeface="Optima"/>
              </a:rPr>
              <a:t>D</a:t>
            </a:r>
            <a:r>
              <a:rPr lang="en-US" sz="2800" dirty="0" smtClean="0">
                <a:latin typeface="Optima"/>
                <a:cs typeface="Optima"/>
              </a:rPr>
              <a:t>*</a:t>
            </a:r>
            <a:r>
              <a:rPr lang="en-US" sz="2800" i="1" baseline="-25000" dirty="0" err="1">
                <a:latin typeface="Optima"/>
                <a:cs typeface="Optima"/>
              </a:rPr>
              <a:t>i,j</a:t>
            </a:r>
            <a:r>
              <a:rPr lang="en-US" sz="2800" dirty="0">
                <a:latin typeface="Optima"/>
                <a:cs typeface="Optima"/>
              </a:rPr>
              <a:t> = (</a:t>
            </a:r>
            <a:r>
              <a:rPr lang="en-US" sz="2800" i="1" dirty="0">
                <a:latin typeface="Optima"/>
                <a:cs typeface="Optima"/>
              </a:rPr>
              <a:t>n</a:t>
            </a:r>
            <a:r>
              <a:rPr lang="en-US" sz="2800" dirty="0">
                <a:latin typeface="Optima"/>
                <a:cs typeface="Optima"/>
              </a:rPr>
              <a:t> – 2</a:t>
            </a:r>
            <a:r>
              <a:rPr lang="en-US" sz="2800" dirty="0" smtClean="0">
                <a:latin typeface="Optima"/>
                <a:cs typeface="Optima"/>
              </a:rPr>
              <a:t>)</a:t>
            </a:r>
            <a:r>
              <a:rPr lang="en-US" sz="2800" dirty="0" smtClean="0">
                <a:latin typeface="Wingdings"/>
                <a:ea typeface="Wingdings"/>
                <a:cs typeface="Wingdings"/>
                <a:sym typeface="Wingdings"/>
              </a:rPr>
              <a:t></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,j</a:t>
            </a:r>
            <a:r>
              <a:rPr lang="en-US" sz="2800" i="1" dirty="0">
                <a:latin typeface="Optima"/>
                <a:cs typeface="Optima"/>
              </a:rPr>
              <a:t> </a:t>
            </a:r>
            <a:r>
              <a:rPr lang="en-US" sz="2800" dirty="0">
                <a:latin typeface="Optima"/>
                <a:cs typeface="Optima"/>
              </a:rPr>
              <a:t>–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a:latin typeface="Optima"/>
                <a:cs typeface="Optima"/>
              </a:rPr>
              <a:t>j</a:t>
            </a:r>
            <a:r>
              <a:rPr lang="en-US" sz="2800" dirty="0">
                <a:latin typeface="Optima"/>
                <a:cs typeface="Optima"/>
              </a:rPr>
              <a:t>)</a:t>
            </a:r>
          </a:p>
        </p:txBody>
      </p:sp>
    </p:spTree>
    <p:extLst>
      <p:ext uri="{BB962C8B-B14F-4D97-AF65-F5344CB8AC3E}">
        <p14:creationId xmlns:p14="http://schemas.microsoft.com/office/powerpoint/2010/main" val="357808105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a:t>
            </a:r>
            <a:r>
              <a:rPr lang="en-US" b="1" dirty="0" smtClean="0">
                <a:latin typeface="Optima"/>
                <a:cs typeface="Optima"/>
              </a:rPr>
              <a:t>Joining Theorem</a:t>
            </a:r>
            <a:endParaRPr lang="en-US" b="1" dirty="0">
              <a:latin typeface="Optima"/>
              <a:cs typeface="Optima"/>
            </a:endParaRPr>
          </a:p>
        </p:txBody>
      </p:sp>
      <p:sp>
        <p:nvSpPr>
          <p:cNvPr id="6" name="Content Placeholder 3"/>
          <p:cNvSpPr txBox="1">
            <a:spLocks/>
          </p:cNvSpPr>
          <p:nvPr/>
        </p:nvSpPr>
        <p:spPr>
          <a:xfrm>
            <a:off x="304802" y="1612657"/>
            <a:ext cx="8610601" cy="2731813"/>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Given an </a:t>
            </a:r>
            <a:r>
              <a:rPr lang="en-US" sz="2800" i="1" dirty="0">
                <a:latin typeface="Optima"/>
                <a:cs typeface="Optima"/>
              </a:rPr>
              <a:t>n</a:t>
            </a:r>
            <a:r>
              <a:rPr lang="en-US" sz="2800" dirty="0">
                <a:latin typeface="Optima"/>
                <a:cs typeface="Optima"/>
              </a:rPr>
              <a:t> x </a:t>
            </a:r>
            <a:r>
              <a:rPr lang="en-US" sz="2800" i="1" dirty="0">
                <a:latin typeface="Optima"/>
                <a:cs typeface="Optima"/>
              </a:rPr>
              <a:t>n</a:t>
            </a:r>
            <a:r>
              <a:rPr lang="en-US" sz="2800" dirty="0">
                <a:latin typeface="Optima"/>
                <a:cs typeface="Optima"/>
              </a:rPr>
              <a:t> distance matrix </a:t>
            </a:r>
            <a:r>
              <a:rPr lang="en-US" sz="2800" i="1" dirty="0">
                <a:latin typeface="Optima"/>
                <a:cs typeface="Optima"/>
              </a:rPr>
              <a:t>D</a:t>
            </a:r>
            <a:r>
              <a:rPr lang="en-US" sz="2800" dirty="0">
                <a:latin typeface="Optima"/>
                <a:cs typeface="Optima"/>
              </a:rPr>
              <a:t>, its </a:t>
            </a:r>
            <a:r>
              <a:rPr lang="en-US" sz="2800" b="1" dirty="0">
                <a:latin typeface="Optima"/>
                <a:cs typeface="Optima"/>
              </a:rPr>
              <a:t>neighbor-joining matrix</a:t>
            </a:r>
            <a:r>
              <a:rPr lang="en-US" sz="2800" dirty="0">
                <a:latin typeface="Optima"/>
                <a:cs typeface="Optima"/>
              </a:rPr>
              <a:t> is the matrix </a:t>
            </a:r>
            <a:r>
              <a:rPr lang="en-US" sz="2800" i="1" dirty="0">
                <a:latin typeface="Optima"/>
                <a:cs typeface="Optima"/>
              </a:rPr>
              <a:t>D</a:t>
            </a:r>
            <a:r>
              <a:rPr lang="en-US" sz="2800" dirty="0">
                <a:latin typeface="Optima"/>
                <a:cs typeface="Optima"/>
              </a:rPr>
              <a:t>* defined as</a:t>
            </a:r>
            <a:br>
              <a:rPr lang="en-US" sz="2800" dirty="0">
                <a:latin typeface="Optima"/>
                <a:cs typeface="Optima"/>
              </a:rPr>
            </a:br>
            <a:r>
              <a:rPr lang="en-US" sz="2800" dirty="0" smtClean="0">
                <a:latin typeface="Optima"/>
                <a:cs typeface="Optima"/>
              </a:rPr>
              <a:t/>
            </a:r>
            <a:br>
              <a:rPr lang="en-US" sz="2800" dirty="0" smtClean="0">
                <a:latin typeface="Optima"/>
                <a:cs typeface="Optima"/>
              </a:rPr>
            </a:br>
            <a:r>
              <a:rPr lang="en-US" sz="2800" i="1" dirty="0" smtClean="0">
                <a:latin typeface="Optima"/>
                <a:cs typeface="Optima"/>
              </a:rPr>
              <a:t/>
            </a:r>
            <a:br>
              <a:rPr lang="en-US" sz="2800" i="1" dirty="0" smtClean="0">
                <a:latin typeface="Optima"/>
                <a:cs typeface="Optima"/>
              </a:rPr>
            </a:br>
            <a:r>
              <a:rPr lang="en-US" sz="2800" dirty="0" smtClean="0">
                <a:latin typeface="Optima"/>
                <a:cs typeface="Optima"/>
              </a:rPr>
              <a:t>where </a:t>
            </a:r>
            <a:r>
              <a:rPr lang="en-US" sz="2800" i="1" dirty="0" err="1" smtClean="0">
                <a:latin typeface="Optima"/>
                <a:cs typeface="Optima"/>
              </a:rPr>
              <a:t>TotalDistance</a:t>
            </a:r>
            <a:r>
              <a:rPr lang="en-US" sz="2800" i="1" baseline="-25000" dirty="0" err="1" smtClean="0">
                <a:latin typeface="Optima"/>
                <a:cs typeface="Optima"/>
              </a:rPr>
              <a:t>D</a:t>
            </a:r>
            <a:r>
              <a:rPr lang="en-US" sz="2800" dirty="0" smtClean="0">
                <a:latin typeface="Optima"/>
                <a:cs typeface="Optima"/>
              </a:rPr>
              <a:t>(</a:t>
            </a:r>
            <a:r>
              <a:rPr lang="en-US" sz="2800" i="1" dirty="0" err="1" smtClean="0">
                <a:latin typeface="Optima"/>
                <a:cs typeface="Optima"/>
              </a:rPr>
              <a:t>i</a:t>
            </a:r>
            <a:r>
              <a:rPr lang="en-US" sz="2800" dirty="0" smtClean="0">
                <a:latin typeface="Optima"/>
                <a:cs typeface="Optima"/>
              </a:rPr>
              <a:t>) is the sum of distances from </a:t>
            </a:r>
            <a:r>
              <a:rPr lang="en-US" sz="2800" i="1" dirty="0" err="1" smtClean="0">
                <a:latin typeface="Optima"/>
                <a:cs typeface="Optima"/>
              </a:rPr>
              <a:t>i</a:t>
            </a:r>
            <a:r>
              <a:rPr lang="en-US" sz="2800" dirty="0" smtClean="0">
                <a:latin typeface="Optima"/>
                <a:cs typeface="Optima"/>
              </a:rPr>
              <a:t> to all other leaves.</a:t>
            </a:r>
            <a:endParaRPr lang="en-US" sz="2800" dirty="0" smtClean="0">
              <a:latin typeface="Optima"/>
              <a:cs typeface="Optima"/>
            </a:endParaRPr>
          </a:p>
        </p:txBody>
      </p:sp>
      <p:sp>
        <p:nvSpPr>
          <p:cNvPr id="8" name="Rectangle 7"/>
          <p:cNvSpPr/>
          <p:nvPr/>
        </p:nvSpPr>
        <p:spPr>
          <a:xfrm>
            <a:off x="560727" y="5531588"/>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907588769"/>
              </p:ext>
            </p:extLst>
          </p:nvPr>
        </p:nvGraphicFramePr>
        <p:xfrm>
          <a:off x="3966904" y="4618063"/>
          <a:ext cx="1654634" cy="1854200"/>
        </p:xfrm>
        <a:graphic>
          <a:graphicData uri="http://schemas.openxmlformats.org/drawingml/2006/table">
            <a:tbl>
              <a:tblPr firstRow="1" bandRow="1">
                <a:tableStyleId>{5C22544A-7EE6-4342-B048-85BDC9FD1C3A}</a:tableStyleId>
              </a:tblPr>
              <a:tblGrid>
                <a:gridCol w="1654634"/>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smtClean="0">
                          <a:solidFill>
                            <a:schemeClr val="tx1">
                              <a:lumMod val="85000"/>
                              <a:lumOff val="15000"/>
                            </a:schemeClr>
                          </a:solidFill>
                          <a:latin typeface="Optima"/>
                          <a:cs typeface="Optima"/>
                        </a:rPr>
                        <a:t>TotalDistance</a:t>
                      </a:r>
                      <a:r>
                        <a:rPr lang="en-US" sz="1600" b="1" i="1" baseline="-25000" dirty="0" err="1" smtClean="0">
                          <a:solidFill>
                            <a:schemeClr val="tx1">
                              <a:lumMod val="85000"/>
                              <a:lumOff val="15000"/>
                            </a:schemeClr>
                          </a:solidFill>
                          <a:latin typeface="Optima"/>
                          <a:cs typeface="Optima"/>
                        </a:rPr>
                        <a:t>D</a:t>
                      </a:r>
                      <a:endParaRPr lang="en-US" sz="1600" b="1"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56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38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20030617"/>
              </p:ext>
            </p:extLst>
          </p:nvPr>
        </p:nvGraphicFramePr>
        <p:xfrm>
          <a:off x="1143000" y="4648200"/>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12</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12</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Rectangle 10"/>
          <p:cNvSpPr/>
          <p:nvPr/>
        </p:nvSpPr>
        <p:spPr>
          <a:xfrm>
            <a:off x="13512" y="2668070"/>
            <a:ext cx="9144000" cy="523220"/>
          </a:xfrm>
          <a:prstGeom prst="rect">
            <a:avLst/>
          </a:prstGeom>
        </p:spPr>
        <p:txBody>
          <a:bodyPr wrap="square">
            <a:spAutoFit/>
          </a:bodyPr>
          <a:lstStyle/>
          <a:p>
            <a:pPr algn="ctr"/>
            <a:r>
              <a:rPr lang="en-US" sz="2800" i="1" dirty="0" smtClean="0">
                <a:latin typeface="Optima"/>
                <a:cs typeface="Optima"/>
              </a:rPr>
              <a:t>D</a:t>
            </a:r>
            <a:r>
              <a:rPr lang="en-US" sz="2800" dirty="0" smtClean="0">
                <a:latin typeface="Optima"/>
                <a:cs typeface="Optima"/>
              </a:rPr>
              <a:t>*</a:t>
            </a:r>
            <a:r>
              <a:rPr lang="en-US" sz="2800" i="1" baseline="-25000" dirty="0" err="1">
                <a:latin typeface="Optima"/>
                <a:cs typeface="Optima"/>
              </a:rPr>
              <a:t>i,j</a:t>
            </a:r>
            <a:r>
              <a:rPr lang="en-US" sz="2800" dirty="0">
                <a:latin typeface="Optima"/>
                <a:cs typeface="Optima"/>
              </a:rPr>
              <a:t> = (</a:t>
            </a:r>
            <a:r>
              <a:rPr lang="en-US" sz="2800" i="1" dirty="0">
                <a:latin typeface="Optima"/>
                <a:cs typeface="Optima"/>
              </a:rPr>
              <a:t>n</a:t>
            </a:r>
            <a:r>
              <a:rPr lang="en-US" sz="2800" dirty="0">
                <a:latin typeface="Optima"/>
                <a:cs typeface="Optima"/>
              </a:rPr>
              <a:t> – 2</a:t>
            </a:r>
            <a:r>
              <a:rPr lang="en-US" sz="2800" dirty="0" smtClean="0">
                <a:latin typeface="Optima"/>
                <a:cs typeface="Optima"/>
              </a:rPr>
              <a:t>)</a:t>
            </a:r>
            <a:r>
              <a:rPr lang="en-US" sz="2800" dirty="0" smtClean="0">
                <a:latin typeface="Wingdings"/>
                <a:ea typeface="Wingdings"/>
                <a:cs typeface="Wingdings"/>
                <a:sym typeface="Wingdings"/>
              </a:rPr>
              <a:t></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,j</a:t>
            </a:r>
            <a:r>
              <a:rPr lang="en-US" sz="2800" i="1" dirty="0">
                <a:latin typeface="Optima"/>
                <a:cs typeface="Optima"/>
              </a:rPr>
              <a:t> </a:t>
            </a:r>
            <a:r>
              <a:rPr lang="en-US" sz="2800" dirty="0">
                <a:latin typeface="Optima"/>
                <a:cs typeface="Optima"/>
              </a:rPr>
              <a:t>–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a:latin typeface="Optima"/>
                <a:cs typeface="Optima"/>
              </a:rPr>
              <a:t>j</a:t>
            </a:r>
            <a:r>
              <a:rPr lang="en-US" sz="2800" dirty="0">
                <a:latin typeface="Optima"/>
                <a:cs typeface="Optima"/>
              </a:rPr>
              <a:t>)</a:t>
            </a:r>
          </a:p>
        </p:txBody>
      </p:sp>
    </p:spTree>
    <p:extLst>
      <p:ext uri="{BB962C8B-B14F-4D97-AF65-F5344CB8AC3E}">
        <p14:creationId xmlns:p14="http://schemas.microsoft.com/office/powerpoint/2010/main" val="3368589110"/>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a:t>
            </a:r>
            <a:r>
              <a:rPr lang="en-US" b="1" dirty="0" smtClean="0">
                <a:latin typeface="Optima"/>
                <a:cs typeface="Optima"/>
              </a:rPr>
              <a:t>Joining Theorem</a:t>
            </a:r>
            <a:endParaRPr lang="en-US" b="1" dirty="0">
              <a:latin typeface="Optima"/>
              <a:cs typeface="Optima"/>
            </a:endParaRPr>
          </a:p>
        </p:txBody>
      </p:sp>
      <p:sp>
        <p:nvSpPr>
          <p:cNvPr id="6" name="Content Placeholder 3"/>
          <p:cNvSpPr txBox="1">
            <a:spLocks/>
          </p:cNvSpPr>
          <p:nvPr/>
        </p:nvSpPr>
        <p:spPr>
          <a:xfrm>
            <a:off x="304802" y="1612657"/>
            <a:ext cx="8610601" cy="2731813"/>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Given an </a:t>
            </a:r>
            <a:r>
              <a:rPr lang="en-US" sz="2800" i="1" dirty="0">
                <a:latin typeface="Optima"/>
                <a:cs typeface="Optima"/>
              </a:rPr>
              <a:t>n</a:t>
            </a:r>
            <a:r>
              <a:rPr lang="en-US" sz="2800" dirty="0">
                <a:latin typeface="Optima"/>
                <a:cs typeface="Optima"/>
              </a:rPr>
              <a:t> x </a:t>
            </a:r>
            <a:r>
              <a:rPr lang="en-US" sz="2800" i="1" dirty="0">
                <a:latin typeface="Optima"/>
                <a:cs typeface="Optima"/>
              </a:rPr>
              <a:t>n</a:t>
            </a:r>
            <a:r>
              <a:rPr lang="en-US" sz="2800" dirty="0">
                <a:latin typeface="Optima"/>
                <a:cs typeface="Optima"/>
              </a:rPr>
              <a:t> distance matrix </a:t>
            </a:r>
            <a:r>
              <a:rPr lang="en-US" sz="2800" i="1" dirty="0">
                <a:latin typeface="Optima"/>
                <a:cs typeface="Optima"/>
              </a:rPr>
              <a:t>D</a:t>
            </a:r>
            <a:r>
              <a:rPr lang="en-US" sz="2800" dirty="0">
                <a:latin typeface="Optima"/>
                <a:cs typeface="Optima"/>
              </a:rPr>
              <a:t>, its </a:t>
            </a:r>
            <a:r>
              <a:rPr lang="en-US" sz="2800" b="1" dirty="0">
                <a:latin typeface="Optima"/>
                <a:cs typeface="Optima"/>
              </a:rPr>
              <a:t>neighbor-joining matrix</a:t>
            </a:r>
            <a:r>
              <a:rPr lang="en-US" sz="2800" dirty="0">
                <a:latin typeface="Optima"/>
                <a:cs typeface="Optima"/>
              </a:rPr>
              <a:t> is the matrix </a:t>
            </a:r>
            <a:r>
              <a:rPr lang="en-US" sz="2800" i="1" dirty="0">
                <a:latin typeface="Optima"/>
                <a:cs typeface="Optima"/>
              </a:rPr>
              <a:t>D</a:t>
            </a:r>
            <a:r>
              <a:rPr lang="en-US" sz="2800" dirty="0">
                <a:latin typeface="Optima"/>
                <a:cs typeface="Optima"/>
              </a:rPr>
              <a:t>* defined as</a:t>
            </a:r>
            <a:br>
              <a:rPr lang="en-US" sz="2800" dirty="0">
                <a:latin typeface="Optima"/>
                <a:cs typeface="Optima"/>
              </a:rPr>
            </a:br>
            <a:r>
              <a:rPr lang="en-US" sz="2800" dirty="0" smtClean="0">
                <a:latin typeface="Optima"/>
                <a:cs typeface="Optima"/>
              </a:rPr>
              <a:t/>
            </a:r>
            <a:br>
              <a:rPr lang="en-US" sz="2800" dirty="0" smtClean="0">
                <a:latin typeface="Optima"/>
                <a:cs typeface="Optima"/>
              </a:rPr>
            </a:br>
            <a:r>
              <a:rPr lang="en-US" sz="2800" i="1" dirty="0" smtClean="0">
                <a:latin typeface="Optima"/>
                <a:cs typeface="Optima"/>
              </a:rPr>
              <a:t/>
            </a:r>
            <a:br>
              <a:rPr lang="en-US" sz="2800" i="1" dirty="0" smtClean="0">
                <a:latin typeface="Optima"/>
                <a:cs typeface="Optima"/>
              </a:rPr>
            </a:br>
            <a:r>
              <a:rPr lang="en-US" sz="2800" dirty="0" smtClean="0">
                <a:latin typeface="Optima"/>
                <a:cs typeface="Optima"/>
              </a:rPr>
              <a:t>where </a:t>
            </a:r>
            <a:r>
              <a:rPr lang="en-US" sz="2800" i="1" dirty="0" err="1" smtClean="0">
                <a:latin typeface="Optima"/>
                <a:cs typeface="Optima"/>
              </a:rPr>
              <a:t>TotalDistance</a:t>
            </a:r>
            <a:r>
              <a:rPr lang="en-US" sz="2800" i="1" baseline="-25000" dirty="0" err="1" smtClean="0">
                <a:latin typeface="Optima"/>
                <a:cs typeface="Optima"/>
              </a:rPr>
              <a:t>D</a:t>
            </a:r>
            <a:r>
              <a:rPr lang="en-US" sz="2800" dirty="0" smtClean="0">
                <a:latin typeface="Optima"/>
                <a:cs typeface="Optima"/>
              </a:rPr>
              <a:t>(</a:t>
            </a:r>
            <a:r>
              <a:rPr lang="en-US" sz="2800" i="1" dirty="0" err="1" smtClean="0">
                <a:latin typeface="Optima"/>
                <a:cs typeface="Optima"/>
              </a:rPr>
              <a:t>i</a:t>
            </a:r>
            <a:r>
              <a:rPr lang="en-US" sz="2800" dirty="0" smtClean="0">
                <a:latin typeface="Optima"/>
                <a:cs typeface="Optima"/>
              </a:rPr>
              <a:t>) is the sum of distances from </a:t>
            </a:r>
            <a:r>
              <a:rPr lang="en-US" sz="2800" i="1" dirty="0" err="1" smtClean="0">
                <a:latin typeface="Optima"/>
                <a:cs typeface="Optima"/>
              </a:rPr>
              <a:t>i</a:t>
            </a:r>
            <a:r>
              <a:rPr lang="en-US" sz="2800" dirty="0" smtClean="0">
                <a:latin typeface="Optima"/>
                <a:cs typeface="Optima"/>
              </a:rPr>
              <a:t> to all other leaves.</a:t>
            </a:r>
            <a:endParaRPr lang="en-US" sz="2800" dirty="0" smtClean="0">
              <a:latin typeface="Optima"/>
              <a:cs typeface="Optima"/>
            </a:endParaRPr>
          </a:p>
        </p:txBody>
      </p:sp>
      <p:sp>
        <p:nvSpPr>
          <p:cNvPr id="8" name="Rectangle 7"/>
          <p:cNvSpPr/>
          <p:nvPr/>
        </p:nvSpPr>
        <p:spPr>
          <a:xfrm>
            <a:off x="560727" y="5531588"/>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251465341"/>
              </p:ext>
            </p:extLst>
          </p:nvPr>
        </p:nvGraphicFramePr>
        <p:xfrm>
          <a:off x="3966904" y="4618063"/>
          <a:ext cx="1654634" cy="1854200"/>
        </p:xfrm>
        <a:graphic>
          <a:graphicData uri="http://schemas.openxmlformats.org/drawingml/2006/table">
            <a:tbl>
              <a:tblPr firstRow="1" bandRow="1">
                <a:tableStyleId>{5C22544A-7EE6-4342-B048-85BDC9FD1C3A}</a:tableStyleId>
              </a:tblPr>
              <a:tblGrid>
                <a:gridCol w="1654634"/>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smtClean="0">
                          <a:solidFill>
                            <a:schemeClr val="tx1">
                              <a:lumMod val="85000"/>
                              <a:lumOff val="15000"/>
                            </a:schemeClr>
                          </a:solidFill>
                          <a:latin typeface="Optima"/>
                          <a:cs typeface="Optima"/>
                        </a:rPr>
                        <a:t>TotalDistance</a:t>
                      </a:r>
                      <a:r>
                        <a:rPr lang="en-US" sz="1600" b="1" i="1" baseline="-25000" dirty="0" err="1" smtClean="0">
                          <a:solidFill>
                            <a:schemeClr val="tx1">
                              <a:lumMod val="85000"/>
                              <a:lumOff val="15000"/>
                            </a:schemeClr>
                          </a:solidFill>
                          <a:latin typeface="Optima"/>
                          <a:cs typeface="Optima"/>
                        </a:rPr>
                        <a:t>D</a:t>
                      </a:r>
                      <a:endParaRPr lang="en-US" sz="1600" b="1"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56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38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928656110"/>
              </p:ext>
            </p:extLst>
          </p:nvPr>
        </p:nvGraphicFramePr>
        <p:xfrm>
          <a:off x="1143000" y="4648200"/>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12</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12</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815082668"/>
              </p:ext>
            </p:extLst>
          </p:nvPr>
        </p:nvGraphicFramePr>
        <p:xfrm>
          <a:off x="6373776" y="4648200"/>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0" kern="1200" dirty="0" smtClean="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85000"/>
                              <a:lumOff val="15000"/>
                            </a:schemeClr>
                          </a:solidFill>
                          <a:effectLst/>
                          <a:latin typeface="Optima"/>
                          <a:ea typeface="+mn-ea"/>
                          <a:cs typeface="Optima"/>
                        </a:rPr>
                        <a:t>-68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85000"/>
                              <a:lumOff val="15000"/>
                            </a:schemeClr>
                          </a:solidFill>
                          <a:effectLst/>
                          <a:latin typeface="Optima"/>
                          <a:ea typeface="+mn-ea"/>
                          <a:cs typeface="Optima"/>
                        </a:rPr>
                        <a:t>-68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85000"/>
                              <a:lumOff val="15000"/>
                            </a:schemeClr>
                          </a:solidFill>
                          <a:effectLst/>
                          <a:latin typeface="Optima"/>
                          <a:ea typeface="+mn-ea"/>
                          <a:cs typeface="Optima"/>
                        </a:rPr>
                        <a:t>-68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Rectangle 11"/>
          <p:cNvSpPr/>
          <p:nvPr/>
        </p:nvSpPr>
        <p:spPr>
          <a:xfrm>
            <a:off x="5791200" y="5536650"/>
            <a:ext cx="588507"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sp>
        <p:nvSpPr>
          <p:cNvPr id="13" name="Rectangle 12"/>
          <p:cNvSpPr/>
          <p:nvPr/>
        </p:nvSpPr>
        <p:spPr>
          <a:xfrm>
            <a:off x="13512" y="2668070"/>
            <a:ext cx="9144000" cy="523220"/>
          </a:xfrm>
          <a:prstGeom prst="rect">
            <a:avLst/>
          </a:prstGeom>
        </p:spPr>
        <p:txBody>
          <a:bodyPr wrap="square">
            <a:spAutoFit/>
          </a:bodyPr>
          <a:lstStyle/>
          <a:p>
            <a:pPr algn="ctr"/>
            <a:r>
              <a:rPr lang="en-US" sz="2800" i="1" dirty="0" smtClean="0">
                <a:latin typeface="Optima"/>
                <a:cs typeface="Optima"/>
              </a:rPr>
              <a:t>D</a:t>
            </a:r>
            <a:r>
              <a:rPr lang="en-US" sz="2800" dirty="0" smtClean="0">
                <a:latin typeface="Optima"/>
                <a:cs typeface="Optima"/>
              </a:rPr>
              <a:t>*</a:t>
            </a:r>
            <a:r>
              <a:rPr lang="en-US" sz="2800" i="1" baseline="-25000" dirty="0" err="1">
                <a:latin typeface="Optima"/>
                <a:cs typeface="Optima"/>
              </a:rPr>
              <a:t>i,j</a:t>
            </a:r>
            <a:r>
              <a:rPr lang="en-US" sz="2800" dirty="0">
                <a:latin typeface="Optima"/>
                <a:cs typeface="Optima"/>
              </a:rPr>
              <a:t> = (</a:t>
            </a:r>
            <a:r>
              <a:rPr lang="en-US" sz="2800" i="1" dirty="0">
                <a:latin typeface="Optima"/>
                <a:cs typeface="Optima"/>
              </a:rPr>
              <a:t>n</a:t>
            </a:r>
            <a:r>
              <a:rPr lang="en-US" sz="2800" dirty="0">
                <a:latin typeface="Optima"/>
                <a:cs typeface="Optima"/>
              </a:rPr>
              <a:t> – 2</a:t>
            </a:r>
            <a:r>
              <a:rPr lang="en-US" sz="2800" dirty="0" smtClean="0">
                <a:latin typeface="Optima"/>
                <a:cs typeface="Optima"/>
              </a:rPr>
              <a:t>)</a:t>
            </a:r>
            <a:r>
              <a:rPr lang="en-US" sz="2800" dirty="0" smtClean="0">
                <a:latin typeface="Wingdings"/>
                <a:ea typeface="Wingdings"/>
                <a:cs typeface="Wingdings"/>
                <a:sym typeface="Wingdings"/>
              </a:rPr>
              <a:t></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,j</a:t>
            </a:r>
            <a:r>
              <a:rPr lang="en-US" sz="2800" i="1" dirty="0">
                <a:latin typeface="Optima"/>
                <a:cs typeface="Optima"/>
              </a:rPr>
              <a:t> </a:t>
            </a:r>
            <a:r>
              <a:rPr lang="en-US" sz="2800" dirty="0">
                <a:latin typeface="Optima"/>
                <a:cs typeface="Optima"/>
              </a:rPr>
              <a:t>–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a:latin typeface="Optima"/>
                <a:cs typeface="Optima"/>
              </a:rPr>
              <a:t>j</a:t>
            </a:r>
            <a:r>
              <a:rPr lang="en-US" sz="2800" dirty="0">
                <a:latin typeface="Optima"/>
                <a:cs typeface="Optima"/>
              </a:rPr>
              <a:t>)</a:t>
            </a:r>
          </a:p>
        </p:txBody>
      </p:sp>
    </p:spTree>
    <p:extLst>
      <p:ext uri="{BB962C8B-B14F-4D97-AF65-F5344CB8AC3E}">
        <p14:creationId xmlns:p14="http://schemas.microsoft.com/office/powerpoint/2010/main" val="114968851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a:t>
            </a:r>
            <a:r>
              <a:rPr lang="en-US" b="1" dirty="0" smtClean="0">
                <a:latin typeface="Optima"/>
                <a:cs typeface="Optima"/>
              </a:rPr>
              <a:t>Joining Theorem</a:t>
            </a:r>
            <a:endParaRPr lang="en-US" b="1" dirty="0">
              <a:latin typeface="Optima"/>
              <a:cs typeface="Optima"/>
            </a:endParaRPr>
          </a:p>
        </p:txBody>
      </p:sp>
      <p:sp>
        <p:nvSpPr>
          <p:cNvPr id="8" name="Rectangle 7"/>
          <p:cNvSpPr/>
          <p:nvPr/>
        </p:nvSpPr>
        <p:spPr>
          <a:xfrm>
            <a:off x="560727" y="5531588"/>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4627429"/>
              </p:ext>
            </p:extLst>
          </p:nvPr>
        </p:nvGraphicFramePr>
        <p:xfrm>
          <a:off x="3966904" y="4618063"/>
          <a:ext cx="1654634" cy="1854200"/>
        </p:xfrm>
        <a:graphic>
          <a:graphicData uri="http://schemas.openxmlformats.org/drawingml/2006/table">
            <a:tbl>
              <a:tblPr firstRow="1" bandRow="1">
                <a:tableStyleId>{5C22544A-7EE6-4342-B048-85BDC9FD1C3A}</a:tableStyleId>
              </a:tblPr>
              <a:tblGrid>
                <a:gridCol w="1654634"/>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smtClean="0">
                          <a:solidFill>
                            <a:schemeClr val="tx1">
                              <a:lumMod val="85000"/>
                              <a:lumOff val="15000"/>
                            </a:schemeClr>
                          </a:solidFill>
                          <a:latin typeface="Optima"/>
                          <a:cs typeface="Optima"/>
                        </a:rPr>
                        <a:t>TotalDistance</a:t>
                      </a:r>
                      <a:r>
                        <a:rPr lang="en-US" sz="1600" b="1" i="1" baseline="-25000" dirty="0" err="1" smtClean="0">
                          <a:solidFill>
                            <a:schemeClr val="tx1">
                              <a:lumMod val="85000"/>
                              <a:lumOff val="15000"/>
                            </a:schemeClr>
                          </a:solidFill>
                          <a:latin typeface="Optima"/>
                          <a:cs typeface="Optima"/>
                        </a:rPr>
                        <a:t>D</a:t>
                      </a:r>
                      <a:endParaRPr lang="en-US" sz="1600" b="1"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56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38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678930743"/>
              </p:ext>
            </p:extLst>
          </p:nvPr>
        </p:nvGraphicFramePr>
        <p:xfrm>
          <a:off x="1143000" y="4648200"/>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12</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12</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041388738"/>
              </p:ext>
            </p:extLst>
          </p:nvPr>
        </p:nvGraphicFramePr>
        <p:xfrm>
          <a:off x="6373776" y="4648200"/>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0" kern="1200" dirty="0" smtClean="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85000"/>
                              <a:lumOff val="15000"/>
                            </a:schemeClr>
                          </a:solidFill>
                          <a:effectLst/>
                          <a:latin typeface="Optima"/>
                          <a:ea typeface="+mn-ea"/>
                          <a:cs typeface="Optima"/>
                        </a:rPr>
                        <a:t>-68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85000"/>
                              <a:lumOff val="15000"/>
                            </a:schemeClr>
                          </a:solidFill>
                          <a:effectLst/>
                          <a:latin typeface="Optima"/>
                          <a:ea typeface="+mn-ea"/>
                          <a:cs typeface="Optima"/>
                        </a:rPr>
                        <a:t>-68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85000"/>
                              <a:lumOff val="15000"/>
                            </a:schemeClr>
                          </a:solidFill>
                          <a:effectLst/>
                          <a:latin typeface="Optima"/>
                          <a:ea typeface="+mn-ea"/>
                          <a:cs typeface="Optima"/>
                        </a:rPr>
                        <a:t>-68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Rectangle 11"/>
          <p:cNvSpPr/>
          <p:nvPr/>
        </p:nvSpPr>
        <p:spPr>
          <a:xfrm>
            <a:off x="5791200" y="5536650"/>
            <a:ext cx="588507"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sp>
        <p:nvSpPr>
          <p:cNvPr id="14" name="Rectangle 13"/>
          <p:cNvSpPr/>
          <p:nvPr/>
        </p:nvSpPr>
        <p:spPr>
          <a:xfrm>
            <a:off x="304800" y="2133600"/>
            <a:ext cx="8610600" cy="1384995"/>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wrap="square">
            <a:spAutoFit/>
          </a:bodyPr>
          <a:lstStyle/>
          <a:p>
            <a:r>
              <a:rPr lang="en-US" sz="2800" b="1" dirty="0">
                <a:latin typeface="Optima"/>
                <a:cs typeface="Optima"/>
              </a:rPr>
              <a:t>Neighbor-Joining Theorem: </a:t>
            </a:r>
            <a:r>
              <a:rPr lang="en-US" sz="2800" dirty="0">
                <a:latin typeface="Optima"/>
                <a:cs typeface="Optima"/>
              </a:rPr>
              <a:t>If </a:t>
            </a:r>
            <a:r>
              <a:rPr lang="en-US" sz="2800" i="1" dirty="0">
                <a:latin typeface="Optima"/>
                <a:cs typeface="Optima"/>
              </a:rPr>
              <a:t>D</a:t>
            </a:r>
            <a:r>
              <a:rPr lang="en-US" sz="2800" dirty="0">
                <a:latin typeface="Optima"/>
                <a:cs typeface="Optima"/>
              </a:rPr>
              <a:t> is additive, </a:t>
            </a:r>
            <a:r>
              <a:rPr lang="en-US" sz="2800" dirty="0" smtClean="0">
                <a:latin typeface="Optima"/>
                <a:cs typeface="Optima"/>
              </a:rPr>
              <a:t>then the </a:t>
            </a:r>
            <a:r>
              <a:rPr lang="en-US" sz="2800" dirty="0">
                <a:latin typeface="Optima"/>
                <a:cs typeface="Optima"/>
              </a:rPr>
              <a:t>smallest </a:t>
            </a:r>
            <a:r>
              <a:rPr lang="en-US" sz="2800" dirty="0" smtClean="0">
                <a:latin typeface="Optima"/>
                <a:cs typeface="Optima"/>
              </a:rPr>
              <a:t>element of </a:t>
            </a:r>
            <a:r>
              <a:rPr lang="en-US" sz="2800" i="1" dirty="0">
                <a:latin typeface="Optima"/>
                <a:cs typeface="Optima"/>
              </a:rPr>
              <a:t>D</a:t>
            </a:r>
            <a:r>
              <a:rPr lang="en-US" sz="2800" i="1" dirty="0" smtClean="0">
                <a:latin typeface="Optima"/>
                <a:cs typeface="Optima"/>
              </a:rPr>
              <a:t>*</a:t>
            </a:r>
            <a:r>
              <a:rPr lang="en-US" sz="2800" dirty="0" smtClean="0">
                <a:latin typeface="Optima"/>
                <a:cs typeface="Optima"/>
              </a:rPr>
              <a:t> </a:t>
            </a:r>
            <a:r>
              <a:rPr lang="en-US" sz="2800" dirty="0">
                <a:latin typeface="Optima"/>
                <a:cs typeface="Optima"/>
              </a:rPr>
              <a:t>corresponds to neighboring leaves </a:t>
            </a:r>
            <a:r>
              <a:rPr lang="en-US" sz="2800" dirty="0" smtClean="0">
                <a:latin typeface="Optima"/>
                <a:cs typeface="Optima"/>
              </a:rPr>
              <a:t>in </a:t>
            </a:r>
            <a:r>
              <a:rPr lang="en-US" sz="2800" i="1" dirty="0">
                <a:latin typeface="Optima"/>
                <a:cs typeface="Optima"/>
              </a:rPr>
              <a:t>Tree</a:t>
            </a:r>
            <a:r>
              <a:rPr lang="en-US" sz="2800" dirty="0">
                <a:latin typeface="Optima"/>
                <a:cs typeface="Optima"/>
              </a:rPr>
              <a:t>(</a:t>
            </a:r>
            <a:r>
              <a:rPr lang="en-US" sz="2800" i="1" dirty="0">
                <a:latin typeface="Optima"/>
                <a:cs typeface="Optima"/>
              </a:rPr>
              <a:t>D</a:t>
            </a:r>
            <a:r>
              <a:rPr lang="en-US" sz="2800" dirty="0">
                <a:latin typeface="Optima"/>
                <a:cs typeface="Optima"/>
              </a:rPr>
              <a:t>)</a:t>
            </a:r>
            <a:r>
              <a:rPr lang="en-US" sz="2800" dirty="0" smtClean="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2730306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Questions about SARS</a:t>
            </a:r>
            <a:endParaRPr lang="en-US" b="1" dirty="0">
              <a:latin typeface="Optima"/>
              <a:cs typeface="Optima"/>
            </a:endParaRPr>
          </a:p>
        </p:txBody>
      </p:sp>
      <p:sp>
        <p:nvSpPr>
          <p:cNvPr id="3" name="Content Placeholder 3"/>
          <p:cNvSpPr txBox="1">
            <a:spLocks/>
          </p:cNvSpPr>
          <p:nvPr/>
        </p:nvSpPr>
        <p:spPr>
          <a:xfrm>
            <a:off x="304801" y="1371601"/>
            <a:ext cx="8610601"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Optima"/>
                <a:cs typeface="Optima"/>
              </a:rPr>
              <a:t>Which animal gave us SARS?</a:t>
            </a:r>
          </a:p>
        </p:txBody>
      </p:sp>
    </p:spTree>
    <p:extLst>
      <p:ext uri="{BB962C8B-B14F-4D97-AF65-F5344CB8AC3E}">
        <p14:creationId xmlns:p14="http://schemas.microsoft.com/office/powerpoint/2010/main" val="1272111387"/>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a:t>
            </a:r>
            <a:r>
              <a:rPr lang="en-US" b="1" dirty="0" smtClean="0">
                <a:latin typeface="Optima"/>
                <a:cs typeface="Optima"/>
              </a:rPr>
              <a:t>Joining Theorem</a:t>
            </a:r>
            <a:endParaRPr lang="en-US" b="1" dirty="0">
              <a:latin typeface="Optima"/>
              <a:cs typeface="Optima"/>
            </a:endParaRPr>
          </a:p>
        </p:txBody>
      </p:sp>
      <p:sp>
        <p:nvSpPr>
          <p:cNvPr id="8" name="Rectangle 7"/>
          <p:cNvSpPr/>
          <p:nvPr/>
        </p:nvSpPr>
        <p:spPr>
          <a:xfrm>
            <a:off x="560727" y="5531588"/>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724736938"/>
              </p:ext>
            </p:extLst>
          </p:nvPr>
        </p:nvGraphicFramePr>
        <p:xfrm>
          <a:off x="3966904" y="4618063"/>
          <a:ext cx="1654634" cy="1854200"/>
        </p:xfrm>
        <a:graphic>
          <a:graphicData uri="http://schemas.openxmlformats.org/drawingml/2006/table">
            <a:tbl>
              <a:tblPr firstRow="1" bandRow="1">
                <a:tableStyleId>{5C22544A-7EE6-4342-B048-85BDC9FD1C3A}</a:tableStyleId>
              </a:tblPr>
              <a:tblGrid>
                <a:gridCol w="1654634"/>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smtClean="0">
                          <a:solidFill>
                            <a:schemeClr val="tx1">
                              <a:lumMod val="85000"/>
                              <a:lumOff val="15000"/>
                            </a:schemeClr>
                          </a:solidFill>
                          <a:latin typeface="Optima"/>
                          <a:cs typeface="Optima"/>
                        </a:rPr>
                        <a:t>TotalDistance</a:t>
                      </a:r>
                      <a:r>
                        <a:rPr lang="en-US" sz="1600" b="1" i="1" baseline="-25000" dirty="0" err="1" smtClean="0">
                          <a:solidFill>
                            <a:schemeClr val="tx1">
                              <a:lumMod val="85000"/>
                              <a:lumOff val="15000"/>
                            </a:schemeClr>
                          </a:solidFill>
                          <a:latin typeface="Optima"/>
                          <a:cs typeface="Optima"/>
                        </a:rPr>
                        <a:t>D</a:t>
                      </a:r>
                      <a:endParaRPr lang="en-US" sz="1600" b="1"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56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38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16511657"/>
              </p:ext>
            </p:extLst>
          </p:nvPr>
        </p:nvGraphicFramePr>
        <p:xfrm>
          <a:off x="1143000" y="4648200"/>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176FC1"/>
                          </a:solidFill>
                          <a:latin typeface="Optima"/>
                          <a:cs typeface="Optima"/>
                        </a:rPr>
                        <a:t>12</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accent1"/>
                          </a:solidFill>
                          <a:latin typeface="Optima"/>
                          <a:cs typeface="Optima"/>
                        </a:rPr>
                        <a:t>12</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126962638"/>
              </p:ext>
            </p:extLst>
          </p:nvPr>
        </p:nvGraphicFramePr>
        <p:xfrm>
          <a:off x="6373776" y="4648200"/>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kern="1200" dirty="0" smtClean="0">
                          <a:solidFill>
                            <a:srgbClr val="ED1C24"/>
                          </a:solidFill>
                          <a:effectLst/>
                          <a:latin typeface="Optima"/>
                          <a:ea typeface="+mn-ea"/>
                          <a:cs typeface="Optima"/>
                        </a:rPr>
                        <a:t>-68</a:t>
                      </a:r>
                      <a:r>
                        <a:rPr lang="en-US" sz="1600" b="0" kern="1200" dirty="0" smtClean="0">
                          <a:solidFill>
                            <a:schemeClr val="tx1">
                              <a:lumMod val="85000"/>
                              <a:lumOff val="15000"/>
                            </a:schemeClr>
                          </a:solidFill>
                          <a:effectLst/>
                          <a:latin typeface="Optima"/>
                          <a:ea typeface="+mn-ea"/>
                          <a:cs typeface="Optima"/>
                        </a:rPr>
                        <a:t>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smtClean="0">
                          <a:solidFill>
                            <a:srgbClr val="ED1C24"/>
                          </a:solidFill>
                          <a:effectLst/>
                          <a:latin typeface="Optima"/>
                          <a:ea typeface="+mn-ea"/>
                          <a:cs typeface="Optima"/>
                        </a:rPr>
                        <a:t>-68</a:t>
                      </a:r>
                      <a:r>
                        <a:rPr lang="en-US" sz="1600" b="0" kern="1200" dirty="0" smtClean="0">
                          <a:solidFill>
                            <a:schemeClr val="tx1">
                              <a:lumMod val="85000"/>
                              <a:lumOff val="15000"/>
                            </a:schemeClr>
                          </a:solidFill>
                          <a:effectLst/>
                          <a:latin typeface="Optima"/>
                          <a:ea typeface="+mn-ea"/>
                          <a:cs typeface="Optima"/>
                        </a:rPr>
                        <a:t>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2"/>
                          </a:solidFill>
                          <a:effectLst/>
                          <a:latin typeface="Optima"/>
                          <a:ea typeface="+mn-ea"/>
                          <a:cs typeface="Optima"/>
                        </a:rPr>
                        <a:t>-68 </a:t>
                      </a:r>
                      <a:endParaRPr lang="en-US" sz="1600" b="1" dirty="0" smtClean="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smtClean="0">
                          <a:solidFill>
                            <a:srgbClr val="ED1C24"/>
                          </a:solidFill>
                          <a:effectLst/>
                          <a:latin typeface="Optima"/>
                          <a:ea typeface="+mn-ea"/>
                          <a:cs typeface="Optima"/>
                        </a:rPr>
                        <a:t>-68 </a:t>
                      </a:r>
                      <a:endParaRPr lang="en-US" sz="1600" b="1" dirty="0" smtClean="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Rectangle 11"/>
          <p:cNvSpPr/>
          <p:nvPr/>
        </p:nvSpPr>
        <p:spPr>
          <a:xfrm>
            <a:off x="5791200" y="5536650"/>
            <a:ext cx="588507"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sp>
        <p:nvSpPr>
          <p:cNvPr id="14" name="Rectangle 13"/>
          <p:cNvSpPr/>
          <p:nvPr/>
        </p:nvSpPr>
        <p:spPr>
          <a:xfrm>
            <a:off x="304800" y="2133600"/>
            <a:ext cx="8610600" cy="1384995"/>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wrap="square">
            <a:spAutoFit/>
          </a:bodyPr>
          <a:lstStyle/>
          <a:p>
            <a:r>
              <a:rPr lang="en-US" sz="2800" b="1" dirty="0">
                <a:latin typeface="Optima"/>
                <a:cs typeface="Optima"/>
              </a:rPr>
              <a:t>Neighbor-Joining Theorem: </a:t>
            </a:r>
            <a:r>
              <a:rPr lang="en-US" sz="2800" dirty="0">
                <a:latin typeface="Optima"/>
                <a:cs typeface="Optima"/>
              </a:rPr>
              <a:t>If </a:t>
            </a:r>
            <a:r>
              <a:rPr lang="en-US" sz="2800" i="1" dirty="0">
                <a:latin typeface="Optima"/>
                <a:cs typeface="Optima"/>
              </a:rPr>
              <a:t>D</a:t>
            </a:r>
            <a:r>
              <a:rPr lang="en-US" sz="2800" dirty="0">
                <a:latin typeface="Optima"/>
                <a:cs typeface="Optima"/>
              </a:rPr>
              <a:t> is additive, </a:t>
            </a:r>
            <a:r>
              <a:rPr lang="en-US" sz="2800" dirty="0" smtClean="0">
                <a:latin typeface="Optima"/>
                <a:cs typeface="Optima"/>
              </a:rPr>
              <a:t>then the </a:t>
            </a:r>
            <a:r>
              <a:rPr lang="en-US" sz="2800" dirty="0">
                <a:latin typeface="Optima"/>
                <a:cs typeface="Optima"/>
              </a:rPr>
              <a:t>smallest </a:t>
            </a:r>
            <a:r>
              <a:rPr lang="en-US" sz="2800" dirty="0" smtClean="0">
                <a:latin typeface="Optima"/>
                <a:cs typeface="Optima"/>
              </a:rPr>
              <a:t>element of </a:t>
            </a:r>
            <a:r>
              <a:rPr lang="en-US" sz="2800" i="1" dirty="0">
                <a:latin typeface="Optima"/>
                <a:cs typeface="Optima"/>
              </a:rPr>
              <a:t>D</a:t>
            </a:r>
            <a:r>
              <a:rPr lang="en-US" sz="2800" i="1" dirty="0" smtClean="0">
                <a:latin typeface="Optima"/>
                <a:cs typeface="Optima"/>
              </a:rPr>
              <a:t>*</a:t>
            </a:r>
            <a:r>
              <a:rPr lang="en-US" sz="2800" dirty="0" smtClean="0">
                <a:latin typeface="Optima"/>
                <a:cs typeface="Optima"/>
              </a:rPr>
              <a:t> </a:t>
            </a:r>
            <a:r>
              <a:rPr lang="en-US" sz="2800" dirty="0">
                <a:latin typeface="Optima"/>
                <a:cs typeface="Optima"/>
              </a:rPr>
              <a:t>corresponds to neighboring leaves </a:t>
            </a:r>
            <a:r>
              <a:rPr lang="en-US" sz="2800" dirty="0" smtClean="0">
                <a:latin typeface="Optima"/>
                <a:cs typeface="Optima"/>
              </a:rPr>
              <a:t>in </a:t>
            </a:r>
            <a:r>
              <a:rPr lang="en-US" sz="2800" i="1" dirty="0">
                <a:latin typeface="Optima"/>
                <a:cs typeface="Optima"/>
              </a:rPr>
              <a:t>Tree</a:t>
            </a:r>
            <a:r>
              <a:rPr lang="en-US" sz="2800" dirty="0">
                <a:latin typeface="Optima"/>
                <a:cs typeface="Optima"/>
              </a:rPr>
              <a:t>(</a:t>
            </a:r>
            <a:r>
              <a:rPr lang="en-US" sz="2800" i="1" dirty="0">
                <a:latin typeface="Optima"/>
                <a:cs typeface="Optima"/>
              </a:rPr>
              <a:t>D</a:t>
            </a:r>
            <a:r>
              <a:rPr lang="en-US" sz="2800" dirty="0">
                <a:latin typeface="Optima"/>
                <a:cs typeface="Optima"/>
              </a:rPr>
              <a:t>)</a:t>
            </a:r>
            <a:r>
              <a:rPr lang="en-US" sz="2800" dirty="0" smtClean="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606736646"/>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 in Action</a:t>
            </a:r>
            <a:endParaRPr lang="en-US" b="1" dirty="0">
              <a:latin typeface="Optima"/>
              <a:cs typeface="Optima"/>
            </a:endParaRPr>
          </a:p>
        </p:txBody>
      </p:sp>
      <p:sp>
        <p:nvSpPr>
          <p:cNvPr id="4" name="Rectangle 3"/>
          <p:cNvSpPr/>
          <p:nvPr/>
        </p:nvSpPr>
        <p:spPr>
          <a:xfrm>
            <a:off x="1466857" y="2835825"/>
            <a:ext cx="588507"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56151279"/>
              </p:ext>
            </p:extLst>
          </p:nvPr>
        </p:nvGraphicFramePr>
        <p:xfrm>
          <a:off x="4724400" y="2057400"/>
          <a:ext cx="1654634" cy="1854200"/>
        </p:xfrm>
        <a:graphic>
          <a:graphicData uri="http://schemas.openxmlformats.org/drawingml/2006/table">
            <a:tbl>
              <a:tblPr firstRow="1" bandRow="1">
                <a:tableStyleId>{5C22544A-7EE6-4342-B048-85BDC9FD1C3A}</a:tableStyleId>
              </a:tblPr>
              <a:tblGrid>
                <a:gridCol w="1654634"/>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smtClean="0">
                          <a:solidFill>
                            <a:schemeClr val="tx1">
                              <a:lumMod val="85000"/>
                              <a:lumOff val="15000"/>
                            </a:schemeClr>
                          </a:solidFill>
                          <a:latin typeface="Optima"/>
                          <a:cs typeface="Optima"/>
                        </a:rPr>
                        <a:t>TotalDistance</a:t>
                      </a:r>
                      <a:r>
                        <a:rPr lang="en-US" sz="1600" b="1" i="1" baseline="-25000" dirty="0" err="1" smtClean="0">
                          <a:solidFill>
                            <a:schemeClr val="tx1">
                              <a:lumMod val="85000"/>
                              <a:lumOff val="15000"/>
                            </a:schemeClr>
                          </a:solidFill>
                          <a:latin typeface="Optima"/>
                          <a:cs typeface="Optima"/>
                        </a:rPr>
                        <a:t>D</a:t>
                      </a:r>
                      <a:endParaRPr lang="en-US" sz="1600" b="1"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56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38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1989062"/>
              </p:ext>
            </p:extLst>
          </p:nvPr>
        </p:nvGraphicFramePr>
        <p:xfrm>
          <a:off x="2143712" y="2087537"/>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0" kern="1200" dirty="0" smtClean="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85000"/>
                              <a:lumOff val="15000"/>
                            </a:schemeClr>
                          </a:solidFill>
                          <a:effectLst/>
                          <a:latin typeface="Optima"/>
                          <a:ea typeface="+mn-ea"/>
                          <a:cs typeface="Optima"/>
                        </a:rPr>
                        <a:t>-68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85000"/>
                              <a:lumOff val="15000"/>
                            </a:schemeClr>
                          </a:solidFill>
                          <a:effectLst/>
                          <a:latin typeface="Optima"/>
                          <a:ea typeface="+mn-ea"/>
                          <a:cs typeface="Optima"/>
                        </a:rPr>
                        <a:t>-68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smtClean="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85000"/>
                              <a:lumOff val="15000"/>
                            </a:schemeClr>
                          </a:solidFill>
                          <a:effectLst/>
                          <a:latin typeface="Optima"/>
                          <a:ea typeface="+mn-ea"/>
                          <a:cs typeface="Optima"/>
                        </a:rPr>
                        <a:t>-68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chemeClr val="tx1">
                              <a:lumMod val="85000"/>
                              <a:lumOff val="15000"/>
                            </a:schemeClr>
                          </a:solidFill>
                          <a:latin typeface="Optima"/>
                          <a:cs typeface="Optima"/>
                        </a:rPr>
                        <a:t>0</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smtClean="0">
                <a:latin typeface="Optima"/>
                <a:cs typeface="Optima"/>
              </a:rPr>
              <a:t>1. Construct </a:t>
            </a:r>
            <a:r>
              <a:rPr lang="en-US" sz="2800" dirty="0">
                <a:latin typeface="Optima"/>
                <a:cs typeface="Optima"/>
              </a:rPr>
              <a:t>neighbor-joining matrix </a:t>
            </a:r>
            <a:r>
              <a:rPr lang="en-US" sz="2800" i="1" dirty="0">
                <a:latin typeface="Optima"/>
                <a:cs typeface="Optima"/>
              </a:rPr>
              <a:t>D</a:t>
            </a:r>
            <a:r>
              <a:rPr lang="en-US" sz="2800" dirty="0">
                <a:latin typeface="Optima"/>
                <a:cs typeface="Optima"/>
              </a:rPr>
              <a:t>* from </a:t>
            </a:r>
            <a:r>
              <a:rPr lang="en-US" sz="2800" i="1" dirty="0">
                <a:latin typeface="Optima"/>
                <a:cs typeface="Optima"/>
              </a:rPr>
              <a:t>D</a:t>
            </a:r>
            <a:r>
              <a:rPr lang="en-US" sz="2800" dirty="0">
                <a:latin typeface="Optima"/>
                <a:cs typeface="Optima"/>
              </a:rPr>
              <a:t>.</a:t>
            </a:r>
          </a:p>
        </p:txBody>
      </p:sp>
    </p:spTree>
    <p:extLst>
      <p:ext uri="{BB962C8B-B14F-4D97-AF65-F5344CB8AC3E}">
        <p14:creationId xmlns:p14="http://schemas.microsoft.com/office/powerpoint/2010/main" val="3287773342"/>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 in Action</a:t>
            </a:r>
            <a:endParaRPr lang="en-US" b="1" dirty="0">
              <a:latin typeface="Optima"/>
              <a:cs typeface="Optima"/>
            </a:endParaRPr>
          </a:p>
        </p:txBody>
      </p:sp>
      <p:sp>
        <p:nvSpPr>
          <p:cNvPr id="4" name="Rectangle 3"/>
          <p:cNvSpPr/>
          <p:nvPr/>
        </p:nvSpPr>
        <p:spPr>
          <a:xfrm>
            <a:off x="1466857" y="2835825"/>
            <a:ext cx="588507"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467007212"/>
              </p:ext>
            </p:extLst>
          </p:nvPr>
        </p:nvGraphicFramePr>
        <p:xfrm>
          <a:off x="4724400" y="2057400"/>
          <a:ext cx="1654634" cy="1854200"/>
        </p:xfrm>
        <a:graphic>
          <a:graphicData uri="http://schemas.openxmlformats.org/drawingml/2006/table">
            <a:tbl>
              <a:tblPr firstRow="1" bandRow="1">
                <a:tableStyleId>{5C22544A-7EE6-4342-B048-85BDC9FD1C3A}</a:tableStyleId>
              </a:tblPr>
              <a:tblGrid>
                <a:gridCol w="1654634"/>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smtClean="0">
                          <a:solidFill>
                            <a:schemeClr val="tx1">
                              <a:lumMod val="85000"/>
                              <a:lumOff val="15000"/>
                            </a:schemeClr>
                          </a:solidFill>
                          <a:latin typeface="Optima"/>
                          <a:cs typeface="Optima"/>
                        </a:rPr>
                        <a:t>TotalDistance</a:t>
                      </a:r>
                      <a:r>
                        <a:rPr lang="en-US" sz="1600" b="1" i="1" baseline="-25000" dirty="0" err="1" smtClean="0">
                          <a:solidFill>
                            <a:schemeClr val="tx1">
                              <a:lumMod val="85000"/>
                              <a:lumOff val="15000"/>
                            </a:schemeClr>
                          </a:solidFill>
                          <a:latin typeface="Optima"/>
                          <a:cs typeface="Optima"/>
                        </a:rPr>
                        <a:t>D</a:t>
                      </a:r>
                      <a:endParaRPr lang="en-US" sz="1600" b="1"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56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38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74558266"/>
              </p:ext>
            </p:extLst>
          </p:nvPr>
        </p:nvGraphicFramePr>
        <p:xfrm>
          <a:off x="2143712" y="2087537"/>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kern="1200" dirty="0" smtClean="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smtClean="0">
                          <a:solidFill>
                            <a:srgbClr val="ED1C24"/>
                          </a:solidFill>
                          <a:effectLst/>
                          <a:latin typeface="Optima"/>
                          <a:ea typeface="+mn-ea"/>
                          <a:cs typeface="Optima"/>
                        </a:rPr>
                        <a:t>-68 </a:t>
                      </a:r>
                      <a:endParaRPr lang="en-US" sz="1600" b="1" dirty="0" smtClean="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smtClean="0">
                          <a:solidFill>
                            <a:srgbClr val="ED1C24"/>
                          </a:solidFill>
                          <a:effectLst/>
                          <a:latin typeface="Optima"/>
                          <a:ea typeface="+mn-ea"/>
                          <a:cs typeface="Optima"/>
                        </a:rPr>
                        <a:t>-68 </a:t>
                      </a:r>
                      <a:endParaRPr lang="en-US" sz="1600" b="1" dirty="0" smtClean="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smtClean="0">
                          <a:solidFill>
                            <a:srgbClr val="ED1C24"/>
                          </a:solidFill>
                          <a:effectLst/>
                          <a:latin typeface="Optima"/>
                          <a:ea typeface="+mn-ea"/>
                          <a:cs typeface="Optima"/>
                        </a:rPr>
                        <a:t>-68 </a:t>
                      </a:r>
                      <a:endParaRPr lang="en-US" sz="1600" b="1" dirty="0" smtClean="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smtClean="0">
                <a:latin typeface="Optima"/>
                <a:cs typeface="Optima"/>
              </a:rPr>
              <a:t>2. Find </a:t>
            </a:r>
            <a:r>
              <a:rPr lang="en-US" sz="2800" dirty="0">
                <a:latin typeface="Optima"/>
                <a:cs typeface="Optima"/>
              </a:rPr>
              <a:t>a minimum element </a:t>
            </a:r>
            <a:r>
              <a:rPr lang="en-US" sz="2800" i="1" dirty="0" smtClean="0">
                <a:solidFill>
                  <a:schemeClr val="tx2"/>
                </a:solidFill>
                <a:latin typeface="Optima"/>
                <a:cs typeface="Optima"/>
              </a:rPr>
              <a:t>D</a:t>
            </a:r>
            <a:r>
              <a:rPr lang="en-US" sz="2800" dirty="0" smtClean="0">
                <a:solidFill>
                  <a:schemeClr val="tx2"/>
                </a:solidFill>
                <a:latin typeface="Optima"/>
                <a:cs typeface="Optima"/>
              </a:rPr>
              <a:t>*</a:t>
            </a:r>
            <a:r>
              <a:rPr lang="en-US" sz="2800" i="1" baseline="-25000" dirty="0" err="1" smtClean="0">
                <a:solidFill>
                  <a:schemeClr val="tx2"/>
                </a:solidFill>
                <a:latin typeface="Optima"/>
                <a:cs typeface="Optima"/>
              </a:rPr>
              <a:t>i,j</a:t>
            </a:r>
            <a:r>
              <a:rPr lang="en-US" sz="2800" dirty="0" smtClean="0">
                <a:solidFill>
                  <a:schemeClr val="tx2"/>
                </a:solidFill>
                <a:latin typeface="Optima"/>
                <a:cs typeface="Optima"/>
              </a:rPr>
              <a:t> </a:t>
            </a:r>
            <a:r>
              <a:rPr lang="en-US" sz="2800" dirty="0" smtClean="0">
                <a:latin typeface="Optima"/>
                <a:cs typeface="Optima"/>
              </a:rPr>
              <a:t>of </a:t>
            </a:r>
            <a:r>
              <a:rPr lang="en-US" sz="2800" i="1" dirty="0">
                <a:latin typeface="Optima"/>
                <a:cs typeface="Optima"/>
              </a:rPr>
              <a:t>D*</a:t>
            </a:r>
            <a:r>
              <a:rPr lang="en-US" sz="2800" dirty="0">
                <a:latin typeface="Optima"/>
                <a:cs typeface="Optima"/>
              </a:rPr>
              <a:t>.</a:t>
            </a:r>
          </a:p>
        </p:txBody>
      </p:sp>
    </p:spTree>
    <p:extLst>
      <p:ext uri="{BB962C8B-B14F-4D97-AF65-F5344CB8AC3E}">
        <p14:creationId xmlns:p14="http://schemas.microsoft.com/office/powerpoint/2010/main" val="2763494648"/>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 in Action</a:t>
            </a:r>
            <a:endParaRPr lang="en-US" b="1" dirty="0">
              <a:latin typeface="Optima"/>
              <a:cs typeface="Optima"/>
            </a:endParaRPr>
          </a:p>
        </p:txBody>
      </p:sp>
      <p:sp>
        <p:nvSpPr>
          <p:cNvPr id="4" name="Rectangle 3"/>
          <p:cNvSpPr/>
          <p:nvPr/>
        </p:nvSpPr>
        <p:spPr>
          <a:xfrm>
            <a:off x="1466857" y="2835825"/>
            <a:ext cx="588507"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08368834"/>
              </p:ext>
            </p:extLst>
          </p:nvPr>
        </p:nvGraphicFramePr>
        <p:xfrm>
          <a:off x="4724400" y="2057400"/>
          <a:ext cx="1654634" cy="1854200"/>
        </p:xfrm>
        <a:graphic>
          <a:graphicData uri="http://schemas.openxmlformats.org/drawingml/2006/table">
            <a:tbl>
              <a:tblPr firstRow="1" bandRow="1">
                <a:tableStyleId>{5C22544A-7EE6-4342-B048-85BDC9FD1C3A}</a:tableStyleId>
              </a:tblPr>
              <a:tblGrid>
                <a:gridCol w="1654634"/>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smtClean="0">
                          <a:solidFill>
                            <a:schemeClr val="tx1">
                              <a:lumMod val="85000"/>
                              <a:lumOff val="15000"/>
                            </a:schemeClr>
                          </a:solidFill>
                          <a:latin typeface="Optima"/>
                          <a:cs typeface="Optima"/>
                        </a:rPr>
                        <a:t>TotalDistance</a:t>
                      </a:r>
                      <a:r>
                        <a:rPr lang="en-US" sz="1600" b="1" i="1" baseline="-25000" dirty="0" err="1" smtClean="0">
                          <a:solidFill>
                            <a:schemeClr val="tx1">
                              <a:lumMod val="85000"/>
                              <a:lumOff val="15000"/>
                            </a:schemeClr>
                          </a:solidFill>
                          <a:latin typeface="Optima"/>
                          <a:cs typeface="Optima"/>
                        </a:rPr>
                        <a:t>D</a:t>
                      </a:r>
                      <a:endParaRPr lang="en-US" sz="1600" b="1"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56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38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42142912"/>
              </p:ext>
            </p:extLst>
          </p:nvPr>
        </p:nvGraphicFramePr>
        <p:xfrm>
          <a:off x="2143712" y="2087537"/>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kern="1200" dirty="0" smtClean="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smtClean="0">
                          <a:solidFill>
                            <a:srgbClr val="ED1C24"/>
                          </a:solidFill>
                          <a:effectLst/>
                          <a:latin typeface="Optima"/>
                          <a:ea typeface="+mn-ea"/>
                          <a:cs typeface="Optima"/>
                        </a:rPr>
                        <a:t>-68 </a:t>
                      </a:r>
                      <a:endParaRPr lang="en-US" sz="1600" b="1" dirty="0" smtClean="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85000"/>
                              <a:lumOff val="15000"/>
                            </a:schemeClr>
                          </a:solidFill>
                          <a:effectLst/>
                          <a:latin typeface="Optima"/>
                          <a:ea typeface="+mn-ea"/>
                          <a:cs typeface="Optima"/>
                        </a:rPr>
                        <a:t>-68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rgbClr val="262626"/>
                          </a:solidFill>
                          <a:effectLst/>
                          <a:latin typeface="Optima"/>
                          <a:ea typeface="+mn-ea"/>
                          <a:cs typeface="Optima"/>
                        </a:rPr>
                        <a:t>-68 </a:t>
                      </a:r>
                      <a:endParaRPr lang="en-US" sz="1600" b="0" dirty="0" smtClean="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smtClean="0">
                <a:latin typeface="Optima"/>
                <a:cs typeface="Optima"/>
              </a:rPr>
              <a:t>2. Find </a:t>
            </a:r>
            <a:r>
              <a:rPr lang="en-US" sz="2800" dirty="0">
                <a:latin typeface="Optima"/>
                <a:cs typeface="Optima"/>
              </a:rPr>
              <a:t>a minimum element </a:t>
            </a:r>
            <a:r>
              <a:rPr lang="en-US" sz="2800" i="1" dirty="0">
                <a:solidFill>
                  <a:schemeClr val="tx2"/>
                </a:solidFill>
                <a:latin typeface="Optima"/>
                <a:cs typeface="Optima"/>
              </a:rPr>
              <a:t>D</a:t>
            </a:r>
            <a:r>
              <a:rPr lang="en-US" sz="2800" dirty="0">
                <a:solidFill>
                  <a:schemeClr val="tx2"/>
                </a:solidFill>
                <a:latin typeface="Optima"/>
                <a:cs typeface="Optima"/>
              </a:rPr>
              <a:t>*</a:t>
            </a:r>
            <a:r>
              <a:rPr lang="en-US" sz="2800" i="1" baseline="-25000" dirty="0" err="1">
                <a:solidFill>
                  <a:schemeClr val="tx2"/>
                </a:solidFill>
                <a:latin typeface="Optima"/>
                <a:cs typeface="Optima"/>
              </a:rPr>
              <a:t>i,j</a:t>
            </a:r>
            <a:r>
              <a:rPr lang="en-US" sz="2800" dirty="0">
                <a:solidFill>
                  <a:schemeClr val="tx2"/>
                </a:solidFill>
                <a:latin typeface="Optima"/>
                <a:cs typeface="Optima"/>
              </a:rPr>
              <a:t> </a:t>
            </a:r>
            <a:r>
              <a:rPr lang="en-US" sz="2800" dirty="0">
                <a:latin typeface="Optima"/>
                <a:cs typeface="Optima"/>
              </a:rPr>
              <a:t>of </a:t>
            </a:r>
            <a:r>
              <a:rPr lang="en-US" sz="2800" i="1" dirty="0">
                <a:latin typeface="Optima"/>
                <a:cs typeface="Optima"/>
              </a:rPr>
              <a:t>D*</a:t>
            </a:r>
            <a:r>
              <a:rPr lang="en-US" sz="2800" dirty="0">
                <a:latin typeface="Optima"/>
                <a:cs typeface="Optima"/>
              </a:rPr>
              <a:t>.</a:t>
            </a:r>
          </a:p>
        </p:txBody>
      </p:sp>
    </p:spTree>
    <p:extLst>
      <p:ext uri="{BB962C8B-B14F-4D97-AF65-F5344CB8AC3E}">
        <p14:creationId xmlns:p14="http://schemas.microsoft.com/office/powerpoint/2010/main" val="1157886364"/>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 in Action</a:t>
            </a:r>
            <a:endParaRPr lang="en-US" b="1" dirty="0">
              <a:latin typeface="Optima"/>
              <a:cs typeface="Optima"/>
            </a:endParaRPr>
          </a:p>
        </p:txBody>
      </p:sp>
      <p:sp>
        <p:nvSpPr>
          <p:cNvPr id="4" name="Rectangle 3"/>
          <p:cNvSpPr/>
          <p:nvPr/>
        </p:nvSpPr>
        <p:spPr>
          <a:xfrm>
            <a:off x="1466857" y="2835825"/>
            <a:ext cx="588507"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98818110"/>
              </p:ext>
            </p:extLst>
          </p:nvPr>
        </p:nvGraphicFramePr>
        <p:xfrm>
          <a:off x="4724400" y="2057400"/>
          <a:ext cx="1654634" cy="1854200"/>
        </p:xfrm>
        <a:graphic>
          <a:graphicData uri="http://schemas.openxmlformats.org/drawingml/2006/table">
            <a:tbl>
              <a:tblPr firstRow="1" bandRow="1">
                <a:tableStyleId>{5C22544A-7EE6-4342-B048-85BDC9FD1C3A}</a:tableStyleId>
              </a:tblPr>
              <a:tblGrid>
                <a:gridCol w="1654634"/>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smtClean="0">
                          <a:solidFill>
                            <a:schemeClr val="tx1">
                              <a:lumMod val="85000"/>
                              <a:lumOff val="15000"/>
                            </a:schemeClr>
                          </a:solidFill>
                          <a:latin typeface="Optima"/>
                          <a:cs typeface="Optima"/>
                        </a:rPr>
                        <a:t>TotalDistance</a:t>
                      </a:r>
                      <a:r>
                        <a:rPr lang="en-US" sz="1600" b="1" i="1" baseline="-25000" dirty="0" err="1" smtClean="0">
                          <a:solidFill>
                            <a:schemeClr val="tx1">
                              <a:lumMod val="85000"/>
                              <a:lumOff val="15000"/>
                            </a:schemeClr>
                          </a:solidFill>
                          <a:latin typeface="Optima"/>
                          <a:cs typeface="Optima"/>
                        </a:rPr>
                        <a:t>D</a:t>
                      </a:r>
                      <a:endParaRPr lang="en-US" sz="1600" b="1"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dirty="0" smtClean="0">
                          <a:solidFill>
                            <a:schemeClr val="accent1"/>
                          </a:solidFill>
                          <a:latin typeface="Optima"/>
                          <a:cs typeface="Optima"/>
                        </a:rPr>
                        <a:t>56</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dirty="0" smtClean="0">
                          <a:solidFill>
                            <a:schemeClr val="bg2"/>
                          </a:solidFill>
                          <a:latin typeface="Optima"/>
                          <a:cs typeface="Optima"/>
                        </a:rPr>
                        <a:t>38</a:t>
                      </a:r>
                      <a:endParaRPr lang="en-US" sz="1600" b="1" dirty="0">
                        <a:solidFill>
                          <a:schemeClr val="bg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88966926"/>
              </p:ext>
            </p:extLst>
          </p:nvPr>
        </p:nvGraphicFramePr>
        <p:xfrm>
          <a:off x="2143712" y="2087537"/>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kern="1200" dirty="0" smtClean="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smtClean="0">
                          <a:solidFill>
                            <a:srgbClr val="ED1C24"/>
                          </a:solidFill>
                          <a:effectLst/>
                          <a:latin typeface="Optima"/>
                          <a:ea typeface="+mn-ea"/>
                          <a:cs typeface="Optima"/>
                        </a:rPr>
                        <a:t>-68 </a:t>
                      </a:r>
                      <a:endParaRPr lang="en-US" sz="1600" b="1" dirty="0" smtClean="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85000"/>
                              <a:lumOff val="15000"/>
                            </a:schemeClr>
                          </a:solidFill>
                          <a:effectLst/>
                          <a:latin typeface="Optima"/>
                          <a:ea typeface="+mn-ea"/>
                          <a:cs typeface="Optima"/>
                        </a:rPr>
                        <a:t>-68 </a:t>
                      </a:r>
                      <a:endParaRPr lang="en-US" sz="1600" b="0"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rgbClr val="262626"/>
                          </a:solidFill>
                          <a:effectLst/>
                          <a:latin typeface="Optima"/>
                          <a:ea typeface="+mn-ea"/>
                          <a:cs typeface="Optima"/>
                        </a:rPr>
                        <a:t>-68 </a:t>
                      </a:r>
                      <a:endParaRPr lang="en-US" sz="1600" b="0" dirty="0" smtClean="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Rectangle 7"/>
          <p:cNvSpPr/>
          <p:nvPr/>
        </p:nvSpPr>
        <p:spPr>
          <a:xfrm>
            <a:off x="381000" y="5029202"/>
            <a:ext cx="8305800" cy="954107"/>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smtClean="0">
                <a:latin typeface="Optima"/>
                <a:cs typeface="Optima"/>
              </a:rPr>
              <a:t>3. Compute </a:t>
            </a:r>
            <a:r>
              <a:rPr lang="en-US" sz="2800" i="1" dirty="0" err="1">
                <a:latin typeface="Lucida Grande"/>
                <a:ea typeface="Lucida Grande"/>
                <a:cs typeface="Lucida Grande"/>
              </a:rPr>
              <a:t>Δ</a:t>
            </a:r>
            <a:r>
              <a:rPr lang="en-US" sz="2800" i="1" baseline="-25000" dirty="0" err="1">
                <a:latin typeface="Optima"/>
                <a:ea typeface="Lucida Grande"/>
                <a:cs typeface="Optima"/>
              </a:rPr>
              <a:t>i,j</a:t>
            </a:r>
            <a:r>
              <a:rPr lang="en-US" sz="2800" dirty="0">
                <a:latin typeface="Optima"/>
                <a:ea typeface="Lucida Grande"/>
                <a:cs typeface="Optima"/>
              </a:rPr>
              <a:t> </a:t>
            </a:r>
            <a:r>
              <a:rPr lang="en-US" sz="2800" dirty="0">
                <a:latin typeface="Optima"/>
                <a:cs typeface="Optima"/>
              </a:rPr>
              <a:t>= </a:t>
            </a:r>
            <a:r>
              <a:rPr lang="en-US" sz="2800" dirty="0" smtClean="0">
                <a:latin typeface="Optima"/>
                <a:cs typeface="Optima"/>
              </a:rPr>
              <a:t>(</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a:t>
            </a:r>
            <a:r>
              <a:rPr lang="en-US" sz="2800" dirty="0" smtClean="0">
                <a:latin typeface="Optima"/>
                <a:cs typeface="Optima"/>
              </a:rPr>
              <a:t>–</a:t>
            </a:r>
            <a:r>
              <a:rPr lang="en-US" sz="2800" i="1" dirty="0" err="1" smtClean="0">
                <a:latin typeface="Optima"/>
                <a:cs typeface="Optima"/>
              </a:rPr>
              <a:t>TotalDistance</a:t>
            </a:r>
            <a:r>
              <a:rPr lang="en-US" sz="2800" i="1" baseline="-25000" dirty="0" err="1" smtClean="0">
                <a:latin typeface="Optima"/>
                <a:cs typeface="Optima"/>
              </a:rPr>
              <a:t>D</a:t>
            </a:r>
            <a:r>
              <a:rPr lang="en-US" sz="2800" dirty="0">
                <a:latin typeface="Optima"/>
                <a:cs typeface="Optima"/>
              </a:rPr>
              <a:t>(</a:t>
            </a:r>
            <a:r>
              <a:rPr lang="en-US" sz="2800" i="1" dirty="0">
                <a:latin typeface="Optima"/>
                <a:cs typeface="Optima"/>
              </a:rPr>
              <a:t>j</a:t>
            </a:r>
            <a:r>
              <a:rPr lang="en-US" sz="2800" dirty="0">
                <a:latin typeface="Optima"/>
                <a:cs typeface="Optima"/>
              </a:rPr>
              <a:t>)) / (</a:t>
            </a:r>
            <a:r>
              <a:rPr lang="en-US" sz="2800" i="1" dirty="0">
                <a:latin typeface="Optima"/>
                <a:cs typeface="Optima"/>
              </a:rPr>
              <a:t>n</a:t>
            </a:r>
            <a:r>
              <a:rPr lang="en-US" sz="2800" dirty="0">
                <a:latin typeface="Optima"/>
                <a:cs typeface="Optima"/>
              </a:rPr>
              <a:t> – 2).</a:t>
            </a:r>
          </a:p>
        </p:txBody>
      </p:sp>
      <p:sp>
        <p:nvSpPr>
          <p:cNvPr id="3" name="Rectangle 2"/>
          <p:cNvSpPr/>
          <p:nvPr/>
        </p:nvSpPr>
        <p:spPr>
          <a:xfrm>
            <a:off x="6155638" y="2759982"/>
            <a:ext cx="2969499" cy="769441"/>
          </a:xfrm>
          <a:prstGeom prst="rect">
            <a:avLst/>
          </a:prstGeom>
        </p:spPr>
        <p:txBody>
          <a:bodyPr wrap="none">
            <a:spAutoFit/>
          </a:bodyPr>
          <a:lstStyle/>
          <a:p>
            <a:r>
              <a:rPr lang="en-US" sz="2200" i="1" dirty="0" err="1">
                <a:latin typeface="Lucida Grande"/>
                <a:ea typeface="Lucida Grande"/>
                <a:cs typeface="Lucida Grande"/>
              </a:rPr>
              <a:t>Δ</a:t>
            </a:r>
            <a:r>
              <a:rPr lang="en-US" sz="2200" i="1" baseline="-25000" dirty="0" err="1">
                <a:latin typeface="Optima"/>
                <a:ea typeface="Lucida Grande"/>
                <a:cs typeface="Optima"/>
              </a:rPr>
              <a:t>i,j</a:t>
            </a:r>
            <a:r>
              <a:rPr lang="en-US" sz="2200" dirty="0">
                <a:latin typeface="Optima"/>
                <a:ea typeface="Lucida Grande"/>
                <a:cs typeface="Optima"/>
              </a:rPr>
              <a:t> </a:t>
            </a:r>
            <a:r>
              <a:rPr lang="en-US" sz="2200" dirty="0">
                <a:latin typeface="Optima"/>
                <a:cs typeface="Optima"/>
              </a:rPr>
              <a:t>= </a:t>
            </a:r>
            <a:r>
              <a:rPr lang="en-US" sz="2200" dirty="0" smtClean="0">
                <a:latin typeface="Optima"/>
                <a:cs typeface="Optima"/>
              </a:rPr>
              <a:t>(</a:t>
            </a:r>
            <a:r>
              <a:rPr lang="en-US" sz="2200" b="1" dirty="0" smtClean="0">
                <a:solidFill>
                  <a:srgbClr val="176FC1"/>
                </a:solidFill>
                <a:latin typeface="Optima"/>
                <a:cs typeface="Optima"/>
              </a:rPr>
              <a:t>56</a:t>
            </a:r>
            <a:r>
              <a:rPr lang="en-US" sz="2200" dirty="0" smtClean="0">
                <a:latin typeface="Optima"/>
                <a:cs typeface="Optima"/>
              </a:rPr>
              <a:t> – </a:t>
            </a:r>
            <a:r>
              <a:rPr lang="en-US" sz="2200" b="1" dirty="0" smtClean="0">
                <a:solidFill>
                  <a:srgbClr val="149B52"/>
                </a:solidFill>
                <a:latin typeface="Optima"/>
                <a:cs typeface="Optima"/>
              </a:rPr>
              <a:t>38</a:t>
            </a:r>
            <a:r>
              <a:rPr lang="en-US" sz="2200" dirty="0" smtClean="0">
                <a:latin typeface="Optima"/>
                <a:cs typeface="Optima"/>
              </a:rPr>
              <a:t>) / (4 – 2)</a:t>
            </a:r>
          </a:p>
          <a:p>
            <a:r>
              <a:rPr lang="en-US" sz="2200" dirty="0">
                <a:latin typeface="Optima"/>
                <a:cs typeface="Optima"/>
              </a:rPr>
              <a:t> </a:t>
            </a:r>
            <a:r>
              <a:rPr lang="en-US" sz="2200" dirty="0" smtClean="0">
                <a:latin typeface="Optima"/>
                <a:cs typeface="Optima"/>
              </a:rPr>
              <a:t>    = 9</a:t>
            </a:r>
            <a:endParaRPr lang="en-US" sz="2200" dirty="0"/>
          </a:p>
        </p:txBody>
      </p:sp>
    </p:spTree>
    <p:extLst>
      <p:ext uri="{BB962C8B-B14F-4D97-AF65-F5344CB8AC3E}">
        <p14:creationId xmlns:p14="http://schemas.microsoft.com/office/powerpoint/2010/main" val="2226126114"/>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 in Action</a:t>
            </a:r>
            <a:endParaRPr lang="en-US" b="1" dirty="0">
              <a:latin typeface="Optima"/>
              <a:cs typeface="Optima"/>
            </a:endParaRPr>
          </a:p>
        </p:txBody>
      </p:sp>
      <p:graphicFrame>
        <p:nvGraphicFramePr>
          <p:cNvPr id="5" name="Table 4"/>
          <p:cNvGraphicFramePr>
            <a:graphicFrameLocks noGrp="1"/>
          </p:cNvGraphicFramePr>
          <p:nvPr>
            <p:extLst>
              <p:ext uri="{D42A27DB-BD31-4B8C-83A1-F6EECF244321}">
                <p14:modId xmlns:p14="http://schemas.microsoft.com/office/powerpoint/2010/main" val="742575806"/>
              </p:ext>
            </p:extLst>
          </p:nvPr>
        </p:nvGraphicFramePr>
        <p:xfrm>
          <a:off x="4724400" y="2057400"/>
          <a:ext cx="1654634" cy="1854200"/>
        </p:xfrm>
        <a:graphic>
          <a:graphicData uri="http://schemas.openxmlformats.org/drawingml/2006/table">
            <a:tbl>
              <a:tblPr firstRow="1" bandRow="1">
                <a:tableStyleId>{5C22544A-7EE6-4342-B048-85BDC9FD1C3A}</a:tableStyleId>
              </a:tblPr>
              <a:tblGrid>
                <a:gridCol w="1654634"/>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smtClean="0">
                          <a:solidFill>
                            <a:schemeClr val="tx1">
                              <a:lumMod val="85000"/>
                              <a:lumOff val="15000"/>
                            </a:schemeClr>
                          </a:solidFill>
                          <a:latin typeface="Optima"/>
                          <a:cs typeface="Optima"/>
                        </a:rPr>
                        <a:t>TotalDistance</a:t>
                      </a:r>
                      <a:r>
                        <a:rPr lang="en-US" sz="1600" b="1" i="1" baseline="-25000" dirty="0" err="1" smtClean="0">
                          <a:solidFill>
                            <a:schemeClr val="tx1">
                              <a:lumMod val="85000"/>
                              <a:lumOff val="15000"/>
                            </a:schemeClr>
                          </a:solidFill>
                          <a:latin typeface="Optima"/>
                          <a:cs typeface="Optima"/>
                        </a:rPr>
                        <a:t>D</a:t>
                      </a:r>
                      <a:endParaRPr lang="en-US" sz="1600" b="1"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56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38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46</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48</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Rectangle 7"/>
          <p:cNvSpPr/>
          <p:nvPr/>
        </p:nvSpPr>
        <p:spPr>
          <a:xfrm>
            <a:off x="381000" y="5029202"/>
            <a:ext cx="8305800" cy="954107"/>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smtClean="0">
                <a:latin typeface="Optima"/>
                <a:cs typeface="Optima"/>
              </a:rPr>
              <a:t>4. Set </a:t>
            </a:r>
            <a:r>
              <a:rPr lang="en-US" sz="2800" i="1" dirty="0" err="1">
                <a:latin typeface="Optima"/>
                <a:cs typeface="Optima"/>
              </a:rPr>
              <a:t>LimbLength</a:t>
            </a:r>
            <a:r>
              <a:rPr lang="en-US" sz="2800" dirty="0">
                <a:latin typeface="Optima"/>
                <a:cs typeface="Optima"/>
              </a:rPr>
              <a:t>(</a:t>
            </a:r>
            <a:r>
              <a:rPr lang="en-US" sz="2800" i="1" dirty="0" err="1">
                <a:latin typeface="Optima"/>
                <a:cs typeface="Optima"/>
              </a:rPr>
              <a:t>i</a:t>
            </a:r>
            <a:r>
              <a:rPr lang="en-US" sz="2800" dirty="0">
                <a:latin typeface="Optima"/>
                <a:cs typeface="Optima"/>
              </a:rPr>
              <a:t>) equal to ½(</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err="1">
                <a:latin typeface="Lucida Grande"/>
                <a:ea typeface="Lucida Grande"/>
                <a:cs typeface="Lucida Grande"/>
              </a:rPr>
              <a:t>Δ</a:t>
            </a:r>
            <a:r>
              <a:rPr lang="en-US" sz="2800" i="1" baseline="-25000" dirty="0" err="1">
                <a:latin typeface="Optima"/>
                <a:ea typeface="Lucida Grande"/>
                <a:cs typeface="Optima"/>
              </a:rPr>
              <a:t>i,j</a:t>
            </a:r>
            <a:r>
              <a:rPr lang="en-US" sz="2800" dirty="0">
                <a:latin typeface="Optima"/>
                <a:cs typeface="Optima"/>
              </a:rPr>
              <a:t>) and </a:t>
            </a:r>
            <a:r>
              <a:rPr lang="en-US" sz="2800" i="1" dirty="0" err="1">
                <a:latin typeface="Optima"/>
                <a:cs typeface="Optima"/>
              </a:rPr>
              <a:t>LimbLength</a:t>
            </a:r>
            <a:r>
              <a:rPr lang="en-US" sz="2800" dirty="0">
                <a:latin typeface="Optima"/>
                <a:cs typeface="Optima"/>
              </a:rPr>
              <a:t>(</a:t>
            </a:r>
            <a:r>
              <a:rPr lang="en-US" sz="2800" i="1" dirty="0">
                <a:latin typeface="Optima"/>
                <a:cs typeface="Optima"/>
              </a:rPr>
              <a:t>j</a:t>
            </a:r>
            <a:r>
              <a:rPr lang="en-US" sz="2800" dirty="0">
                <a:latin typeface="Optima"/>
                <a:cs typeface="Optima"/>
              </a:rPr>
              <a:t>) equal to ½(</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err="1">
                <a:latin typeface="Lucida Grande"/>
                <a:ea typeface="Lucida Grande"/>
                <a:cs typeface="Lucida Grande"/>
              </a:rPr>
              <a:t>Δ</a:t>
            </a:r>
            <a:r>
              <a:rPr lang="en-US" sz="2800" i="1" baseline="-25000" dirty="0" err="1">
                <a:latin typeface="Optima"/>
                <a:ea typeface="Lucida Grande"/>
                <a:cs typeface="Optima"/>
              </a:rPr>
              <a:t>i,j</a:t>
            </a:r>
            <a:r>
              <a:rPr lang="en-US" sz="2800" dirty="0">
                <a:latin typeface="Optima"/>
                <a:cs typeface="Optima"/>
              </a:rPr>
              <a:t>).</a:t>
            </a:r>
          </a:p>
        </p:txBody>
      </p:sp>
      <p:sp>
        <p:nvSpPr>
          <p:cNvPr id="3" name="Rectangle 2"/>
          <p:cNvSpPr/>
          <p:nvPr/>
        </p:nvSpPr>
        <p:spPr>
          <a:xfrm>
            <a:off x="6155638" y="2759982"/>
            <a:ext cx="2969499" cy="769441"/>
          </a:xfrm>
          <a:prstGeom prst="rect">
            <a:avLst/>
          </a:prstGeom>
        </p:spPr>
        <p:txBody>
          <a:bodyPr wrap="none">
            <a:spAutoFit/>
          </a:bodyPr>
          <a:lstStyle/>
          <a:p>
            <a:r>
              <a:rPr lang="en-US" sz="2200" i="1" dirty="0" err="1">
                <a:latin typeface="Lucida Grande"/>
                <a:ea typeface="Lucida Grande"/>
                <a:cs typeface="Lucida Grande"/>
              </a:rPr>
              <a:t>Δ</a:t>
            </a:r>
            <a:r>
              <a:rPr lang="en-US" sz="2200" i="1" baseline="-25000" dirty="0" err="1">
                <a:latin typeface="Optima"/>
                <a:ea typeface="Lucida Grande"/>
                <a:cs typeface="Optima"/>
              </a:rPr>
              <a:t>i,j</a:t>
            </a:r>
            <a:r>
              <a:rPr lang="en-US" sz="2200" dirty="0">
                <a:latin typeface="Optima"/>
                <a:ea typeface="Lucida Grande"/>
                <a:cs typeface="Optima"/>
              </a:rPr>
              <a:t> </a:t>
            </a:r>
            <a:r>
              <a:rPr lang="en-US" sz="2200" dirty="0">
                <a:latin typeface="Optima"/>
                <a:cs typeface="Optima"/>
              </a:rPr>
              <a:t>= </a:t>
            </a:r>
            <a:r>
              <a:rPr lang="en-US" sz="2200" dirty="0" smtClean="0">
                <a:latin typeface="Optima"/>
                <a:cs typeface="Optima"/>
              </a:rPr>
              <a:t>(56 – 38) / (4 – 2)</a:t>
            </a:r>
          </a:p>
          <a:p>
            <a:r>
              <a:rPr lang="en-US" sz="2200" dirty="0">
                <a:latin typeface="Optima"/>
                <a:cs typeface="Optima"/>
              </a:rPr>
              <a:t> </a:t>
            </a:r>
            <a:r>
              <a:rPr lang="en-US" sz="2200" dirty="0" smtClean="0">
                <a:latin typeface="Optima"/>
                <a:cs typeface="Optima"/>
              </a:rPr>
              <a:t>    = 9</a:t>
            </a:r>
            <a:endParaRPr lang="en-US" sz="2200" dirty="0"/>
          </a:p>
        </p:txBody>
      </p:sp>
      <p:sp>
        <p:nvSpPr>
          <p:cNvPr id="9" name="Rectangle 8"/>
          <p:cNvSpPr/>
          <p:nvPr/>
        </p:nvSpPr>
        <p:spPr>
          <a:xfrm>
            <a:off x="1466855" y="2835825"/>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679662209"/>
              </p:ext>
            </p:extLst>
          </p:nvPr>
        </p:nvGraphicFramePr>
        <p:xfrm>
          <a:off x="2143712" y="2087537"/>
          <a:ext cx="2385969" cy="1854200"/>
        </p:xfrm>
        <a:graphic>
          <a:graphicData uri="http://schemas.openxmlformats.org/drawingml/2006/table">
            <a:tbl>
              <a:tblPr firstRow="1" bandRow="1">
                <a:tableStyleId>{5C22544A-7EE6-4342-B048-85BDC9FD1C3A}</a:tableStyleId>
              </a:tblPr>
              <a:tblGrid>
                <a:gridCol w="369784"/>
                <a:gridCol w="470636"/>
                <a:gridCol w="493048"/>
                <a:gridCol w="508623"/>
                <a:gridCol w="543878"/>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err="1" smtClean="0">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2"/>
                          </a:solidFill>
                          <a:latin typeface="Optima"/>
                          <a:cs typeface="Optima"/>
                        </a:rPr>
                        <a:t>13</a:t>
                      </a:r>
                      <a:endParaRPr lang="en-US" sz="1600" b="1" dirty="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j</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ED1C24"/>
                          </a:solidFill>
                          <a:latin typeface="Optima"/>
                          <a:cs typeface="Optima"/>
                        </a:rPr>
                        <a:t>13</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rgbClr val="262626"/>
                          </a:solidFill>
                          <a:latin typeface="Optima"/>
                          <a:cs typeface="Optima"/>
                        </a:rPr>
                        <a:t>0</a:t>
                      </a:r>
                      <a:endParaRPr lang="en-US" sz="16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rgbClr val="262626"/>
                          </a:solidFill>
                          <a:latin typeface="Optima"/>
                          <a:cs typeface="Optima"/>
                        </a:rPr>
                        <a:t>12</a:t>
                      </a:r>
                      <a:endParaRPr lang="en-US" sz="16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rgbClr val="262626"/>
                          </a:solidFill>
                          <a:latin typeface="Optima"/>
                          <a:cs typeface="Optima"/>
                        </a:rPr>
                        <a:t>12</a:t>
                      </a:r>
                      <a:endParaRPr lang="en-US" sz="16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smtClean="0">
                          <a:solidFill>
                            <a:srgbClr val="262626"/>
                          </a:solidFill>
                          <a:latin typeface="Optima"/>
                          <a:cs typeface="Optima"/>
                        </a:rPr>
                        <a:t>0</a:t>
                      </a:r>
                      <a:endParaRPr lang="en-US" sz="16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22</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Rectangle 10"/>
          <p:cNvSpPr/>
          <p:nvPr/>
        </p:nvSpPr>
        <p:spPr>
          <a:xfrm>
            <a:off x="1828802" y="4038601"/>
            <a:ext cx="4098797" cy="830997"/>
          </a:xfrm>
          <a:prstGeom prst="rect">
            <a:avLst/>
          </a:prstGeom>
        </p:spPr>
        <p:txBody>
          <a:bodyPr wrap="none">
            <a:spAutoFit/>
          </a:bodyPr>
          <a:lstStyle/>
          <a:p>
            <a:r>
              <a:rPr lang="en-US" sz="2200" i="1" dirty="0" err="1" smtClean="0">
                <a:latin typeface="Optima"/>
                <a:cs typeface="Optima"/>
              </a:rPr>
              <a:t>LimbLength</a:t>
            </a:r>
            <a:r>
              <a:rPr lang="en-US" sz="2200" dirty="0" smtClean="0">
                <a:latin typeface="Optima"/>
                <a:cs typeface="Optima"/>
              </a:rPr>
              <a:t>(</a:t>
            </a:r>
            <a:r>
              <a:rPr lang="en-US" sz="2200" i="1" dirty="0" err="1" smtClean="0">
                <a:latin typeface="Optima"/>
                <a:cs typeface="Optima"/>
              </a:rPr>
              <a:t>i</a:t>
            </a:r>
            <a:r>
              <a:rPr lang="en-US" sz="2200" dirty="0" smtClean="0">
                <a:latin typeface="Optima"/>
                <a:cs typeface="Optima"/>
              </a:rPr>
              <a:t>) = </a:t>
            </a:r>
            <a:r>
              <a:rPr lang="en-US" sz="2400" dirty="0">
                <a:latin typeface="Optima"/>
                <a:cs typeface="Optima"/>
              </a:rPr>
              <a:t>½</a:t>
            </a:r>
            <a:r>
              <a:rPr lang="en-US" sz="2400" dirty="0" smtClean="0">
                <a:latin typeface="Optima"/>
                <a:cs typeface="Optima"/>
              </a:rPr>
              <a:t>(13 + 9) </a:t>
            </a:r>
            <a:r>
              <a:rPr lang="en-US" sz="2200" dirty="0" smtClean="0">
                <a:latin typeface="Optima"/>
                <a:cs typeface="Optima"/>
              </a:rPr>
              <a:t>= 11</a:t>
            </a:r>
          </a:p>
          <a:p>
            <a:r>
              <a:rPr lang="en-US" sz="2200" i="1" dirty="0" err="1">
                <a:latin typeface="Optima"/>
                <a:cs typeface="Optima"/>
              </a:rPr>
              <a:t>LimbLength</a:t>
            </a:r>
            <a:r>
              <a:rPr lang="en-US" sz="2200" dirty="0">
                <a:latin typeface="Optima"/>
                <a:cs typeface="Optima"/>
              </a:rPr>
              <a:t>(</a:t>
            </a:r>
            <a:r>
              <a:rPr lang="en-US" sz="2200" i="1" dirty="0" err="1">
                <a:latin typeface="Optima"/>
                <a:cs typeface="Optima"/>
              </a:rPr>
              <a:t>i</a:t>
            </a:r>
            <a:r>
              <a:rPr lang="en-US" sz="2200" dirty="0">
                <a:latin typeface="Optima"/>
                <a:cs typeface="Optima"/>
              </a:rPr>
              <a:t>) = </a:t>
            </a:r>
            <a:r>
              <a:rPr lang="en-US" sz="2400" dirty="0">
                <a:latin typeface="Optima"/>
                <a:cs typeface="Optima"/>
              </a:rPr>
              <a:t>½(13 </a:t>
            </a:r>
            <a:r>
              <a:rPr lang="en-US" sz="2400" dirty="0" smtClean="0">
                <a:latin typeface="Optima"/>
                <a:cs typeface="Optima"/>
              </a:rPr>
              <a:t>– </a:t>
            </a:r>
            <a:r>
              <a:rPr lang="en-US" sz="2400" dirty="0">
                <a:latin typeface="Optima"/>
                <a:cs typeface="Optima"/>
              </a:rPr>
              <a:t>9) </a:t>
            </a:r>
            <a:r>
              <a:rPr lang="en-US" sz="2200" dirty="0">
                <a:latin typeface="Optima"/>
                <a:cs typeface="Optima"/>
              </a:rPr>
              <a:t>= </a:t>
            </a:r>
            <a:r>
              <a:rPr lang="en-US" sz="2200" dirty="0" smtClean="0">
                <a:latin typeface="Optima"/>
                <a:cs typeface="Optima"/>
              </a:rPr>
              <a:t>2</a:t>
            </a:r>
            <a:endParaRPr lang="en-US" sz="2200" dirty="0">
              <a:latin typeface="Optima"/>
              <a:cs typeface="Optima"/>
            </a:endParaRPr>
          </a:p>
        </p:txBody>
      </p:sp>
    </p:spTree>
    <p:extLst>
      <p:ext uri="{BB962C8B-B14F-4D97-AF65-F5344CB8AC3E}">
        <p14:creationId xmlns:p14="http://schemas.microsoft.com/office/powerpoint/2010/main" val="281925635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 in Action</a:t>
            </a:r>
            <a:endParaRPr lang="en-US" b="1" dirty="0">
              <a:latin typeface="Optima"/>
              <a:cs typeface="Optima"/>
            </a:endParaRPr>
          </a:p>
        </p:txBody>
      </p:sp>
      <p:sp>
        <p:nvSpPr>
          <p:cNvPr id="8" name="Rectangle 7"/>
          <p:cNvSpPr/>
          <p:nvPr/>
        </p:nvSpPr>
        <p:spPr>
          <a:xfrm>
            <a:off x="381000" y="5029202"/>
            <a:ext cx="8305800" cy="1384995"/>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smtClean="0">
                <a:latin typeface="Optima"/>
                <a:cs typeface="Optima"/>
              </a:rPr>
              <a:t>5. Form </a:t>
            </a:r>
            <a:r>
              <a:rPr lang="en-US" sz="2800" dirty="0">
                <a:latin typeface="Optima"/>
                <a:cs typeface="Optima"/>
              </a:rPr>
              <a:t>a matrix </a:t>
            </a:r>
            <a:r>
              <a:rPr lang="en-US" sz="2800" i="1" dirty="0">
                <a:latin typeface="Optima"/>
                <a:cs typeface="Optima"/>
              </a:rPr>
              <a:t>D’ </a:t>
            </a:r>
            <a:r>
              <a:rPr lang="en-US" sz="2800" dirty="0">
                <a:latin typeface="Optima"/>
                <a:cs typeface="Optima"/>
              </a:rPr>
              <a:t>by removing </a:t>
            </a:r>
            <a:r>
              <a:rPr lang="en-US" sz="2800" i="1" dirty="0" err="1">
                <a:latin typeface="Optima"/>
                <a:cs typeface="Optima"/>
              </a:rPr>
              <a:t>i</a:t>
            </a:r>
            <a:r>
              <a:rPr lang="en-US" sz="2800" dirty="0" err="1">
                <a:latin typeface="Optima"/>
                <a:cs typeface="Optima"/>
              </a:rPr>
              <a:t>-th</a:t>
            </a:r>
            <a:r>
              <a:rPr lang="en-US" sz="2800" dirty="0">
                <a:latin typeface="Optima"/>
                <a:cs typeface="Optima"/>
              </a:rPr>
              <a:t> and </a:t>
            </a:r>
            <a:r>
              <a:rPr lang="en-US" sz="2800" i="1" dirty="0">
                <a:latin typeface="Optima"/>
                <a:cs typeface="Optima"/>
              </a:rPr>
              <a:t>j</a:t>
            </a:r>
            <a:r>
              <a:rPr lang="en-US" sz="2800" dirty="0">
                <a:latin typeface="Optima"/>
                <a:cs typeface="Optima"/>
              </a:rPr>
              <a:t>-</a:t>
            </a:r>
            <a:r>
              <a:rPr lang="en-US" sz="2800" dirty="0" err="1">
                <a:latin typeface="Optima"/>
                <a:cs typeface="Optima"/>
              </a:rPr>
              <a:t>th</a:t>
            </a:r>
            <a:r>
              <a:rPr lang="en-US" sz="2800" dirty="0">
                <a:latin typeface="Optima"/>
                <a:cs typeface="Optima"/>
              </a:rPr>
              <a:t> row/column from </a:t>
            </a:r>
            <a:r>
              <a:rPr lang="en-US" sz="2800" i="1" dirty="0">
                <a:latin typeface="Optima"/>
                <a:cs typeface="Optima"/>
              </a:rPr>
              <a:t>D</a:t>
            </a:r>
            <a:r>
              <a:rPr lang="en-US" sz="2800" dirty="0">
                <a:latin typeface="Optima"/>
                <a:cs typeface="Optima"/>
              </a:rPr>
              <a:t> and adding an </a:t>
            </a:r>
            <a:r>
              <a:rPr lang="en-US" sz="2800" i="1" dirty="0">
                <a:latin typeface="Optima"/>
                <a:cs typeface="Optima"/>
              </a:rPr>
              <a:t>m</a:t>
            </a:r>
            <a:r>
              <a:rPr lang="en-US" sz="2800" dirty="0">
                <a:latin typeface="Optima"/>
                <a:cs typeface="Optima"/>
              </a:rPr>
              <a:t>-</a:t>
            </a:r>
            <a:r>
              <a:rPr lang="en-US" sz="2800" dirty="0" err="1">
                <a:latin typeface="Optima"/>
                <a:cs typeface="Optima"/>
              </a:rPr>
              <a:t>th</a:t>
            </a:r>
            <a:r>
              <a:rPr lang="en-US" sz="2800" dirty="0">
                <a:latin typeface="Optima"/>
                <a:cs typeface="Optima"/>
              </a:rPr>
              <a:t> row/column such that for any </a:t>
            </a:r>
            <a:r>
              <a:rPr lang="en-US" sz="2800" i="1" dirty="0">
                <a:latin typeface="Optima"/>
                <a:cs typeface="Optima"/>
              </a:rPr>
              <a:t>k</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k,m</a:t>
            </a:r>
            <a:r>
              <a:rPr lang="en-US" sz="2800" dirty="0">
                <a:latin typeface="Optima"/>
                <a:cs typeface="Optima"/>
              </a:rPr>
              <a:t> </a:t>
            </a:r>
            <a:r>
              <a:rPr lang="en-US" sz="2800" dirty="0" smtClean="0">
                <a:latin typeface="Optima"/>
                <a:cs typeface="Optima"/>
              </a:rPr>
              <a:t>= (</a:t>
            </a:r>
            <a:r>
              <a:rPr lang="en-US" sz="2800" i="1" dirty="0" err="1" smtClean="0">
                <a:latin typeface="Optima"/>
                <a:cs typeface="Optima"/>
              </a:rPr>
              <a:t>D</a:t>
            </a:r>
            <a:r>
              <a:rPr lang="en-US" sz="2800" i="1" baseline="-25000" dirty="0" err="1" smtClean="0">
                <a:latin typeface="Optima"/>
                <a:cs typeface="Optima"/>
              </a:rPr>
              <a:t>i,k</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i="1" baseline="-25000" dirty="0" err="1" smtClean="0">
                <a:latin typeface="Optima"/>
                <a:cs typeface="Optima"/>
              </a:rPr>
              <a:t>j,k</a:t>
            </a:r>
            <a:r>
              <a:rPr lang="en-US" sz="2800" dirty="0" smtClean="0">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ea typeface="Lucida Grande"/>
                <a:cs typeface="Optima"/>
              </a:rPr>
              <a:t>i,j</a:t>
            </a:r>
            <a:r>
              <a:rPr lang="en-US" sz="2800" dirty="0" smtClean="0">
                <a:latin typeface="Optima"/>
                <a:cs typeface="Optima"/>
              </a:rPr>
              <a:t>) / 2.</a:t>
            </a:r>
            <a:endParaRPr lang="en-US" sz="2800" dirty="0">
              <a:latin typeface="Optima"/>
              <a:cs typeface="Optima"/>
            </a:endParaRPr>
          </a:p>
        </p:txBody>
      </p:sp>
      <p:graphicFrame>
        <p:nvGraphicFramePr>
          <p:cNvPr id="12" name="Table 11"/>
          <p:cNvGraphicFramePr>
            <a:graphicFrameLocks noGrp="1"/>
          </p:cNvGraphicFramePr>
          <p:nvPr>
            <p:extLst>
              <p:ext uri="{D42A27DB-BD31-4B8C-83A1-F6EECF244321}">
                <p14:modId xmlns:p14="http://schemas.microsoft.com/office/powerpoint/2010/main" val="2537575259"/>
              </p:ext>
            </p:extLst>
          </p:nvPr>
        </p:nvGraphicFramePr>
        <p:xfrm>
          <a:off x="2362272" y="2160484"/>
          <a:ext cx="1930131" cy="1483360"/>
        </p:xfrm>
        <a:graphic>
          <a:graphicData uri="http://schemas.openxmlformats.org/drawingml/2006/table">
            <a:tbl>
              <a:tblPr firstRow="1" bandRow="1">
                <a:tableStyleId>{5C22544A-7EE6-4342-B048-85BDC9FD1C3A}</a:tableStyleId>
              </a:tblPr>
              <a:tblGrid>
                <a:gridCol w="353227"/>
                <a:gridCol w="470974"/>
                <a:gridCol w="581437"/>
                <a:gridCol w="524493"/>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m</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m</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10</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10</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ectangle 12"/>
          <p:cNvSpPr/>
          <p:nvPr/>
        </p:nvSpPr>
        <p:spPr>
          <a:xfrm>
            <a:off x="1543491" y="2834049"/>
            <a:ext cx="562859"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218393488"/>
              </p:ext>
            </p:extLst>
          </p:nvPr>
        </p:nvGraphicFramePr>
        <p:xfrm>
          <a:off x="4788272" y="2160484"/>
          <a:ext cx="1680163" cy="1483360"/>
        </p:xfrm>
        <a:graphic>
          <a:graphicData uri="http://schemas.openxmlformats.org/drawingml/2006/table">
            <a:tbl>
              <a:tblPr firstRow="1" bandRow="1">
                <a:tableStyleId>{5C22544A-7EE6-4342-B048-85BDC9FD1C3A}</a:tableStyleId>
              </a:tblPr>
              <a:tblGrid>
                <a:gridCol w="1680163"/>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smtClean="0">
                          <a:solidFill>
                            <a:schemeClr val="tx1">
                              <a:lumMod val="85000"/>
                              <a:lumOff val="15000"/>
                            </a:schemeClr>
                          </a:solidFill>
                          <a:latin typeface="Optima"/>
                          <a:cs typeface="Optima"/>
                        </a:rPr>
                        <a:t>TotalDistance</a:t>
                      </a:r>
                      <a:r>
                        <a:rPr lang="en-US" sz="1600" b="1" i="1" baseline="-25000" dirty="0" err="1" smtClean="0">
                          <a:solidFill>
                            <a:schemeClr val="tx1">
                              <a:lumMod val="85000"/>
                              <a:lumOff val="15000"/>
                            </a:schemeClr>
                          </a:solidFill>
                          <a:latin typeface="Optima"/>
                          <a:cs typeface="Optima"/>
                        </a:rPr>
                        <a:t>D</a:t>
                      </a:r>
                      <a:endParaRPr lang="en-US" sz="1600" b="1"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21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23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dirty="0" smtClean="0">
                          <a:solidFill>
                            <a:schemeClr val="tx1">
                              <a:lumMod val="85000"/>
                              <a:lumOff val="15000"/>
                            </a:schemeClr>
                          </a:solidFill>
                          <a:latin typeface="Optima"/>
                          <a:cs typeface="Optima"/>
                        </a:rPr>
                        <a:t>24</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582702132"/>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smtClean="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smtClean="0">
                <a:solidFill>
                  <a:schemeClr val="accent4"/>
                </a:solidFill>
                <a:latin typeface="Optima"/>
                <a:cs typeface="Optima"/>
              </a:rPr>
              <a:t>,</a:t>
            </a:r>
            <a:r>
              <a:rPr lang="en-US" sz="1000" i="1" baseline="-25000" dirty="0" smtClean="0">
                <a:solidFill>
                  <a:schemeClr val="accent4"/>
                </a:solidFill>
                <a:latin typeface="Optima"/>
                <a:cs typeface="Optima"/>
              </a:rPr>
              <a:t> </a:t>
            </a:r>
            <a:r>
              <a:rPr lang="en-US" sz="2000" i="1" baseline="-25000" dirty="0">
                <a:solidFill>
                  <a:schemeClr val="accent4"/>
                </a:solidFill>
                <a:latin typeface="Optima"/>
                <a:cs typeface="Optima"/>
              </a:rPr>
              <a:t>m</a:t>
            </a:r>
            <a:r>
              <a:rPr lang="en-US" sz="2000" dirty="0" smtClean="0">
                <a:solidFill>
                  <a:schemeClr val="accent4"/>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smtClean="0">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accent1"/>
                </a:solidFill>
                <a:latin typeface="Optima"/>
                <a:cs typeface="Optima"/>
              </a:rPr>
              <a:t>d</a:t>
            </a:r>
            <a:r>
              <a:rPr lang="en-US" sz="2000" i="1" baseline="-25000" dirty="0" err="1" smtClean="0">
                <a:solidFill>
                  <a:schemeClr val="accent1"/>
                </a:solidFill>
                <a:latin typeface="Optima"/>
                <a:cs typeface="Optima"/>
              </a:rPr>
              <a:t>j</a:t>
            </a:r>
            <a:r>
              <a:rPr lang="en-US" sz="2000" baseline="-25000" dirty="0" smtClean="0">
                <a:solidFill>
                  <a:schemeClr val="accent1"/>
                </a:solidFill>
                <a:latin typeface="Optima"/>
                <a:cs typeface="Optima"/>
              </a:rPr>
              <a:t>,</a:t>
            </a:r>
            <a:r>
              <a:rPr lang="en-US" sz="1000" i="1" baseline="-25000" dirty="0" smtClean="0">
                <a:solidFill>
                  <a:schemeClr val="accent1"/>
                </a:solidFill>
                <a:latin typeface="Optima"/>
                <a:cs typeface="Optima"/>
              </a:rPr>
              <a:t> </a:t>
            </a:r>
            <a:r>
              <a:rPr lang="en-US" sz="2000" i="1" baseline="-25000" dirty="0">
                <a:solidFill>
                  <a:schemeClr val="accent1"/>
                </a:solidFill>
                <a:latin typeface="Optima"/>
                <a:cs typeface="Optima"/>
              </a:rPr>
              <a:t>m</a:t>
            </a:r>
            <a:r>
              <a:rPr lang="en-US" sz="2000" dirty="0" smtClean="0">
                <a:solidFill>
                  <a:schemeClr val="accent1"/>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smtClean="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smtClean="0">
                <a:solidFill>
                  <a:srgbClr val="95319E"/>
                </a:solidFill>
                <a:latin typeface="Optima"/>
                <a:cs typeface="Optima"/>
              </a:rPr>
              <a:t>,</a:t>
            </a:r>
            <a:r>
              <a:rPr lang="en-US" sz="1000" i="1" baseline="-25000" dirty="0" smtClean="0">
                <a:solidFill>
                  <a:srgbClr val="95319E"/>
                </a:solidFill>
                <a:latin typeface="Optima"/>
                <a:cs typeface="Optima"/>
              </a:rPr>
              <a:t> </a:t>
            </a:r>
            <a:r>
              <a:rPr lang="en-US" sz="2000" i="1" baseline="-25000" dirty="0">
                <a:solidFill>
                  <a:srgbClr val="95319E"/>
                </a:solidFill>
                <a:latin typeface="Optima"/>
                <a:cs typeface="Optima"/>
              </a:rPr>
              <a:t>m</a:t>
            </a:r>
            <a:r>
              <a:rPr lang="en-US" sz="2000" dirty="0" smtClean="0">
                <a:solidFill>
                  <a:srgbClr val="95319E"/>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smtClean="0">
                <a:solidFill>
                  <a:srgbClr val="176FC1"/>
                </a:solidFill>
                <a:latin typeface="Optima"/>
                <a:cs typeface="Optima"/>
              </a:rPr>
              <a:t>,</a:t>
            </a:r>
            <a:r>
              <a:rPr lang="en-US" sz="1000" baseline="-25000" dirty="0" smtClean="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Flashback: Computation of </a:t>
            </a:r>
            <a:r>
              <a:rPr lang="en-US" b="1" i="1" dirty="0" err="1" smtClean="0">
                <a:latin typeface="Optima"/>
                <a:cs typeface="Optima"/>
              </a:rPr>
              <a:t>d</a:t>
            </a:r>
            <a:r>
              <a:rPr lang="en-US" b="1" i="1" baseline="-25000" dirty="0" err="1" smtClean="0">
                <a:latin typeface="Optima"/>
                <a:cs typeface="Optima"/>
              </a:rPr>
              <a:t>k,m</a:t>
            </a:r>
            <a:endParaRPr lang="en-US" b="1" dirty="0">
              <a:latin typeface="Optima"/>
              <a:cs typeface="Optima"/>
            </a:endParaRPr>
          </a:p>
        </p:txBody>
      </p:sp>
      <p:sp>
        <p:nvSpPr>
          <p:cNvPr id="27" name="Content Placeholder 3"/>
          <p:cNvSpPr txBox="1">
            <a:spLocks/>
          </p:cNvSpPr>
          <p:nvPr/>
        </p:nvSpPr>
        <p:spPr>
          <a:xfrm>
            <a:off x="685802" y="4572000"/>
            <a:ext cx="7848599"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i,k</a:t>
            </a:r>
            <a:r>
              <a:rPr lang="en-US" sz="2800" dirty="0" smtClean="0">
                <a:latin typeface="Optima"/>
                <a:cs typeface="Optima"/>
              </a:rPr>
              <a:t> + </a:t>
            </a:r>
            <a:r>
              <a:rPr lang="en-US" sz="2800" i="1" dirty="0" err="1" smtClean="0">
                <a:latin typeface="Optima"/>
                <a:cs typeface="Optima"/>
              </a:rPr>
              <a:t>d</a:t>
            </a:r>
            <a:r>
              <a:rPr lang="en-US" sz="2800" i="1" baseline="-25000" dirty="0" err="1" smtClean="0">
                <a:latin typeface="Optima"/>
                <a:cs typeface="Optima"/>
              </a:rPr>
              <a:t>j,</a:t>
            </a:r>
            <a:r>
              <a:rPr lang="en-US" sz="2800" i="1" baseline="-25000" dirty="0" err="1" smtClean="0">
                <a:latin typeface="Optima"/>
                <a:cs typeface="Optima"/>
              </a:rPr>
              <a:t>k</a:t>
            </a:r>
            <a:r>
              <a:rPr lang="en-US" sz="2800" dirty="0" smtClean="0">
                <a:latin typeface="Optima"/>
                <a:cs typeface="Optima"/>
              </a:rPr>
              <a:t> –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smtClean="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j,</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,j</a:t>
            </a:r>
            <a:r>
              <a:rPr lang="en-US" sz="2800" dirty="0">
                <a:latin typeface="Optima"/>
                <a:cs typeface="Optima"/>
              </a:rPr>
              <a:t>) / 2</a:t>
            </a:r>
            <a:endParaRPr lang="en-US" sz="2800" i="1" dirty="0">
              <a:latin typeface="Optima"/>
              <a:cs typeface="Optima"/>
            </a:endParaRPr>
          </a:p>
          <a:p>
            <a:pPr marL="0" indent="0">
              <a:buNone/>
            </a:pPr>
            <a:endParaRPr lang="en-US" sz="2800" dirty="0" smtClean="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Tree>
    <p:extLst>
      <p:ext uri="{BB962C8B-B14F-4D97-AF65-F5344CB8AC3E}">
        <p14:creationId xmlns:p14="http://schemas.microsoft.com/office/powerpoint/2010/main" val="1083313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 in Action</a:t>
            </a:r>
            <a:endParaRPr lang="en-US" b="1" dirty="0">
              <a:latin typeface="Optima"/>
              <a:cs typeface="Optima"/>
            </a:endParaRPr>
          </a:p>
        </p:txBody>
      </p:sp>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smtClean="0">
                <a:latin typeface="Optima"/>
                <a:cs typeface="Optima"/>
              </a:rPr>
              <a:t>6. </a:t>
            </a:r>
            <a:r>
              <a:rPr lang="en-US" sz="2800" dirty="0">
                <a:latin typeface="Optima"/>
                <a:cs typeface="Optima"/>
              </a:rPr>
              <a:t>Apply </a:t>
            </a:r>
            <a:r>
              <a:rPr lang="en-US" sz="2800" b="1" dirty="0" err="1">
                <a:latin typeface="Optima"/>
                <a:cs typeface="Optima"/>
              </a:rPr>
              <a:t>NeighborJoining</a:t>
            </a:r>
            <a:r>
              <a:rPr lang="en-US" sz="2800" b="1" dirty="0">
                <a:latin typeface="Optima"/>
                <a:cs typeface="Optima"/>
              </a:rPr>
              <a:t> </a:t>
            </a:r>
            <a:r>
              <a:rPr lang="en-US" sz="2800" dirty="0">
                <a:latin typeface="Optima"/>
                <a:cs typeface="Optima"/>
              </a:rPr>
              <a:t>to </a:t>
            </a:r>
            <a:r>
              <a:rPr lang="en-US" sz="2800" i="1" dirty="0">
                <a:latin typeface="Optima"/>
                <a:cs typeface="Optima"/>
              </a:rPr>
              <a:t>D’</a:t>
            </a:r>
            <a:r>
              <a:rPr lang="en-US" sz="2800" dirty="0">
                <a:latin typeface="Optima"/>
                <a:cs typeface="Optima"/>
              </a:rPr>
              <a:t> to obtain </a:t>
            </a:r>
            <a:r>
              <a:rPr lang="en-US" sz="2800" i="1" dirty="0">
                <a:latin typeface="Optima"/>
                <a:cs typeface="Optima"/>
              </a:rPr>
              <a:t>Tree</a:t>
            </a:r>
            <a:r>
              <a:rPr lang="en-US" sz="2800" dirty="0">
                <a:latin typeface="Optima"/>
                <a:cs typeface="Optima"/>
              </a:rPr>
              <a:t>(</a:t>
            </a:r>
            <a:r>
              <a:rPr lang="en-US" sz="2800" i="1" dirty="0">
                <a:latin typeface="Optima"/>
                <a:cs typeface="Optima"/>
              </a:rPr>
              <a:t>D’</a:t>
            </a:r>
            <a:r>
              <a:rPr lang="en-US" sz="2800" dirty="0">
                <a:latin typeface="Optima"/>
                <a:cs typeface="Optima"/>
              </a:rPr>
              <a:t>).</a:t>
            </a:r>
          </a:p>
        </p:txBody>
      </p:sp>
      <p:graphicFrame>
        <p:nvGraphicFramePr>
          <p:cNvPr id="12" name="Table 11"/>
          <p:cNvGraphicFramePr>
            <a:graphicFrameLocks noGrp="1"/>
          </p:cNvGraphicFramePr>
          <p:nvPr>
            <p:extLst>
              <p:ext uri="{D42A27DB-BD31-4B8C-83A1-F6EECF244321}">
                <p14:modId xmlns:p14="http://schemas.microsoft.com/office/powerpoint/2010/main" val="3851015184"/>
              </p:ext>
            </p:extLst>
          </p:nvPr>
        </p:nvGraphicFramePr>
        <p:xfrm>
          <a:off x="2362272" y="2160484"/>
          <a:ext cx="1930131" cy="1483360"/>
        </p:xfrm>
        <a:graphic>
          <a:graphicData uri="http://schemas.openxmlformats.org/drawingml/2006/table">
            <a:tbl>
              <a:tblPr firstRow="1" bandRow="1">
                <a:tableStyleId>{5C22544A-7EE6-4342-B048-85BDC9FD1C3A}</a:tableStyleId>
              </a:tblPr>
              <a:tblGrid>
                <a:gridCol w="353227"/>
                <a:gridCol w="470974"/>
                <a:gridCol w="581437"/>
                <a:gridCol w="524493"/>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m</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m</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10</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10</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ectangle 12"/>
          <p:cNvSpPr/>
          <p:nvPr/>
        </p:nvSpPr>
        <p:spPr>
          <a:xfrm>
            <a:off x="1543491" y="2834049"/>
            <a:ext cx="562859"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cxnSp>
        <p:nvCxnSpPr>
          <p:cNvPr id="30" name="Straight Arrow Connector 29"/>
          <p:cNvCxnSpPr/>
          <p:nvPr/>
        </p:nvCxnSpPr>
        <p:spPr>
          <a:xfrm>
            <a:off x="6142272" y="2947905"/>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374221" y="293983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382593" y="225628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41" idx="3"/>
          </p:cNvCxnSpPr>
          <p:nvPr/>
        </p:nvCxnSpPr>
        <p:spPr>
          <a:xfrm flipH="1">
            <a:off x="4979619" y="2947906"/>
            <a:ext cx="1163656" cy="596240"/>
          </a:xfrm>
          <a:prstGeom prst="straightConnector1">
            <a:avLst/>
          </a:prstGeom>
          <a:ln w="127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4977662" y="2339768"/>
            <a:ext cx="1173987" cy="604576"/>
          </a:xfrm>
          <a:prstGeom prst="straightConnector1">
            <a:avLst/>
          </a:prstGeom>
          <a:ln w="12700" cmpd="sng">
            <a:solidFill>
              <a:schemeClr val="tx1">
                <a:lumMod val="75000"/>
                <a:lumOff val="2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6022799" y="275101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8532161" y="206080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8532161" y="341383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7118460" y="275101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Oval 38"/>
          <p:cNvSpPr>
            <a:spLocks noChangeAspect="1"/>
          </p:cNvSpPr>
          <p:nvPr/>
        </p:nvSpPr>
        <p:spPr>
          <a:xfrm>
            <a:off x="4641729" y="3434269"/>
            <a:ext cx="320042" cy="320040"/>
          </a:xfrm>
          <a:prstGeom prst="ellipse">
            <a:avLst/>
          </a:prstGeom>
          <a:noFill/>
          <a:ln w="12700" cmpd="sng">
            <a:solidFill>
              <a:srgbClr val="40404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7F7F7F"/>
              </a:solidFill>
              <a:latin typeface="Optima"/>
              <a:cs typeface="Optima"/>
            </a:endParaRPr>
          </a:p>
        </p:txBody>
      </p:sp>
      <p:sp>
        <p:nvSpPr>
          <p:cNvPr id="40" name="Oval 39"/>
          <p:cNvSpPr>
            <a:spLocks noChangeAspect="1"/>
          </p:cNvSpPr>
          <p:nvPr/>
        </p:nvSpPr>
        <p:spPr>
          <a:xfrm>
            <a:off x="4641729" y="2081239"/>
            <a:ext cx="320042" cy="320040"/>
          </a:xfrm>
          <a:prstGeom prst="ellipse">
            <a:avLst/>
          </a:prstGeom>
          <a:noFill/>
          <a:ln w="12700" cmpd="sng">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1" name="TextBox 40"/>
          <p:cNvSpPr txBox="1"/>
          <p:nvPr/>
        </p:nvSpPr>
        <p:spPr>
          <a:xfrm>
            <a:off x="4645503" y="3344091"/>
            <a:ext cx="334116" cy="400110"/>
          </a:xfrm>
          <a:prstGeom prst="rect">
            <a:avLst/>
          </a:prstGeom>
          <a:noFill/>
        </p:spPr>
        <p:txBody>
          <a:bodyPr wrap="none" rtlCol="0">
            <a:spAutoFit/>
          </a:bodyPr>
          <a:lstStyle/>
          <a:p>
            <a:pPr algn="ctr"/>
            <a:r>
              <a:rPr lang="en-US" sz="2000" i="1" dirty="0" smtClean="0">
                <a:solidFill>
                  <a:schemeClr val="tx1">
                    <a:lumMod val="65000"/>
                    <a:lumOff val="35000"/>
                  </a:schemeClr>
                </a:solidFill>
                <a:latin typeface="Optima"/>
                <a:cs typeface="Optima"/>
              </a:rPr>
              <a:t>j</a:t>
            </a:r>
            <a:endParaRPr lang="en-US" sz="2000" i="1" dirty="0">
              <a:solidFill>
                <a:schemeClr val="tx1">
                  <a:lumMod val="65000"/>
                  <a:lumOff val="35000"/>
                </a:schemeClr>
              </a:solidFill>
              <a:latin typeface="Optima"/>
              <a:cs typeface="Optima"/>
            </a:endParaRPr>
          </a:p>
        </p:txBody>
      </p:sp>
      <p:sp>
        <p:nvSpPr>
          <p:cNvPr id="42" name="TextBox 41"/>
          <p:cNvSpPr txBox="1"/>
          <p:nvPr/>
        </p:nvSpPr>
        <p:spPr>
          <a:xfrm>
            <a:off x="4665629" y="2021280"/>
            <a:ext cx="312033" cy="400110"/>
          </a:xfrm>
          <a:prstGeom prst="rect">
            <a:avLst/>
          </a:prstGeom>
          <a:noFill/>
        </p:spPr>
        <p:txBody>
          <a:bodyPr wrap="none" rtlCol="0">
            <a:spAutoFit/>
          </a:bodyPr>
          <a:lstStyle/>
          <a:p>
            <a:pPr algn="ctr"/>
            <a:r>
              <a:rPr lang="en-US" sz="2000" i="1" dirty="0">
                <a:solidFill>
                  <a:schemeClr val="tx1">
                    <a:lumMod val="65000"/>
                    <a:lumOff val="35000"/>
                  </a:schemeClr>
                </a:solidFill>
                <a:latin typeface="Optima"/>
                <a:cs typeface="Optima"/>
              </a:rPr>
              <a:t>i</a:t>
            </a:r>
          </a:p>
        </p:txBody>
      </p:sp>
      <p:sp>
        <p:nvSpPr>
          <p:cNvPr id="43" name="TextBox 42"/>
          <p:cNvSpPr txBox="1"/>
          <p:nvPr/>
        </p:nvSpPr>
        <p:spPr>
          <a:xfrm>
            <a:off x="6002816" y="2701012"/>
            <a:ext cx="463868" cy="400110"/>
          </a:xfrm>
          <a:prstGeom prst="rect">
            <a:avLst/>
          </a:prstGeom>
          <a:noFill/>
        </p:spPr>
        <p:txBody>
          <a:bodyPr wrap="none" rtlCol="0">
            <a:spAutoFit/>
          </a:bodyPr>
          <a:lstStyle/>
          <a:p>
            <a:pPr algn="ctr"/>
            <a:r>
              <a:rPr lang="en-US" sz="2000" i="1" dirty="0">
                <a:solidFill>
                  <a:srgbClr val="FFFFFF"/>
                </a:solidFill>
                <a:latin typeface="Optima"/>
                <a:cs typeface="Optima"/>
              </a:rPr>
              <a:t>m</a:t>
            </a:r>
          </a:p>
        </p:txBody>
      </p:sp>
      <p:sp>
        <p:nvSpPr>
          <p:cNvPr id="44" name="TextBox 43"/>
          <p:cNvSpPr txBox="1"/>
          <p:nvPr/>
        </p:nvSpPr>
        <p:spPr>
          <a:xfrm>
            <a:off x="8549136" y="2025459"/>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45" name="TextBox 44"/>
          <p:cNvSpPr txBox="1"/>
          <p:nvPr/>
        </p:nvSpPr>
        <p:spPr>
          <a:xfrm>
            <a:off x="6576070" y="2585073"/>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46" name="TextBox 45"/>
          <p:cNvSpPr txBox="1"/>
          <p:nvPr/>
        </p:nvSpPr>
        <p:spPr>
          <a:xfrm>
            <a:off x="7802187" y="2234337"/>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47" name="TextBox 46"/>
          <p:cNvSpPr txBox="1"/>
          <p:nvPr/>
        </p:nvSpPr>
        <p:spPr>
          <a:xfrm>
            <a:off x="7802187" y="3216172"/>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48" name="TextBox 47"/>
          <p:cNvSpPr txBox="1"/>
          <p:nvPr/>
        </p:nvSpPr>
        <p:spPr>
          <a:xfrm>
            <a:off x="8573438" y="3392668"/>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3" name="Rectangle 2"/>
          <p:cNvSpPr/>
          <p:nvPr/>
        </p:nvSpPr>
        <p:spPr>
          <a:xfrm>
            <a:off x="6172200" y="2098841"/>
            <a:ext cx="1258534" cy="461665"/>
          </a:xfrm>
          <a:prstGeom prst="rect">
            <a:avLst/>
          </a:prstGeom>
        </p:spPr>
        <p:txBody>
          <a:bodyPr wrap="none">
            <a:spAutoFit/>
          </a:bodyPr>
          <a:lstStyle/>
          <a:p>
            <a:r>
              <a:rPr lang="en-US" sz="2400" i="1" dirty="0">
                <a:latin typeface="Optima"/>
                <a:cs typeface="Optima"/>
              </a:rPr>
              <a:t>Tree</a:t>
            </a:r>
            <a:r>
              <a:rPr lang="en-US" sz="2400" dirty="0">
                <a:latin typeface="Optima"/>
                <a:cs typeface="Optima"/>
              </a:rPr>
              <a:t>(</a:t>
            </a:r>
            <a:r>
              <a:rPr lang="en-US" sz="2400" i="1" dirty="0">
                <a:latin typeface="Optima"/>
                <a:cs typeface="Optima"/>
              </a:rPr>
              <a:t>D’</a:t>
            </a:r>
            <a:r>
              <a:rPr lang="en-US" sz="2400" dirty="0">
                <a:latin typeface="Optima"/>
                <a:cs typeface="Optima"/>
              </a:rPr>
              <a:t>)</a:t>
            </a:r>
            <a:endParaRPr lang="en-US" sz="2400" dirty="0"/>
          </a:p>
        </p:txBody>
      </p:sp>
    </p:spTree>
    <p:extLst>
      <p:ext uri="{BB962C8B-B14F-4D97-AF65-F5344CB8AC3E}">
        <p14:creationId xmlns:p14="http://schemas.microsoft.com/office/powerpoint/2010/main" val="371969223"/>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621322" y="2032743"/>
            <a:ext cx="4313109" cy="1770187"/>
            <a:chOff x="6261972" y="396747"/>
            <a:chExt cx="4313109" cy="1770188"/>
          </a:xfrm>
        </p:grpSpPr>
        <p:cxnSp>
          <p:nvCxnSpPr>
            <p:cNvPr id="65" name="Straight Arrow Connector 64"/>
            <p:cNvCxnSpPr/>
            <p:nvPr/>
          </p:nvCxnSpPr>
          <p:spPr>
            <a:xfrm>
              <a:off x="7789753" y="13233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9021702" y="13153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9030074" y="6317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6439802" y="13233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flipV="1">
              <a:off x="6448174" y="6398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0" name="Oval 69"/>
            <p:cNvSpPr>
              <a:spLocks noChangeAspect="1"/>
            </p:cNvSpPr>
            <p:nvPr/>
          </p:nvSpPr>
          <p:spPr>
            <a:xfrm>
              <a:off x="7670282" y="11264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1" name="Oval 70"/>
            <p:cNvSpPr>
              <a:spLocks noChangeAspect="1"/>
            </p:cNvSpPr>
            <p:nvPr/>
          </p:nvSpPr>
          <p:spPr>
            <a:xfrm>
              <a:off x="10179644" y="4362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2" name="Oval 71"/>
            <p:cNvSpPr>
              <a:spLocks noChangeAspect="1"/>
            </p:cNvSpPr>
            <p:nvPr/>
          </p:nvSpPr>
          <p:spPr>
            <a:xfrm>
              <a:off x="10179644" y="17893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3" name="Oval 72"/>
            <p:cNvSpPr>
              <a:spLocks noChangeAspect="1"/>
            </p:cNvSpPr>
            <p:nvPr/>
          </p:nvSpPr>
          <p:spPr>
            <a:xfrm>
              <a:off x="8765943" y="11264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4" name="Oval 73"/>
            <p:cNvSpPr>
              <a:spLocks noChangeAspect="1"/>
            </p:cNvSpPr>
            <p:nvPr/>
          </p:nvSpPr>
          <p:spPr>
            <a:xfrm>
              <a:off x="6261972" y="17893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5" name="Oval 74"/>
            <p:cNvSpPr>
              <a:spLocks noChangeAspect="1"/>
            </p:cNvSpPr>
            <p:nvPr/>
          </p:nvSpPr>
          <p:spPr>
            <a:xfrm>
              <a:off x="6261972" y="4362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6" name="TextBox 75"/>
            <p:cNvSpPr txBox="1"/>
            <p:nvPr/>
          </p:nvSpPr>
          <p:spPr>
            <a:xfrm>
              <a:off x="6292986" y="1719558"/>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77" name="TextBox 76"/>
            <p:cNvSpPr txBox="1"/>
            <p:nvPr/>
          </p:nvSpPr>
          <p:spPr>
            <a:xfrm>
              <a:off x="6313110" y="3967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78" name="TextBox 77"/>
            <p:cNvSpPr txBox="1"/>
            <p:nvPr/>
          </p:nvSpPr>
          <p:spPr>
            <a:xfrm>
              <a:off x="10196619" y="402446"/>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79" name="TextBox 78"/>
            <p:cNvSpPr txBox="1"/>
            <p:nvPr/>
          </p:nvSpPr>
          <p:spPr>
            <a:xfrm>
              <a:off x="10228511" y="17668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80" name="TextBox 79"/>
            <p:cNvSpPr txBox="1"/>
            <p:nvPr/>
          </p:nvSpPr>
          <p:spPr>
            <a:xfrm>
              <a:off x="7009744" y="578816"/>
              <a:ext cx="469872" cy="400110"/>
            </a:xfrm>
            <a:prstGeom prst="rect">
              <a:avLst/>
            </a:prstGeom>
            <a:noFill/>
          </p:spPr>
          <p:txBody>
            <a:bodyPr wrap="none" rtlCol="0">
              <a:spAutoFit/>
            </a:bodyPr>
            <a:lstStyle/>
            <a:p>
              <a:pPr algn="ctr"/>
              <a:r>
                <a:rPr lang="en-US" sz="2000" dirty="0" smtClean="0">
                  <a:latin typeface="Optima"/>
                  <a:cs typeface="Optima"/>
                </a:rPr>
                <a:t>11</a:t>
              </a:r>
              <a:endParaRPr lang="en-US" sz="2000" dirty="0">
                <a:latin typeface="Optima"/>
                <a:cs typeface="Optima"/>
              </a:endParaRPr>
            </a:p>
          </p:txBody>
        </p:sp>
        <p:sp>
          <p:nvSpPr>
            <p:cNvPr id="81" name="TextBox 80"/>
            <p:cNvSpPr txBox="1"/>
            <p:nvPr/>
          </p:nvSpPr>
          <p:spPr>
            <a:xfrm>
              <a:off x="7092915" y="1578637"/>
              <a:ext cx="327269" cy="400110"/>
            </a:xfrm>
            <a:prstGeom prst="rect">
              <a:avLst/>
            </a:prstGeom>
            <a:noFill/>
          </p:spPr>
          <p:txBody>
            <a:bodyPr wrap="none" rtlCol="0">
              <a:spAutoFit/>
            </a:bodyPr>
            <a:lstStyle/>
            <a:p>
              <a:pPr algn="ctr"/>
              <a:r>
                <a:rPr lang="en-US" sz="2000" dirty="0" smtClean="0">
                  <a:latin typeface="Optima"/>
                  <a:cs typeface="Optima"/>
                </a:rPr>
                <a:t>2</a:t>
              </a:r>
              <a:endParaRPr lang="en-US" sz="2000" dirty="0">
                <a:latin typeface="Optima"/>
                <a:cs typeface="Optima"/>
              </a:endParaRPr>
            </a:p>
          </p:txBody>
        </p:sp>
        <p:sp>
          <p:nvSpPr>
            <p:cNvPr id="82" name="TextBox 81"/>
            <p:cNvSpPr txBox="1"/>
            <p:nvPr/>
          </p:nvSpPr>
          <p:spPr>
            <a:xfrm>
              <a:off x="8224074" y="947538"/>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83" name="TextBox 82"/>
            <p:cNvSpPr txBox="1"/>
            <p:nvPr/>
          </p:nvSpPr>
          <p:spPr>
            <a:xfrm>
              <a:off x="9450191" y="596802"/>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84" name="TextBox 83"/>
            <p:cNvSpPr txBox="1"/>
            <p:nvPr/>
          </p:nvSpPr>
          <p:spPr>
            <a:xfrm>
              <a:off x="9450191" y="1578637"/>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 in Action</a:t>
            </a:r>
            <a:endParaRPr lang="en-US" b="1" dirty="0">
              <a:latin typeface="Optima"/>
              <a:cs typeface="Optima"/>
            </a:endParaRPr>
          </a:p>
        </p:txBody>
      </p:sp>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smtClean="0">
                <a:latin typeface="Optima"/>
                <a:cs typeface="Optima"/>
              </a:rPr>
              <a:t>7. </a:t>
            </a:r>
            <a:r>
              <a:rPr lang="en-US" sz="2800" dirty="0">
                <a:latin typeface="Optima"/>
                <a:cs typeface="Optima"/>
              </a:rPr>
              <a:t>Reattach limbs of </a:t>
            </a:r>
            <a:r>
              <a:rPr lang="en-US" sz="2800" i="1" dirty="0" err="1">
                <a:latin typeface="Optima"/>
                <a:cs typeface="Optima"/>
              </a:rPr>
              <a:t>i</a:t>
            </a:r>
            <a:r>
              <a:rPr lang="en-US" sz="2800" dirty="0">
                <a:latin typeface="Optima"/>
                <a:cs typeface="Optima"/>
              </a:rPr>
              <a:t> and </a:t>
            </a:r>
            <a:r>
              <a:rPr lang="en-US" sz="2800" i="1" dirty="0">
                <a:latin typeface="Optima"/>
                <a:cs typeface="Optima"/>
              </a:rPr>
              <a:t>j </a:t>
            </a:r>
            <a:r>
              <a:rPr lang="en-US" sz="2800" dirty="0">
                <a:latin typeface="Optima"/>
                <a:cs typeface="Optima"/>
              </a:rPr>
              <a:t>to obtain </a:t>
            </a:r>
            <a:r>
              <a:rPr lang="en-US" sz="2800" i="1" dirty="0">
                <a:latin typeface="Optima"/>
                <a:cs typeface="Optima"/>
              </a:rPr>
              <a:t>Tree</a:t>
            </a:r>
            <a:r>
              <a:rPr lang="en-US" sz="2800" dirty="0">
                <a:latin typeface="Optima"/>
                <a:cs typeface="Optima"/>
              </a:rPr>
              <a:t>(</a:t>
            </a:r>
            <a:r>
              <a:rPr lang="en-US" sz="2800" i="1" dirty="0">
                <a:latin typeface="Optima"/>
                <a:cs typeface="Optima"/>
              </a:rPr>
              <a:t>D</a:t>
            </a:r>
            <a:r>
              <a:rPr lang="en-US" sz="2800" dirty="0">
                <a:latin typeface="Optima"/>
                <a:cs typeface="Optima"/>
              </a:rPr>
              <a:t>)</a:t>
            </a:r>
            <a:r>
              <a:rPr lang="en-US" sz="2800" dirty="0" smtClean="0">
                <a:latin typeface="Optima"/>
                <a:cs typeface="Optima"/>
              </a:rPr>
              <a:t>.</a:t>
            </a:r>
            <a:endParaRPr lang="en-US" sz="2800" dirty="0">
              <a:latin typeface="Optima"/>
              <a:cs typeface="Optima"/>
            </a:endParaRPr>
          </a:p>
        </p:txBody>
      </p:sp>
      <p:graphicFrame>
        <p:nvGraphicFramePr>
          <p:cNvPr id="12" name="Table 11"/>
          <p:cNvGraphicFramePr>
            <a:graphicFrameLocks noGrp="1"/>
          </p:cNvGraphicFramePr>
          <p:nvPr>
            <p:extLst>
              <p:ext uri="{D42A27DB-BD31-4B8C-83A1-F6EECF244321}">
                <p14:modId xmlns:p14="http://schemas.microsoft.com/office/powerpoint/2010/main" val="1312996645"/>
              </p:ext>
            </p:extLst>
          </p:nvPr>
        </p:nvGraphicFramePr>
        <p:xfrm>
          <a:off x="2362272" y="2160484"/>
          <a:ext cx="1930131" cy="1483360"/>
        </p:xfrm>
        <a:graphic>
          <a:graphicData uri="http://schemas.openxmlformats.org/drawingml/2006/table">
            <a:tbl>
              <a:tblPr firstRow="1" bandRow="1">
                <a:tableStyleId>{5C22544A-7EE6-4342-B048-85BDC9FD1C3A}</a:tableStyleId>
              </a:tblPr>
              <a:tblGrid>
                <a:gridCol w="353227"/>
                <a:gridCol w="470974"/>
                <a:gridCol w="581437"/>
                <a:gridCol w="524493"/>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m</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m</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10</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10</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ectangle 12"/>
          <p:cNvSpPr/>
          <p:nvPr/>
        </p:nvSpPr>
        <p:spPr>
          <a:xfrm>
            <a:off x="1543491" y="2834049"/>
            <a:ext cx="562859"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sp>
        <p:nvSpPr>
          <p:cNvPr id="85" name="Rectangle 84"/>
          <p:cNvSpPr/>
          <p:nvPr/>
        </p:nvSpPr>
        <p:spPr>
          <a:xfrm>
            <a:off x="6172200" y="2098841"/>
            <a:ext cx="1172972" cy="461665"/>
          </a:xfrm>
          <a:prstGeom prst="rect">
            <a:avLst/>
          </a:prstGeom>
        </p:spPr>
        <p:txBody>
          <a:bodyPr wrap="none">
            <a:spAutoFit/>
          </a:bodyPr>
          <a:lstStyle/>
          <a:p>
            <a:r>
              <a:rPr lang="en-US" sz="2400" i="1" dirty="0">
                <a:latin typeface="Optima"/>
                <a:cs typeface="Optima"/>
              </a:rPr>
              <a:t>Tree</a:t>
            </a:r>
            <a:r>
              <a:rPr lang="en-US" sz="2400" dirty="0">
                <a:latin typeface="Optima"/>
                <a:cs typeface="Optima"/>
              </a:rPr>
              <a:t>(</a:t>
            </a:r>
            <a:r>
              <a:rPr lang="en-US" sz="2400" i="1" dirty="0" smtClean="0">
                <a:latin typeface="Optima"/>
                <a:cs typeface="Optima"/>
              </a:rPr>
              <a:t>D</a:t>
            </a:r>
            <a:r>
              <a:rPr lang="en-US" sz="2400" dirty="0" smtClean="0">
                <a:latin typeface="Optima"/>
                <a:cs typeface="Optima"/>
              </a:rPr>
              <a:t>)</a:t>
            </a:r>
            <a:endParaRPr lang="en-US" sz="2400" dirty="0"/>
          </a:p>
        </p:txBody>
      </p:sp>
      <p:sp>
        <p:nvSpPr>
          <p:cNvPr id="28" name="Rectangle 27"/>
          <p:cNvSpPr/>
          <p:nvPr/>
        </p:nvSpPr>
        <p:spPr>
          <a:xfrm>
            <a:off x="1828802" y="4038601"/>
            <a:ext cx="4098797" cy="830997"/>
          </a:xfrm>
          <a:prstGeom prst="rect">
            <a:avLst/>
          </a:prstGeom>
        </p:spPr>
        <p:txBody>
          <a:bodyPr wrap="none">
            <a:spAutoFit/>
          </a:bodyPr>
          <a:lstStyle/>
          <a:p>
            <a:r>
              <a:rPr lang="en-US" sz="2200" i="1" dirty="0" err="1" smtClean="0">
                <a:latin typeface="Optima"/>
                <a:cs typeface="Optima"/>
              </a:rPr>
              <a:t>LimbLength</a:t>
            </a:r>
            <a:r>
              <a:rPr lang="en-US" sz="2200" dirty="0" smtClean="0">
                <a:latin typeface="Optima"/>
                <a:cs typeface="Optima"/>
              </a:rPr>
              <a:t>(</a:t>
            </a:r>
            <a:r>
              <a:rPr lang="en-US" sz="2200" i="1" dirty="0" err="1" smtClean="0">
                <a:latin typeface="Optima"/>
                <a:cs typeface="Optima"/>
              </a:rPr>
              <a:t>i</a:t>
            </a:r>
            <a:r>
              <a:rPr lang="en-US" sz="2200" dirty="0" smtClean="0">
                <a:latin typeface="Optima"/>
                <a:cs typeface="Optima"/>
              </a:rPr>
              <a:t>) = </a:t>
            </a:r>
            <a:r>
              <a:rPr lang="en-US" sz="2400" dirty="0">
                <a:latin typeface="Optima"/>
                <a:cs typeface="Optima"/>
              </a:rPr>
              <a:t>½</a:t>
            </a:r>
            <a:r>
              <a:rPr lang="en-US" sz="2400" dirty="0" smtClean="0">
                <a:latin typeface="Optima"/>
                <a:cs typeface="Optima"/>
              </a:rPr>
              <a:t>(13 + 9) </a:t>
            </a:r>
            <a:r>
              <a:rPr lang="en-US" sz="2200" dirty="0" smtClean="0">
                <a:latin typeface="Optima"/>
                <a:cs typeface="Optima"/>
              </a:rPr>
              <a:t>= 11</a:t>
            </a:r>
          </a:p>
          <a:p>
            <a:r>
              <a:rPr lang="en-US" sz="2200" i="1" dirty="0" err="1">
                <a:latin typeface="Optima"/>
                <a:cs typeface="Optima"/>
              </a:rPr>
              <a:t>LimbLength</a:t>
            </a:r>
            <a:r>
              <a:rPr lang="en-US" sz="2200" dirty="0">
                <a:latin typeface="Optima"/>
                <a:cs typeface="Optima"/>
              </a:rPr>
              <a:t>(</a:t>
            </a:r>
            <a:r>
              <a:rPr lang="en-US" sz="2200" i="1" dirty="0" err="1">
                <a:latin typeface="Optima"/>
                <a:cs typeface="Optima"/>
              </a:rPr>
              <a:t>i</a:t>
            </a:r>
            <a:r>
              <a:rPr lang="en-US" sz="2200" dirty="0">
                <a:latin typeface="Optima"/>
                <a:cs typeface="Optima"/>
              </a:rPr>
              <a:t>) = </a:t>
            </a:r>
            <a:r>
              <a:rPr lang="en-US" sz="2400" dirty="0">
                <a:latin typeface="Optima"/>
                <a:cs typeface="Optima"/>
              </a:rPr>
              <a:t>½(13 </a:t>
            </a:r>
            <a:r>
              <a:rPr lang="en-US" sz="2400" dirty="0" smtClean="0">
                <a:latin typeface="Optima"/>
                <a:cs typeface="Optima"/>
              </a:rPr>
              <a:t>– </a:t>
            </a:r>
            <a:r>
              <a:rPr lang="en-US" sz="2400" dirty="0">
                <a:latin typeface="Optima"/>
                <a:cs typeface="Optima"/>
              </a:rPr>
              <a:t>9) </a:t>
            </a:r>
            <a:r>
              <a:rPr lang="en-US" sz="2200" dirty="0">
                <a:latin typeface="Optima"/>
                <a:cs typeface="Optima"/>
              </a:rPr>
              <a:t>= </a:t>
            </a:r>
            <a:r>
              <a:rPr lang="en-US" sz="2200" dirty="0" smtClean="0">
                <a:latin typeface="Optima"/>
                <a:cs typeface="Optima"/>
              </a:rPr>
              <a:t>2</a:t>
            </a:r>
            <a:endParaRPr lang="en-US" sz="2200" dirty="0">
              <a:latin typeface="Optima"/>
              <a:cs typeface="Optima"/>
            </a:endParaRPr>
          </a:p>
        </p:txBody>
      </p:sp>
    </p:spTree>
    <p:extLst>
      <p:ext uri="{BB962C8B-B14F-4D97-AF65-F5344CB8AC3E}">
        <p14:creationId xmlns:p14="http://schemas.microsoft.com/office/powerpoint/2010/main" val="31066257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Questions about </a:t>
            </a:r>
            <a:r>
              <a:rPr lang="en-US" b="1" dirty="0" smtClean="0">
                <a:latin typeface="Optima"/>
                <a:cs typeface="Optima"/>
              </a:rPr>
              <a:t>SARS</a:t>
            </a:r>
            <a:endParaRPr lang="en-US" b="1" dirty="0">
              <a:latin typeface="Optima"/>
              <a:cs typeface="Optima"/>
            </a:endParaRPr>
          </a:p>
        </p:txBody>
      </p:sp>
      <p:sp>
        <p:nvSpPr>
          <p:cNvPr id="3" name="Content Placeholder 3"/>
          <p:cNvSpPr txBox="1">
            <a:spLocks/>
          </p:cNvSpPr>
          <p:nvPr/>
        </p:nvSpPr>
        <p:spPr>
          <a:xfrm>
            <a:off x="304801" y="1371601"/>
            <a:ext cx="8610601"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Optima"/>
                <a:cs typeface="Optima"/>
              </a:rPr>
              <a:t>Which animal gave us SARS?</a:t>
            </a:r>
          </a:p>
          <a:p>
            <a:endParaRPr lang="en-US" dirty="0">
              <a:latin typeface="Optima"/>
              <a:cs typeface="Optima"/>
            </a:endParaRPr>
          </a:p>
          <a:p>
            <a:r>
              <a:rPr lang="en-US" dirty="0" smtClean="0">
                <a:latin typeface="Optima"/>
                <a:cs typeface="Optima"/>
              </a:rPr>
              <a:t>How were we first infected?</a:t>
            </a:r>
          </a:p>
        </p:txBody>
      </p:sp>
    </p:spTree>
    <p:extLst>
      <p:ext uri="{BB962C8B-B14F-4D97-AF65-F5344CB8AC3E}">
        <p14:creationId xmlns:p14="http://schemas.microsoft.com/office/powerpoint/2010/main" val="73906850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621322" y="2032743"/>
            <a:ext cx="4313109" cy="1770187"/>
            <a:chOff x="6261972" y="396747"/>
            <a:chExt cx="4313109" cy="1770188"/>
          </a:xfrm>
        </p:grpSpPr>
        <p:cxnSp>
          <p:nvCxnSpPr>
            <p:cNvPr id="65" name="Straight Arrow Connector 64"/>
            <p:cNvCxnSpPr/>
            <p:nvPr/>
          </p:nvCxnSpPr>
          <p:spPr>
            <a:xfrm>
              <a:off x="7789753" y="13233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9021702" y="13153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9030074" y="6317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6439802" y="13233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flipV="1">
              <a:off x="6448174" y="6398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0" name="Oval 69"/>
            <p:cNvSpPr>
              <a:spLocks noChangeAspect="1"/>
            </p:cNvSpPr>
            <p:nvPr/>
          </p:nvSpPr>
          <p:spPr>
            <a:xfrm>
              <a:off x="7670282" y="11264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1" name="Oval 70"/>
            <p:cNvSpPr>
              <a:spLocks noChangeAspect="1"/>
            </p:cNvSpPr>
            <p:nvPr/>
          </p:nvSpPr>
          <p:spPr>
            <a:xfrm>
              <a:off x="10179644" y="4362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2" name="Oval 71"/>
            <p:cNvSpPr>
              <a:spLocks noChangeAspect="1"/>
            </p:cNvSpPr>
            <p:nvPr/>
          </p:nvSpPr>
          <p:spPr>
            <a:xfrm>
              <a:off x="10179644" y="17893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3" name="Oval 72"/>
            <p:cNvSpPr>
              <a:spLocks noChangeAspect="1"/>
            </p:cNvSpPr>
            <p:nvPr/>
          </p:nvSpPr>
          <p:spPr>
            <a:xfrm>
              <a:off x="8765943" y="11264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4" name="Oval 73"/>
            <p:cNvSpPr>
              <a:spLocks noChangeAspect="1"/>
            </p:cNvSpPr>
            <p:nvPr/>
          </p:nvSpPr>
          <p:spPr>
            <a:xfrm>
              <a:off x="6261972" y="17893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5" name="Oval 74"/>
            <p:cNvSpPr>
              <a:spLocks noChangeAspect="1"/>
            </p:cNvSpPr>
            <p:nvPr/>
          </p:nvSpPr>
          <p:spPr>
            <a:xfrm>
              <a:off x="6261972" y="4362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6" name="TextBox 75"/>
            <p:cNvSpPr txBox="1"/>
            <p:nvPr/>
          </p:nvSpPr>
          <p:spPr>
            <a:xfrm>
              <a:off x="6292986" y="1719558"/>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77" name="TextBox 76"/>
            <p:cNvSpPr txBox="1"/>
            <p:nvPr/>
          </p:nvSpPr>
          <p:spPr>
            <a:xfrm>
              <a:off x="6313110" y="3967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78" name="TextBox 77"/>
            <p:cNvSpPr txBox="1"/>
            <p:nvPr/>
          </p:nvSpPr>
          <p:spPr>
            <a:xfrm>
              <a:off x="10196619" y="402446"/>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79" name="TextBox 78"/>
            <p:cNvSpPr txBox="1"/>
            <p:nvPr/>
          </p:nvSpPr>
          <p:spPr>
            <a:xfrm>
              <a:off x="10228511" y="17668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80" name="TextBox 79"/>
            <p:cNvSpPr txBox="1"/>
            <p:nvPr/>
          </p:nvSpPr>
          <p:spPr>
            <a:xfrm>
              <a:off x="7009744" y="578816"/>
              <a:ext cx="469872" cy="400110"/>
            </a:xfrm>
            <a:prstGeom prst="rect">
              <a:avLst/>
            </a:prstGeom>
            <a:noFill/>
          </p:spPr>
          <p:txBody>
            <a:bodyPr wrap="none" rtlCol="0">
              <a:spAutoFit/>
            </a:bodyPr>
            <a:lstStyle/>
            <a:p>
              <a:pPr algn="ctr"/>
              <a:r>
                <a:rPr lang="en-US" sz="2000" dirty="0" smtClean="0">
                  <a:latin typeface="Optima"/>
                  <a:cs typeface="Optima"/>
                </a:rPr>
                <a:t>11</a:t>
              </a:r>
              <a:endParaRPr lang="en-US" sz="2000" dirty="0">
                <a:latin typeface="Optima"/>
                <a:cs typeface="Optima"/>
              </a:endParaRPr>
            </a:p>
          </p:txBody>
        </p:sp>
        <p:sp>
          <p:nvSpPr>
            <p:cNvPr id="81" name="TextBox 80"/>
            <p:cNvSpPr txBox="1"/>
            <p:nvPr/>
          </p:nvSpPr>
          <p:spPr>
            <a:xfrm>
              <a:off x="7092915" y="1578637"/>
              <a:ext cx="327269" cy="400110"/>
            </a:xfrm>
            <a:prstGeom prst="rect">
              <a:avLst/>
            </a:prstGeom>
            <a:noFill/>
          </p:spPr>
          <p:txBody>
            <a:bodyPr wrap="none" rtlCol="0">
              <a:spAutoFit/>
            </a:bodyPr>
            <a:lstStyle/>
            <a:p>
              <a:pPr algn="ctr"/>
              <a:r>
                <a:rPr lang="en-US" sz="2000" dirty="0" smtClean="0">
                  <a:latin typeface="Optima"/>
                  <a:cs typeface="Optima"/>
                </a:rPr>
                <a:t>2</a:t>
              </a:r>
              <a:endParaRPr lang="en-US" sz="2000" dirty="0">
                <a:latin typeface="Optima"/>
                <a:cs typeface="Optima"/>
              </a:endParaRPr>
            </a:p>
          </p:txBody>
        </p:sp>
        <p:sp>
          <p:nvSpPr>
            <p:cNvPr id="82" name="TextBox 81"/>
            <p:cNvSpPr txBox="1"/>
            <p:nvPr/>
          </p:nvSpPr>
          <p:spPr>
            <a:xfrm>
              <a:off x="8224074" y="947538"/>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83" name="TextBox 82"/>
            <p:cNvSpPr txBox="1"/>
            <p:nvPr/>
          </p:nvSpPr>
          <p:spPr>
            <a:xfrm>
              <a:off x="9450191" y="596802"/>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84" name="TextBox 83"/>
            <p:cNvSpPr txBox="1"/>
            <p:nvPr/>
          </p:nvSpPr>
          <p:spPr>
            <a:xfrm>
              <a:off x="9450191" y="1578637"/>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 in Action</a:t>
            </a:r>
            <a:endParaRPr lang="en-US" b="1" dirty="0">
              <a:latin typeface="Optima"/>
              <a:cs typeface="Optima"/>
            </a:endParaRPr>
          </a:p>
        </p:txBody>
      </p:sp>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smtClean="0">
                <a:latin typeface="Optima"/>
                <a:cs typeface="Optima"/>
              </a:rPr>
              <a:t>7. </a:t>
            </a:r>
            <a:r>
              <a:rPr lang="en-US" sz="2800" dirty="0">
                <a:latin typeface="Optima"/>
                <a:cs typeface="Optima"/>
              </a:rPr>
              <a:t>Reattach limbs of </a:t>
            </a:r>
            <a:r>
              <a:rPr lang="en-US" sz="2800" i="1" dirty="0" err="1">
                <a:latin typeface="Optima"/>
                <a:cs typeface="Optima"/>
              </a:rPr>
              <a:t>i</a:t>
            </a:r>
            <a:r>
              <a:rPr lang="en-US" sz="2800" dirty="0">
                <a:latin typeface="Optima"/>
                <a:cs typeface="Optima"/>
              </a:rPr>
              <a:t> and </a:t>
            </a:r>
            <a:r>
              <a:rPr lang="en-US" sz="2800" i="1" dirty="0">
                <a:latin typeface="Optima"/>
                <a:cs typeface="Optima"/>
              </a:rPr>
              <a:t>j </a:t>
            </a:r>
            <a:r>
              <a:rPr lang="en-US" sz="2800" dirty="0">
                <a:latin typeface="Optima"/>
                <a:cs typeface="Optima"/>
              </a:rPr>
              <a:t>to obtain </a:t>
            </a:r>
            <a:r>
              <a:rPr lang="en-US" sz="2800" i="1" dirty="0">
                <a:latin typeface="Optima"/>
                <a:cs typeface="Optima"/>
              </a:rPr>
              <a:t>Tree</a:t>
            </a:r>
            <a:r>
              <a:rPr lang="en-US" sz="2800" dirty="0">
                <a:latin typeface="Optima"/>
                <a:cs typeface="Optima"/>
              </a:rPr>
              <a:t>(</a:t>
            </a:r>
            <a:r>
              <a:rPr lang="en-US" sz="2800" i="1" dirty="0">
                <a:latin typeface="Optima"/>
                <a:cs typeface="Optima"/>
              </a:rPr>
              <a:t>D</a:t>
            </a:r>
            <a:r>
              <a:rPr lang="en-US" sz="2800" dirty="0">
                <a:latin typeface="Optima"/>
                <a:cs typeface="Optima"/>
              </a:rPr>
              <a:t>)</a:t>
            </a:r>
            <a:r>
              <a:rPr lang="en-US" sz="2800" dirty="0" smtClean="0">
                <a:latin typeface="Optima"/>
                <a:cs typeface="Optima"/>
              </a:rPr>
              <a:t>.</a:t>
            </a:r>
            <a:endParaRPr lang="en-US" sz="2800" dirty="0">
              <a:latin typeface="Optima"/>
              <a:cs typeface="Optima"/>
            </a:endParaRPr>
          </a:p>
        </p:txBody>
      </p:sp>
      <p:graphicFrame>
        <p:nvGraphicFramePr>
          <p:cNvPr id="12" name="Table 11"/>
          <p:cNvGraphicFramePr>
            <a:graphicFrameLocks noGrp="1"/>
          </p:cNvGraphicFramePr>
          <p:nvPr>
            <p:extLst>
              <p:ext uri="{D42A27DB-BD31-4B8C-83A1-F6EECF244321}">
                <p14:modId xmlns:p14="http://schemas.microsoft.com/office/powerpoint/2010/main" val="3301984448"/>
              </p:ext>
            </p:extLst>
          </p:nvPr>
        </p:nvGraphicFramePr>
        <p:xfrm>
          <a:off x="2362272" y="2160484"/>
          <a:ext cx="1930131" cy="1483360"/>
        </p:xfrm>
        <a:graphic>
          <a:graphicData uri="http://schemas.openxmlformats.org/drawingml/2006/table">
            <a:tbl>
              <a:tblPr firstRow="1" bandRow="1">
                <a:tableStyleId>{5C22544A-7EE6-4342-B048-85BDC9FD1C3A}</a:tableStyleId>
              </a:tblPr>
              <a:tblGrid>
                <a:gridCol w="353227"/>
                <a:gridCol w="470974"/>
                <a:gridCol w="581437"/>
                <a:gridCol w="524493"/>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m</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smtClean="0">
                          <a:solidFill>
                            <a:schemeClr val="tx1">
                              <a:lumMod val="85000"/>
                              <a:lumOff val="15000"/>
                            </a:schemeClr>
                          </a:solidFill>
                          <a:latin typeface="Optima"/>
                          <a:cs typeface="Optima"/>
                        </a:rPr>
                        <a:t>l</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m</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10</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600" b="1" i="1" dirty="0" smtClean="0">
                          <a:solidFill>
                            <a:schemeClr val="tx1">
                              <a:lumMod val="85000"/>
                              <a:lumOff val="15000"/>
                            </a:schemeClr>
                          </a:solidFill>
                          <a:latin typeface="Optima"/>
                          <a:cs typeface="Optima"/>
                        </a:rPr>
                        <a:t>k</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10</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11</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13</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ectangle 12"/>
          <p:cNvSpPr/>
          <p:nvPr/>
        </p:nvSpPr>
        <p:spPr>
          <a:xfrm>
            <a:off x="1543491" y="2834049"/>
            <a:ext cx="562859"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sp>
        <p:nvSpPr>
          <p:cNvPr id="85" name="Rectangle 84"/>
          <p:cNvSpPr/>
          <p:nvPr/>
        </p:nvSpPr>
        <p:spPr>
          <a:xfrm>
            <a:off x="6172200" y="2098841"/>
            <a:ext cx="1172972" cy="461665"/>
          </a:xfrm>
          <a:prstGeom prst="rect">
            <a:avLst/>
          </a:prstGeom>
        </p:spPr>
        <p:txBody>
          <a:bodyPr wrap="none">
            <a:spAutoFit/>
          </a:bodyPr>
          <a:lstStyle/>
          <a:p>
            <a:r>
              <a:rPr lang="en-US" sz="2400" i="1" dirty="0">
                <a:latin typeface="Optima"/>
                <a:cs typeface="Optima"/>
              </a:rPr>
              <a:t>Tree</a:t>
            </a:r>
            <a:r>
              <a:rPr lang="en-US" sz="2400" dirty="0">
                <a:latin typeface="Optima"/>
                <a:cs typeface="Optima"/>
              </a:rPr>
              <a:t>(</a:t>
            </a:r>
            <a:r>
              <a:rPr lang="en-US" sz="2400" i="1" dirty="0" smtClean="0">
                <a:latin typeface="Optima"/>
                <a:cs typeface="Optima"/>
              </a:rPr>
              <a:t>D</a:t>
            </a:r>
            <a:r>
              <a:rPr lang="en-US" sz="2400" dirty="0" smtClean="0">
                <a:latin typeface="Optima"/>
                <a:cs typeface="Optima"/>
              </a:rPr>
              <a:t>)</a:t>
            </a:r>
            <a:endParaRPr lang="en-US" sz="2400" dirty="0"/>
          </a:p>
        </p:txBody>
      </p:sp>
    </p:spTree>
    <p:extLst>
      <p:ext uri="{BB962C8B-B14F-4D97-AF65-F5344CB8AC3E}">
        <p14:creationId xmlns:p14="http://schemas.microsoft.com/office/powerpoint/2010/main" val="4002215635"/>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048" y="1295400"/>
            <a:ext cx="8266176" cy="4524315"/>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b="1" dirty="0" err="1" smtClean="0">
                <a:latin typeface="Optima"/>
                <a:cs typeface="Optima"/>
              </a:rPr>
              <a:t>NeighborJoining</a:t>
            </a:r>
            <a:r>
              <a:rPr lang="en-US" sz="2400" b="1" dirty="0" smtClean="0">
                <a:latin typeface="Optima"/>
                <a:cs typeface="Optima"/>
              </a:rPr>
              <a:t>(</a:t>
            </a:r>
            <a:r>
              <a:rPr lang="en-US" sz="2400" b="1" i="1" dirty="0" smtClean="0">
                <a:latin typeface="Optima"/>
                <a:cs typeface="Optima"/>
              </a:rPr>
              <a:t>D</a:t>
            </a:r>
            <a:r>
              <a:rPr lang="en-US" sz="2400" b="1" dirty="0" smtClean="0">
                <a:latin typeface="Optima"/>
                <a:cs typeface="Optima"/>
              </a:rPr>
              <a:t>)</a:t>
            </a:r>
            <a:r>
              <a:rPr lang="en-US" sz="2400" b="1" dirty="0" smtClean="0">
                <a:latin typeface="Optima"/>
                <a:cs typeface="Optima"/>
              </a:rPr>
              <a:t>:</a:t>
            </a:r>
            <a:endParaRPr lang="en-US" sz="2400" dirty="0" smtClean="0">
              <a:latin typeface="Optima"/>
              <a:cs typeface="Optima"/>
            </a:endParaRPr>
          </a:p>
          <a:p>
            <a:pPr marL="514350" indent="-514350">
              <a:buFont typeface="+mj-lt"/>
              <a:buAutoNum type="arabicPeriod"/>
            </a:pPr>
            <a:r>
              <a:rPr lang="en-US" sz="2400" dirty="0" smtClean="0">
                <a:latin typeface="Optima"/>
                <a:cs typeface="Optima"/>
              </a:rPr>
              <a:t>Construct neighbor-joining matrix </a:t>
            </a:r>
            <a:r>
              <a:rPr lang="en-US" sz="2400" i="1" dirty="0" smtClean="0">
                <a:latin typeface="Optima"/>
                <a:cs typeface="Optima"/>
              </a:rPr>
              <a:t>D</a:t>
            </a:r>
            <a:r>
              <a:rPr lang="en-US" sz="2400" dirty="0" smtClean="0">
                <a:latin typeface="Optima"/>
                <a:cs typeface="Optima"/>
              </a:rPr>
              <a:t>* from </a:t>
            </a:r>
            <a:r>
              <a:rPr lang="en-US" sz="2400" i="1" dirty="0" smtClean="0">
                <a:latin typeface="Optima"/>
                <a:cs typeface="Optima"/>
              </a:rPr>
              <a:t>D</a:t>
            </a:r>
            <a:r>
              <a:rPr lang="en-US" sz="2400" dirty="0" smtClean="0">
                <a:latin typeface="Optima"/>
                <a:cs typeface="Optima"/>
              </a:rPr>
              <a:t>.</a:t>
            </a:r>
            <a:endParaRPr lang="en-US" sz="2400" dirty="0">
              <a:latin typeface="Optima"/>
              <a:cs typeface="Optima"/>
            </a:endParaRPr>
          </a:p>
          <a:p>
            <a:pPr marL="514350" indent="-514350">
              <a:buFont typeface="+mj-lt"/>
              <a:buAutoNum type="arabicPeriod"/>
            </a:pPr>
            <a:r>
              <a:rPr lang="en-US" sz="2400" dirty="0" smtClean="0">
                <a:latin typeface="Optima"/>
                <a:cs typeface="Optima"/>
              </a:rPr>
              <a:t>Find a minimum element </a:t>
            </a:r>
            <a:r>
              <a:rPr lang="en-US" sz="2400" i="1" dirty="0" smtClean="0">
                <a:latin typeface="Optima"/>
                <a:cs typeface="Optima"/>
              </a:rPr>
              <a:t>D</a:t>
            </a:r>
            <a:r>
              <a:rPr lang="en-US" sz="2400" dirty="0" smtClean="0">
                <a:latin typeface="Optima"/>
                <a:cs typeface="Optima"/>
              </a:rPr>
              <a:t>*</a:t>
            </a:r>
            <a:r>
              <a:rPr lang="en-US" sz="2400" i="1" baseline="-25000" dirty="0" err="1" smtClean="0">
                <a:latin typeface="Optima"/>
                <a:cs typeface="Optima"/>
              </a:rPr>
              <a:t>i,j</a:t>
            </a:r>
            <a:r>
              <a:rPr lang="en-US" sz="2400" dirty="0" smtClean="0">
                <a:latin typeface="Optima"/>
                <a:cs typeface="Optima"/>
              </a:rPr>
              <a:t> of </a:t>
            </a:r>
            <a:r>
              <a:rPr lang="en-US" sz="2400" i="1" dirty="0" smtClean="0">
                <a:latin typeface="Optima"/>
                <a:cs typeface="Optima"/>
              </a:rPr>
              <a:t>D*</a:t>
            </a:r>
            <a:r>
              <a:rPr lang="en-US" sz="2400" dirty="0" smtClean="0">
                <a:latin typeface="Optima"/>
                <a:cs typeface="Optima"/>
              </a:rPr>
              <a:t>.</a:t>
            </a:r>
          </a:p>
          <a:p>
            <a:pPr marL="514350" indent="-514350">
              <a:buFont typeface="+mj-lt"/>
              <a:buAutoNum type="arabicPeriod"/>
            </a:pPr>
            <a:r>
              <a:rPr lang="en-US" sz="2400" dirty="0" smtClean="0">
                <a:latin typeface="Optima"/>
                <a:cs typeface="Optima"/>
              </a:rPr>
              <a:t>Compute </a:t>
            </a:r>
            <a:r>
              <a:rPr lang="en-US" sz="2400" i="1" dirty="0" err="1" smtClean="0">
                <a:latin typeface="Lucida Grande"/>
                <a:ea typeface="Lucida Grande"/>
                <a:cs typeface="Lucida Grande"/>
              </a:rPr>
              <a:t>Δ</a:t>
            </a:r>
            <a:r>
              <a:rPr lang="en-US" sz="2400" i="1" baseline="-25000" dirty="0" err="1" smtClean="0">
                <a:latin typeface="Optima"/>
                <a:ea typeface="Lucida Grande"/>
                <a:cs typeface="Optima"/>
              </a:rPr>
              <a:t>i,j</a:t>
            </a:r>
            <a:r>
              <a:rPr lang="en-US" sz="2400" dirty="0">
                <a:latin typeface="Optima"/>
                <a:ea typeface="Lucida Grande"/>
                <a:cs typeface="Optima"/>
              </a:rPr>
              <a:t> </a:t>
            </a:r>
            <a:r>
              <a:rPr lang="en-US" sz="2400" dirty="0" smtClean="0">
                <a:latin typeface="Optima"/>
                <a:cs typeface="Optima"/>
              </a:rPr>
              <a:t>= </a:t>
            </a:r>
            <a:r>
              <a:rPr lang="en-US" sz="2400" dirty="0">
                <a:latin typeface="Optima"/>
                <a:cs typeface="Optima"/>
              </a:rPr>
              <a:t>(</a:t>
            </a:r>
            <a:r>
              <a:rPr lang="en-US" sz="2400" i="1" dirty="0" err="1" smtClean="0">
                <a:latin typeface="Optima"/>
                <a:cs typeface="Optima"/>
              </a:rPr>
              <a:t>TotalDistance</a:t>
            </a:r>
            <a:r>
              <a:rPr lang="en-US" sz="2400" i="1" baseline="-25000" dirty="0" err="1" smtClean="0">
                <a:latin typeface="Optima"/>
                <a:cs typeface="Optima"/>
              </a:rPr>
              <a:t>D</a:t>
            </a:r>
            <a:r>
              <a:rPr lang="en-US" sz="2400" dirty="0" smtClean="0">
                <a:latin typeface="Optima"/>
                <a:cs typeface="Optima"/>
              </a:rPr>
              <a:t>(</a:t>
            </a:r>
            <a:r>
              <a:rPr lang="en-US" sz="2400" i="1" dirty="0" err="1" smtClean="0">
                <a:latin typeface="Optima"/>
                <a:cs typeface="Optima"/>
              </a:rPr>
              <a:t>i</a:t>
            </a:r>
            <a:r>
              <a:rPr lang="en-US" sz="2400" dirty="0" smtClean="0">
                <a:latin typeface="Optima"/>
                <a:cs typeface="Optima"/>
              </a:rPr>
              <a:t>) – </a:t>
            </a:r>
            <a:r>
              <a:rPr lang="en-US" sz="2400" i="1" dirty="0" err="1">
                <a:latin typeface="Optima"/>
                <a:cs typeface="Optima"/>
              </a:rPr>
              <a:t>TotalDistance</a:t>
            </a:r>
            <a:r>
              <a:rPr lang="en-US" sz="2400" i="1" baseline="-25000" dirty="0" err="1">
                <a:latin typeface="Optima"/>
                <a:cs typeface="Optima"/>
              </a:rPr>
              <a:t>D</a:t>
            </a:r>
            <a:r>
              <a:rPr lang="en-US" sz="2400" dirty="0" smtClean="0">
                <a:latin typeface="Optima"/>
                <a:cs typeface="Optima"/>
              </a:rPr>
              <a:t>(</a:t>
            </a:r>
            <a:r>
              <a:rPr lang="en-US" sz="2400" i="1" dirty="0" smtClean="0">
                <a:latin typeface="Optima"/>
                <a:cs typeface="Optima"/>
              </a:rPr>
              <a:t>j</a:t>
            </a:r>
            <a:r>
              <a:rPr lang="en-US" sz="2400" dirty="0" smtClean="0">
                <a:latin typeface="Optima"/>
                <a:cs typeface="Optima"/>
              </a:rPr>
              <a:t>)) / (</a:t>
            </a:r>
            <a:r>
              <a:rPr lang="en-US" sz="2400" i="1" dirty="0" smtClean="0">
                <a:latin typeface="Optima"/>
                <a:cs typeface="Optima"/>
              </a:rPr>
              <a:t>n</a:t>
            </a:r>
            <a:r>
              <a:rPr lang="en-US" sz="2400" dirty="0" smtClean="0">
                <a:latin typeface="Optima"/>
                <a:cs typeface="Optima"/>
              </a:rPr>
              <a:t> – 2).</a:t>
            </a:r>
          </a:p>
          <a:p>
            <a:pPr marL="514350" indent="-514350">
              <a:buFont typeface="+mj-lt"/>
              <a:buAutoNum type="arabicPeriod"/>
            </a:pPr>
            <a:r>
              <a:rPr lang="en-US" sz="2400" dirty="0" smtClean="0">
                <a:latin typeface="Optima"/>
                <a:cs typeface="Optima"/>
              </a:rPr>
              <a:t>Set </a:t>
            </a:r>
            <a:r>
              <a:rPr lang="en-US" sz="2400" i="1" dirty="0" err="1" smtClean="0">
                <a:latin typeface="Optima"/>
                <a:cs typeface="Optima"/>
              </a:rPr>
              <a:t>LimbLength</a:t>
            </a:r>
            <a:r>
              <a:rPr lang="en-US" sz="2400" dirty="0" smtClean="0">
                <a:latin typeface="Optima"/>
                <a:cs typeface="Optima"/>
              </a:rPr>
              <a:t>(</a:t>
            </a:r>
            <a:r>
              <a:rPr lang="en-US" sz="2400" i="1" dirty="0" err="1" smtClean="0">
                <a:latin typeface="Optima"/>
                <a:cs typeface="Optima"/>
              </a:rPr>
              <a:t>i</a:t>
            </a:r>
            <a:r>
              <a:rPr lang="en-US" sz="2400" dirty="0" smtClean="0">
                <a:latin typeface="Optima"/>
                <a:cs typeface="Optima"/>
              </a:rPr>
              <a:t>) equal to ½(</a:t>
            </a:r>
            <a:r>
              <a:rPr lang="en-US" sz="2400" i="1" dirty="0" err="1" smtClean="0">
                <a:latin typeface="Optima"/>
                <a:cs typeface="Optima"/>
              </a:rPr>
              <a:t>D</a:t>
            </a:r>
            <a:r>
              <a:rPr lang="en-US" sz="2400" i="1" baseline="-25000" dirty="0" err="1" smtClean="0">
                <a:latin typeface="Optima"/>
                <a:cs typeface="Optima"/>
              </a:rPr>
              <a:t>i</a:t>
            </a:r>
            <a:r>
              <a:rPr lang="en-US" sz="2400" i="1" baseline="-25000" dirty="0" err="1">
                <a:latin typeface="Optima"/>
                <a:cs typeface="Optima"/>
              </a:rPr>
              <a:t>,j</a:t>
            </a:r>
            <a:r>
              <a:rPr lang="en-US" sz="2400" dirty="0">
                <a:latin typeface="Optima"/>
                <a:cs typeface="Optima"/>
              </a:rPr>
              <a:t> </a:t>
            </a:r>
            <a:r>
              <a:rPr lang="en-US" sz="2400" dirty="0" smtClean="0">
                <a:latin typeface="Optima"/>
                <a:cs typeface="Optima"/>
              </a:rPr>
              <a:t>+ </a:t>
            </a:r>
            <a:r>
              <a:rPr lang="en-US" sz="2400" i="1" dirty="0" err="1">
                <a:latin typeface="Lucida Grande"/>
                <a:ea typeface="Lucida Grande"/>
                <a:cs typeface="Lucida Grande"/>
              </a:rPr>
              <a:t>Δ</a:t>
            </a:r>
            <a:r>
              <a:rPr lang="en-US" sz="2400" i="1" baseline="-25000" dirty="0" err="1">
                <a:latin typeface="Optima"/>
                <a:ea typeface="Lucida Grande"/>
                <a:cs typeface="Optima"/>
              </a:rPr>
              <a:t>i,</a:t>
            </a:r>
            <a:r>
              <a:rPr lang="en-US" sz="2400" i="1" baseline="-25000" dirty="0" err="1" smtClean="0">
                <a:latin typeface="Optima"/>
                <a:ea typeface="Lucida Grande"/>
                <a:cs typeface="Optima"/>
              </a:rPr>
              <a:t>j</a:t>
            </a:r>
            <a:r>
              <a:rPr lang="en-US" sz="2400" dirty="0" smtClean="0">
                <a:latin typeface="Optima"/>
                <a:cs typeface="Optima"/>
              </a:rPr>
              <a:t>) and </a:t>
            </a:r>
            <a:r>
              <a:rPr lang="en-US" sz="2400" i="1" dirty="0" err="1" smtClean="0">
                <a:latin typeface="Optima"/>
                <a:cs typeface="Optima"/>
              </a:rPr>
              <a:t>LimbLength</a:t>
            </a:r>
            <a:r>
              <a:rPr lang="en-US" sz="2400" dirty="0" smtClean="0">
                <a:latin typeface="Optima"/>
                <a:cs typeface="Optima"/>
              </a:rPr>
              <a:t>(</a:t>
            </a:r>
            <a:r>
              <a:rPr lang="en-US" sz="2400" i="1" dirty="0" smtClean="0">
                <a:latin typeface="Optima"/>
                <a:cs typeface="Optima"/>
              </a:rPr>
              <a:t>j</a:t>
            </a:r>
            <a:r>
              <a:rPr lang="en-US" sz="2400" dirty="0" smtClean="0">
                <a:latin typeface="Optima"/>
                <a:cs typeface="Optima"/>
              </a:rPr>
              <a:t>) equal to </a:t>
            </a:r>
            <a:r>
              <a:rPr lang="en-US" sz="2400" dirty="0">
                <a:latin typeface="Optima"/>
                <a:cs typeface="Optima"/>
              </a:rPr>
              <a:t>½(</a:t>
            </a:r>
            <a:r>
              <a:rPr lang="en-US" sz="2400" i="1" dirty="0" err="1">
                <a:latin typeface="Optima"/>
                <a:cs typeface="Optima"/>
              </a:rPr>
              <a:t>D</a:t>
            </a:r>
            <a:r>
              <a:rPr lang="en-US" sz="2400" i="1" baseline="-25000" dirty="0" err="1">
                <a:latin typeface="Optima"/>
                <a:cs typeface="Optima"/>
              </a:rPr>
              <a:t>i,j</a:t>
            </a:r>
            <a:r>
              <a:rPr lang="en-US" sz="2400" dirty="0">
                <a:latin typeface="Optima"/>
                <a:cs typeface="Optima"/>
              </a:rPr>
              <a:t> </a:t>
            </a:r>
            <a:r>
              <a:rPr lang="en-US" sz="2400" dirty="0" smtClean="0">
                <a:latin typeface="Optima"/>
                <a:cs typeface="Optima"/>
              </a:rPr>
              <a:t>– </a:t>
            </a:r>
            <a:r>
              <a:rPr lang="en-US" sz="2400" i="1" dirty="0" err="1" smtClean="0">
                <a:latin typeface="Lucida Grande"/>
                <a:ea typeface="Lucida Grande"/>
                <a:cs typeface="Lucida Grande"/>
              </a:rPr>
              <a:t>Δ</a:t>
            </a:r>
            <a:r>
              <a:rPr lang="en-US" sz="2400" i="1" baseline="-25000" dirty="0" err="1" smtClean="0">
                <a:latin typeface="Optima"/>
                <a:ea typeface="Lucida Grande"/>
                <a:cs typeface="Optima"/>
              </a:rPr>
              <a:t>i</a:t>
            </a:r>
            <a:r>
              <a:rPr lang="en-US" sz="2400" i="1" baseline="-25000" dirty="0" err="1">
                <a:latin typeface="Optima"/>
                <a:ea typeface="Lucida Grande"/>
                <a:cs typeface="Optima"/>
              </a:rPr>
              <a:t>,j</a:t>
            </a:r>
            <a:r>
              <a:rPr lang="en-US" sz="2400" dirty="0" smtClean="0">
                <a:latin typeface="Optima"/>
                <a:cs typeface="Optima"/>
              </a:rPr>
              <a:t>).</a:t>
            </a:r>
          </a:p>
          <a:p>
            <a:pPr marL="514350" indent="-514350">
              <a:buFont typeface="+mj-lt"/>
              <a:buAutoNum type="arabicPeriod"/>
            </a:pPr>
            <a:r>
              <a:rPr lang="en-US" sz="2400" dirty="0" smtClean="0">
                <a:latin typeface="Optima"/>
                <a:cs typeface="Optima"/>
              </a:rPr>
              <a:t>Form a matrix </a:t>
            </a:r>
            <a:r>
              <a:rPr lang="en-US" sz="2400" i="1" dirty="0" smtClean="0">
                <a:latin typeface="Optima"/>
                <a:cs typeface="Optima"/>
              </a:rPr>
              <a:t>D’ </a:t>
            </a:r>
            <a:r>
              <a:rPr lang="en-US" sz="2400" dirty="0" smtClean="0">
                <a:latin typeface="Optima"/>
                <a:cs typeface="Optima"/>
              </a:rPr>
              <a:t>by removing </a:t>
            </a:r>
            <a:r>
              <a:rPr lang="en-US" sz="2400" i="1" dirty="0" err="1" smtClean="0">
                <a:latin typeface="Optima"/>
                <a:cs typeface="Optima"/>
              </a:rPr>
              <a:t>i</a:t>
            </a:r>
            <a:r>
              <a:rPr lang="en-US" sz="2400" dirty="0" err="1" smtClean="0">
                <a:latin typeface="Optima"/>
                <a:cs typeface="Optima"/>
              </a:rPr>
              <a:t>-th</a:t>
            </a:r>
            <a:r>
              <a:rPr lang="en-US" sz="2400" dirty="0" smtClean="0">
                <a:latin typeface="Optima"/>
                <a:cs typeface="Optima"/>
              </a:rPr>
              <a:t> and </a:t>
            </a:r>
            <a:r>
              <a:rPr lang="en-US" sz="2400" i="1" dirty="0" smtClean="0">
                <a:latin typeface="Optima"/>
                <a:cs typeface="Optima"/>
              </a:rPr>
              <a:t>j</a:t>
            </a:r>
            <a:r>
              <a:rPr lang="en-US" sz="2400" dirty="0" smtClean="0">
                <a:latin typeface="Optima"/>
                <a:cs typeface="Optima"/>
              </a:rPr>
              <a:t>-</a:t>
            </a:r>
            <a:r>
              <a:rPr lang="en-US" sz="2400" dirty="0" err="1" smtClean="0">
                <a:latin typeface="Optima"/>
                <a:cs typeface="Optima"/>
              </a:rPr>
              <a:t>th</a:t>
            </a:r>
            <a:r>
              <a:rPr lang="en-US" sz="2400" dirty="0" smtClean="0">
                <a:latin typeface="Optima"/>
                <a:cs typeface="Optima"/>
              </a:rPr>
              <a:t> row/column from </a:t>
            </a:r>
            <a:r>
              <a:rPr lang="en-US" sz="2400" i="1" dirty="0" smtClean="0">
                <a:latin typeface="Optima"/>
                <a:cs typeface="Optima"/>
              </a:rPr>
              <a:t>D</a:t>
            </a:r>
            <a:r>
              <a:rPr lang="en-US" sz="2400" dirty="0">
                <a:latin typeface="Optima"/>
                <a:cs typeface="Optima"/>
              </a:rPr>
              <a:t> </a:t>
            </a:r>
            <a:r>
              <a:rPr lang="en-US" sz="2400" dirty="0" smtClean="0">
                <a:latin typeface="Optima"/>
                <a:cs typeface="Optima"/>
              </a:rPr>
              <a:t>and adding an </a:t>
            </a:r>
            <a:r>
              <a:rPr lang="en-US" sz="2400" i="1" dirty="0" smtClean="0">
                <a:latin typeface="Optima"/>
                <a:cs typeface="Optima"/>
              </a:rPr>
              <a:t>m</a:t>
            </a:r>
            <a:r>
              <a:rPr lang="en-US" sz="2400" dirty="0" smtClean="0">
                <a:latin typeface="Optima"/>
                <a:cs typeface="Optima"/>
              </a:rPr>
              <a:t>-</a:t>
            </a:r>
            <a:r>
              <a:rPr lang="en-US" sz="2400" dirty="0" err="1" smtClean="0">
                <a:latin typeface="Optima"/>
                <a:cs typeface="Optima"/>
              </a:rPr>
              <a:t>th</a:t>
            </a:r>
            <a:r>
              <a:rPr lang="en-US" sz="2400" dirty="0" smtClean="0">
                <a:latin typeface="Optima"/>
                <a:cs typeface="Optima"/>
              </a:rPr>
              <a:t> row/column such that for any </a:t>
            </a:r>
            <a:r>
              <a:rPr lang="en-US" sz="2400" i="1" dirty="0" smtClean="0">
                <a:latin typeface="Optima"/>
                <a:cs typeface="Optima"/>
              </a:rPr>
              <a:t>k</a:t>
            </a:r>
            <a:r>
              <a:rPr lang="en-US" sz="2400" dirty="0" smtClean="0">
                <a:latin typeface="Optima"/>
                <a:cs typeface="Optima"/>
              </a:rPr>
              <a:t>, </a:t>
            </a:r>
            <a:r>
              <a:rPr lang="en-US" sz="2400" i="1" dirty="0" err="1" smtClean="0">
                <a:latin typeface="Optima"/>
                <a:cs typeface="Optima"/>
              </a:rPr>
              <a:t>D</a:t>
            </a:r>
            <a:r>
              <a:rPr lang="en-US" sz="2400" i="1" baseline="-25000" dirty="0" err="1" smtClean="0">
                <a:latin typeface="Optima"/>
                <a:cs typeface="Optima"/>
              </a:rPr>
              <a:t>k,m</a:t>
            </a:r>
            <a:r>
              <a:rPr lang="en-US" sz="2400" dirty="0" smtClean="0">
                <a:latin typeface="Optima"/>
                <a:cs typeface="Optima"/>
              </a:rPr>
              <a:t> </a:t>
            </a:r>
            <a:r>
              <a:rPr lang="en-US" sz="2400" dirty="0" smtClean="0">
                <a:latin typeface="Optima"/>
                <a:cs typeface="Optima"/>
              </a:rPr>
              <a:t>= (</a:t>
            </a:r>
            <a:r>
              <a:rPr lang="en-US" sz="2400" i="1" dirty="0" err="1" smtClean="0">
                <a:latin typeface="Optima"/>
                <a:cs typeface="Optima"/>
              </a:rPr>
              <a:t>D</a:t>
            </a:r>
            <a:r>
              <a:rPr lang="en-US" sz="2400" i="1" baseline="-25000" dirty="0" err="1" smtClean="0">
                <a:latin typeface="Optima"/>
                <a:cs typeface="Optima"/>
              </a:rPr>
              <a:t>k,i</a:t>
            </a:r>
            <a:r>
              <a:rPr lang="en-US" sz="2400" dirty="0" smtClean="0">
                <a:latin typeface="Optima"/>
                <a:cs typeface="Optima"/>
              </a:rPr>
              <a:t> + </a:t>
            </a:r>
            <a:r>
              <a:rPr lang="en-US" sz="2400" i="1" dirty="0" err="1">
                <a:latin typeface="Optima"/>
                <a:cs typeface="Optima"/>
              </a:rPr>
              <a:t>D</a:t>
            </a:r>
            <a:r>
              <a:rPr lang="en-US" sz="2400" i="1" baseline="-25000" dirty="0" err="1">
                <a:latin typeface="Optima"/>
                <a:cs typeface="Optima"/>
              </a:rPr>
              <a:t>k</a:t>
            </a:r>
            <a:r>
              <a:rPr lang="en-US" sz="2400" i="1" baseline="-25000" dirty="0" err="1" smtClean="0">
                <a:latin typeface="Optima"/>
                <a:cs typeface="Optima"/>
              </a:rPr>
              <a:t>,j</a:t>
            </a:r>
            <a:r>
              <a:rPr lang="en-US" sz="2400" dirty="0" smtClean="0">
                <a:latin typeface="Optima"/>
                <a:cs typeface="Optima"/>
              </a:rPr>
              <a:t> – </a:t>
            </a:r>
            <a:r>
              <a:rPr lang="en-US" sz="2400" i="1" dirty="0" err="1">
                <a:latin typeface="Optima"/>
                <a:cs typeface="Optima"/>
              </a:rPr>
              <a:t>D</a:t>
            </a:r>
            <a:r>
              <a:rPr lang="en-US" sz="2400" i="1" baseline="-25000" dirty="0" err="1" smtClean="0">
                <a:latin typeface="Optima"/>
                <a:ea typeface="Lucida Grande"/>
                <a:cs typeface="Optima"/>
              </a:rPr>
              <a:t>i</a:t>
            </a:r>
            <a:r>
              <a:rPr lang="en-US" sz="2400" i="1" baseline="-25000" dirty="0" err="1">
                <a:latin typeface="Optima"/>
                <a:ea typeface="Lucida Grande"/>
                <a:cs typeface="Optima"/>
              </a:rPr>
              <a:t>,j</a:t>
            </a:r>
            <a:r>
              <a:rPr lang="en-US" sz="2400" dirty="0" smtClean="0">
                <a:latin typeface="Optima"/>
                <a:cs typeface="Optima"/>
              </a:rPr>
              <a:t>) / 2.</a:t>
            </a:r>
            <a:endParaRPr lang="en-US" sz="2400" dirty="0" smtClean="0">
              <a:latin typeface="Optima"/>
              <a:cs typeface="Optima"/>
            </a:endParaRPr>
          </a:p>
          <a:p>
            <a:pPr marL="514350" indent="-514350">
              <a:buFont typeface="+mj-lt"/>
              <a:buAutoNum type="arabicPeriod"/>
            </a:pPr>
            <a:r>
              <a:rPr lang="en-US" sz="2400" dirty="0" smtClean="0">
                <a:latin typeface="Optima"/>
                <a:cs typeface="Optima"/>
              </a:rPr>
              <a:t>Apply </a:t>
            </a:r>
            <a:r>
              <a:rPr lang="en-US" sz="2400" b="1" dirty="0" err="1" smtClean="0">
                <a:latin typeface="Optima"/>
                <a:cs typeface="Optima"/>
              </a:rPr>
              <a:t>NeighborJoining</a:t>
            </a:r>
            <a:r>
              <a:rPr lang="en-US" sz="2400" b="1" dirty="0" smtClean="0">
                <a:latin typeface="Optima"/>
                <a:cs typeface="Optima"/>
              </a:rPr>
              <a:t> </a:t>
            </a:r>
            <a:r>
              <a:rPr lang="en-US" sz="2400" dirty="0" smtClean="0">
                <a:latin typeface="Optima"/>
                <a:cs typeface="Optima"/>
              </a:rPr>
              <a:t>to </a:t>
            </a:r>
            <a:r>
              <a:rPr lang="en-US" sz="2400" i="1" dirty="0" smtClean="0">
                <a:latin typeface="Optima"/>
                <a:cs typeface="Optima"/>
              </a:rPr>
              <a:t>D’</a:t>
            </a:r>
            <a:r>
              <a:rPr lang="en-US" sz="2400" dirty="0" smtClean="0">
                <a:latin typeface="Optima"/>
                <a:cs typeface="Optima"/>
              </a:rPr>
              <a:t> to obtain </a:t>
            </a:r>
            <a:r>
              <a:rPr lang="en-US" sz="2400" i="1" dirty="0" smtClean="0">
                <a:latin typeface="Optima"/>
                <a:cs typeface="Optima"/>
              </a:rPr>
              <a:t>Tree</a:t>
            </a:r>
            <a:r>
              <a:rPr lang="en-US" sz="2400" dirty="0" smtClean="0">
                <a:latin typeface="Optima"/>
                <a:cs typeface="Optima"/>
              </a:rPr>
              <a:t>(</a:t>
            </a:r>
            <a:r>
              <a:rPr lang="en-US" sz="2400" i="1" dirty="0" smtClean="0">
                <a:latin typeface="Optima"/>
                <a:cs typeface="Optima"/>
              </a:rPr>
              <a:t>D’</a:t>
            </a:r>
            <a:r>
              <a:rPr lang="en-US" sz="2400" dirty="0" smtClean="0">
                <a:latin typeface="Optima"/>
                <a:cs typeface="Optima"/>
              </a:rPr>
              <a:t>).</a:t>
            </a:r>
          </a:p>
          <a:p>
            <a:pPr marL="514350" indent="-514350">
              <a:buFont typeface="+mj-lt"/>
              <a:buAutoNum type="arabicPeriod"/>
            </a:pPr>
            <a:r>
              <a:rPr lang="en-US" sz="2400" dirty="0" smtClean="0">
                <a:latin typeface="Optima"/>
                <a:cs typeface="Optima"/>
              </a:rPr>
              <a:t>Reattach limbs of </a:t>
            </a:r>
            <a:r>
              <a:rPr lang="en-US" sz="2400" i="1" dirty="0" err="1" smtClean="0">
                <a:latin typeface="Optima"/>
                <a:cs typeface="Optima"/>
              </a:rPr>
              <a:t>i</a:t>
            </a:r>
            <a:r>
              <a:rPr lang="en-US" sz="2400" dirty="0" smtClean="0">
                <a:latin typeface="Optima"/>
                <a:cs typeface="Optima"/>
              </a:rPr>
              <a:t> and </a:t>
            </a:r>
            <a:r>
              <a:rPr lang="en-US" sz="2400" i="1" dirty="0" smtClean="0">
                <a:latin typeface="Optima"/>
                <a:cs typeface="Optima"/>
              </a:rPr>
              <a:t>j </a:t>
            </a:r>
            <a:r>
              <a:rPr lang="en-US" sz="2400" dirty="0" smtClean="0">
                <a:latin typeface="Optima"/>
                <a:cs typeface="Optima"/>
              </a:rPr>
              <a:t>to obtain </a:t>
            </a:r>
            <a:r>
              <a:rPr lang="en-US" sz="2400" i="1" dirty="0" smtClean="0">
                <a:latin typeface="Optima"/>
                <a:cs typeface="Optima"/>
              </a:rPr>
              <a:t>Tree</a:t>
            </a:r>
            <a:r>
              <a:rPr lang="en-US" sz="2400" dirty="0" smtClean="0">
                <a:latin typeface="Optima"/>
                <a:cs typeface="Optima"/>
              </a:rPr>
              <a:t>(</a:t>
            </a:r>
            <a:r>
              <a:rPr lang="en-US" sz="2400" i="1" dirty="0" smtClean="0">
                <a:latin typeface="Optima"/>
                <a:cs typeface="Optima"/>
              </a:rPr>
              <a:t>D</a:t>
            </a:r>
            <a:r>
              <a:rPr lang="en-US" sz="2400" dirty="0" smtClean="0">
                <a:latin typeface="Optima"/>
                <a:cs typeface="Optima"/>
              </a:rPr>
              <a:t>).</a:t>
            </a:r>
          </a:p>
        </p:txBody>
      </p:sp>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a:t>
            </a:r>
            <a:endParaRPr lang="en-US" b="1" dirty="0">
              <a:latin typeface="Optima"/>
              <a:cs typeface="Optima"/>
            </a:endParaRPr>
          </a:p>
        </p:txBody>
      </p:sp>
      <p:sp>
        <p:nvSpPr>
          <p:cNvPr id="4" name="Rectangle 3"/>
          <p:cNvSpPr/>
          <p:nvPr/>
        </p:nvSpPr>
        <p:spPr>
          <a:xfrm>
            <a:off x="434904" y="6014149"/>
            <a:ext cx="827892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bg2"/>
                </a:solidFill>
                <a:latin typeface="Optima"/>
                <a:cs typeface="Optima"/>
              </a:rPr>
              <a:t>Code Challenge: </a:t>
            </a:r>
            <a:r>
              <a:rPr lang="en-US" sz="2800" dirty="0" smtClean="0">
                <a:latin typeface="Optima"/>
                <a:cs typeface="Optima"/>
              </a:rPr>
              <a:t>Implement </a:t>
            </a:r>
            <a:r>
              <a:rPr lang="en-US" sz="2800" b="1" dirty="0" err="1" smtClean="0">
                <a:latin typeface="Optima"/>
                <a:cs typeface="Optima"/>
              </a:rPr>
              <a:t>NeighborJoining</a:t>
            </a:r>
            <a:r>
              <a:rPr lang="en-US" sz="2800" dirty="0" smtClean="0">
                <a:latin typeface="Optima"/>
                <a:cs typeface="Optima"/>
              </a:rPr>
              <a:t>.</a:t>
            </a:r>
            <a:endParaRPr lang="en-US" i="1" dirty="0">
              <a:latin typeface="Optima"/>
              <a:cs typeface="Optima"/>
            </a:endParaRPr>
          </a:p>
        </p:txBody>
      </p:sp>
    </p:spTree>
    <p:extLst>
      <p:ext uri="{BB962C8B-B14F-4D97-AF65-F5344CB8AC3E}">
        <p14:creationId xmlns:p14="http://schemas.microsoft.com/office/powerpoint/2010/main" val="2186811235"/>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a:t>
            </a:r>
            <a:endParaRPr lang="en-US" b="1" dirty="0">
              <a:latin typeface="Optima"/>
              <a:cs typeface="Optima"/>
            </a:endParaRPr>
          </a:p>
        </p:txBody>
      </p:sp>
      <p:graphicFrame>
        <p:nvGraphicFramePr>
          <p:cNvPr id="5" name="Table 4"/>
          <p:cNvGraphicFramePr>
            <a:graphicFrameLocks noGrp="1"/>
          </p:cNvGraphicFramePr>
          <p:nvPr>
            <p:extLst>
              <p:ext uri="{D42A27DB-BD31-4B8C-83A1-F6EECF244321}">
                <p14:modId xmlns:p14="http://schemas.microsoft.com/office/powerpoint/2010/main" val="2108692199"/>
              </p:ext>
            </p:extLst>
          </p:nvPr>
        </p:nvGraphicFramePr>
        <p:xfrm>
          <a:off x="1066800" y="396240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Rectangle 5"/>
          <p:cNvSpPr/>
          <p:nvPr/>
        </p:nvSpPr>
        <p:spPr>
          <a:xfrm>
            <a:off x="481310" y="1524002"/>
            <a:ext cx="8229600" cy="1815882"/>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accent4"/>
                </a:solidFill>
                <a:latin typeface="Optima"/>
                <a:cs typeface="Optima"/>
              </a:rPr>
              <a:t>Exercise Break: </a:t>
            </a:r>
            <a:r>
              <a:rPr lang="en-US" sz="2800" dirty="0" smtClean="0">
                <a:latin typeface="Optima"/>
                <a:cs typeface="Optima"/>
              </a:rPr>
              <a:t>Find the tree returned by </a:t>
            </a:r>
            <a:r>
              <a:rPr lang="en-US" sz="2800" b="1" dirty="0" err="1" smtClean="0">
                <a:latin typeface="Optima"/>
                <a:cs typeface="Optima"/>
              </a:rPr>
              <a:t>NeighborJoining</a:t>
            </a:r>
            <a:r>
              <a:rPr lang="en-US" sz="2800" dirty="0" smtClean="0">
                <a:latin typeface="Optima"/>
                <a:cs typeface="Optima"/>
              </a:rPr>
              <a:t> on the following non-additive matrix.  How does the result compare with the tree produced by </a:t>
            </a:r>
            <a:r>
              <a:rPr lang="en-US" sz="2800" b="1" dirty="0" smtClean="0">
                <a:latin typeface="Optima"/>
                <a:cs typeface="Optima"/>
              </a:rPr>
              <a:t>UPGMA</a:t>
            </a:r>
            <a:r>
              <a:rPr lang="en-US" sz="2800" dirty="0" smtClean="0">
                <a:latin typeface="Optima"/>
                <a:cs typeface="Optima"/>
              </a:rPr>
              <a:t>?</a:t>
            </a:r>
            <a:endParaRPr lang="en-US" sz="2800" dirty="0">
              <a:latin typeface="Optima"/>
              <a:cs typeface="Optima"/>
            </a:endParaRPr>
          </a:p>
        </p:txBody>
      </p:sp>
      <p:sp>
        <p:nvSpPr>
          <p:cNvPr id="7" name="Rectangle 6"/>
          <p:cNvSpPr/>
          <p:nvPr/>
        </p:nvSpPr>
        <p:spPr>
          <a:xfrm>
            <a:off x="533400" y="5105400"/>
            <a:ext cx="443236" cy="461665"/>
          </a:xfrm>
          <a:prstGeom prst="rect">
            <a:avLst/>
          </a:prstGeom>
        </p:spPr>
        <p:txBody>
          <a:bodyPr wrap="none">
            <a:spAutoFit/>
          </a:bodyPr>
          <a:lstStyle/>
          <a:p>
            <a:r>
              <a:rPr lang="en-US" sz="2400" i="1" dirty="0" smtClean="0">
                <a:solidFill>
                  <a:schemeClr val="tx1">
                    <a:lumMod val="85000"/>
                    <a:lumOff val="15000"/>
                  </a:schemeClr>
                </a:solidFill>
                <a:latin typeface="Optima"/>
                <a:cs typeface="Optima"/>
              </a:rPr>
              <a:t>D</a:t>
            </a:r>
            <a:endParaRPr lang="en-US" dirty="0"/>
          </a:p>
        </p:txBody>
      </p:sp>
      <p:cxnSp>
        <p:nvCxnSpPr>
          <p:cNvPr id="8" name="Straight Arrow Connector 7"/>
          <p:cNvCxnSpPr/>
          <p:nvPr/>
        </p:nvCxnSpPr>
        <p:spPr>
          <a:xfrm flipH="1">
            <a:off x="5185597" y="4000041"/>
            <a:ext cx="1211601" cy="75135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397196" y="4000041"/>
            <a:ext cx="1215626" cy="124433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6196860" y="3812273"/>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TextBox 10"/>
          <p:cNvSpPr txBox="1"/>
          <p:nvPr/>
        </p:nvSpPr>
        <p:spPr>
          <a:xfrm>
            <a:off x="6715554" y="3762992"/>
            <a:ext cx="327269" cy="400110"/>
          </a:xfrm>
          <a:prstGeom prst="rect">
            <a:avLst/>
          </a:prstGeom>
          <a:noFill/>
        </p:spPr>
        <p:txBody>
          <a:bodyPr wrap="none" rtlCol="0">
            <a:spAutoFit/>
          </a:bodyPr>
          <a:lstStyle/>
          <a:p>
            <a:pPr algn="ctr"/>
            <a:r>
              <a:rPr lang="en-US" sz="2000" b="1" dirty="0" smtClean="0">
                <a:solidFill>
                  <a:srgbClr val="262626"/>
                </a:solidFill>
                <a:latin typeface="Optima"/>
                <a:cs typeface="Optima"/>
              </a:rPr>
              <a:t>2</a:t>
            </a:r>
            <a:endParaRPr lang="en-US" sz="2000" b="1" dirty="0">
              <a:solidFill>
                <a:srgbClr val="262626"/>
              </a:solidFill>
              <a:latin typeface="Optima"/>
              <a:cs typeface="Optima"/>
            </a:endParaRPr>
          </a:p>
        </p:txBody>
      </p:sp>
      <p:sp>
        <p:nvSpPr>
          <p:cNvPr id="12" name="TextBox 11"/>
          <p:cNvSpPr txBox="1"/>
          <p:nvPr/>
        </p:nvSpPr>
        <p:spPr>
          <a:xfrm>
            <a:off x="7033153" y="4322096"/>
            <a:ext cx="313009"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a:t>
            </a:r>
            <a:endParaRPr lang="en-US" dirty="0">
              <a:solidFill>
                <a:schemeClr val="tx1">
                  <a:lumMod val="75000"/>
                  <a:lumOff val="25000"/>
                </a:schemeClr>
              </a:solidFill>
              <a:latin typeface="Optima"/>
              <a:cs typeface="Optima"/>
            </a:endParaRPr>
          </a:p>
        </p:txBody>
      </p:sp>
      <p:sp>
        <p:nvSpPr>
          <p:cNvPr id="13" name="TextBox 12"/>
          <p:cNvSpPr txBox="1"/>
          <p:nvPr/>
        </p:nvSpPr>
        <p:spPr>
          <a:xfrm>
            <a:off x="5399154" y="4011380"/>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0.5</a:t>
            </a:r>
            <a:endParaRPr lang="en-US" dirty="0">
              <a:solidFill>
                <a:schemeClr val="tx1">
                  <a:lumMod val="75000"/>
                  <a:lumOff val="25000"/>
                </a:schemeClr>
              </a:solidFill>
              <a:latin typeface="Optima"/>
              <a:cs typeface="Optima"/>
            </a:endParaRPr>
          </a:p>
        </p:txBody>
      </p:sp>
      <p:cxnSp>
        <p:nvCxnSpPr>
          <p:cNvPr id="14" name="Straight Arrow Connector 13"/>
          <p:cNvCxnSpPr/>
          <p:nvPr/>
        </p:nvCxnSpPr>
        <p:spPr>
          <a:xfrm>
            <a:off x="5198433" y="4719416"/>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608992" y="4697519"/>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5"/>
          <p:cNvSpPr>
            <a:spLocks noChangeAspect="1"/>
          </p:cNvSpPr>
          <p:nvPr/>
        </p:nvSpPr>
        <p:spPr>
          <a:xfrm>
            <a:off x="5023268" y="453447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7" name="TextBox 16"/>
          <p:cNvSpPr txBox="1"/>
          <p:nvPr/>
        </p:nvSpPr>
        <p:spPr>
          <a:xfrm>
            <a:off x="5426156" y="4497463"/>
            <a:ext cx="541174" cy="400110"/>
          </a:xfrm>
          <a:prstGeom prst="rect">
            <a:avLst/>
          </a:prstGeom>
          <a:noFill/>
        </p:spPr>
        <p:txBody>
          <a:bodyPr wrap="none" rtlCol="0">
            <a:spAutoFit/>
          </a:bodyPr>
          <a:lstStyle/>
          <a:p>
            <a:pPr algn="ctr"/>
            <a:r>
              <a:rPr lang="en-US" sz="2000" b="1" dirty="0">
                <a:solidFill>
                  <a:srgbClr val="262626"/>
                </a:solidFill>
                <a:latin typeface="Optima"/>
                <a:cs typeface="Optima"/>
              </a:rPr>
              <a:t>1</a:t>
            </a:r>
            <a:r>
              <a:rPr lang="en-US" sz="2000" b="1" dirty="0" smtClean="0">
                <a:solidFill>
                  <a:srgbClr val="262626"/>
                </a:solidFill>
                <a:latin typeface="Optima"/>
                <a:cs typeface="Optima"/>
              </a:rPr>
              <a:t>.5</a:t>
            </a:r>
            <a:endParaRPr lang="en-US" sz="2000" b="1" dirty="0">
              <a:solidFill>
                <a:srgbClr val="262626"/>
              </a:solidFill>
              <a:latin typeface="Optima"/>
              <a:cs typeface="Optima"/>
            </a:endParaRPr>
          </a:p>
        </p:txBody>
      </p:sp>
      <p:sp>
        <p:nvSpPr>
          <p:cNvPr id="18" name="TextBox 17"/>
          <p:cNvSpPr txBox="1"/>
          <p:nvPr/>
        </p:nvSpPr>
        <p:spPr>
          <a:xfrm>
            <a:off x="5482277" y="5247884"/>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sp>
        <p:nvSpPr>
          <p:cNvPr id="19" name="TextBox 18"/>
          <p:cNvSpPr txBox="1"/>
          <p:nvPr/>
        </p:nvSpPr>
        <p:spPr>
          <a:xfrm>
            <a:off x="4392894" y="5247884"/>
            <a:ext cx="505523" cy="369332"/>
          </a:xfrm>
          <a:prstGeom prst="rect">
            <a:avLst/>
          </a:prstGeom>
          <a:noFill/>
        </p:spPr>
        <p:txBody>
          <a:bodyPr wrap="none" rtlCol="0">
            <a:spAutoFit/>
          </a:bodyPr>
          <a:lstStyle/>
          <a:p>
            <a:pPr algn="ctr"/>
            <a:r>
              <a:rPr lang="en-US" dirty="0" smtClean="0">
                <a:solidFill>
                  <a:schemeClr val="tx1">
                    <a:lumMod val="75000"/>
                    <a:lumOff val="25000"/>
                  </a:schemeClr>
                </a:solidFill>
                <a:latin typeface="Optima"/>
                <a:cs typeface="Optima"/>
              </a:rPr>
              <a:t>1.5</a:t>
            </a:r>
            <a:endParaRPr lang="en-US" dirty="0">
              <a:solidFill>
                <a:schemeClr val="tx1">
                  <a:lumMod val="75000"/>
                  <a:lumOff val="25000"/>
                </a:schemeClr>
              </a:solidFill>
              <a:latin typeface="Optima"/>
              <a:cs typeface="Optima"/>
            </a:endParaRPr>
          </a:p>
        </p:txBody>
      </p:sp>
      <p:grpSp>
        <p:nvGrpSpPr>
          <p:cNvPr id="20" name="Group 19"/>
          <p:cNvGrpSpPr/>
          <p:nvPr/>
        </p:nvGrpSpPr>
        <p:grpSpPr>
          <a:xfrm>
            <a:off x="4419600" y="6019800"/>
            <a:ext cx="3986568" cy="447142"/>
            <a:chOff x="5485646" y="-1727969"/>
            <a:chExt cx="3986568" cy="447141"/>
          </a:xfrm>
        </p:grpSpPr>
        <p:grpSp>
          <p:nvGrpSpPr>
            <p:cNvPr id="21" name="Group 20"/>
            <p:cNvGrpSpPr/>
            <p:nvPr/>
          </p:nvGrpSpPr>
          <p:grpSpPr>
            <a:xfrm>
              <a:off x="5485646" y="-1704453"/>
              <a:ext cx="365762" cy="405289"/>
              <a:chOff x="5459799" y="1825707"/>
              <a:chExt cx="365762" cy="405289"/>
            </a:xfrm>
          </p:grpSpPr>
          <p:sp>
            <p:nvSpPr>
              <p:cNvPr id="31" name="Oval 3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TextBox 3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22" name="Group 21"/>
            <p:cNvGrpSpPr/>
            <p:nvPr/>
          </p:nvGrpSpPr>
          <p:grpSpPr>
            <a:xfrm>
              <a:off x="6696345" y="-1727969"/>
              <a:ext cx="365762" cy="428805"/>
              <a:chOff x="6670498" y="1841720"/>
              <a:chExt cx="365762" cy="428805"/>
            </a:xfrm>
          </p:grpSpPr>
          <p:sp>
            <p:nvSpPr>
              <p:cNvPr id="29" name="Oval 28"/>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TextBox 29"/>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23" name="Group 22"/>
            <p:cNvGrpSpPr/>
            <p:nvPr/>
          </p:nvGrpSpPr>
          <p:grpSpPr>
            <a:xfrm>
              <a:off x="7890886" y="-1704453"/>
              <a:ext cx="396385" cy="405289"/>
              <a:chOff x="5459799" y="1825707"/>
              <a:chExt cx="396385" cy="405289"/>
            </a:xfrm>
          </p:grpSpPr>
          <p:sp>
            <p:nvSpPr>
              <p:cNvPr id="27" name="Oval 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8" name="TextBox 27"/>
              <p:cNvSpPr txBox="1"/>
              <p:nvPr/>
            </p:nvSpPr>
            <p:spPr>
              <a:xfrm>
                <a:off x="5477722" y="1825707"/>
                <a:ext cx="378462" cy="400109"/>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grpSp>
        <p:grpSp>
          <p:nvGrpSpPr>
            <p:cNvPr id="24" name="Group 23"/>
            <p:cNvGrpSpPr/>
            <p:nvPr/>
          </p:nvGrpSpPr>
          <p:grpSpPr>
            <a:xfrm>
              <a:off x="9106452" y="-1680937"/>
              <a:ext cx="365762" cy="400109"/>
              <a:chOff x="6670498" y="1888752"/>
              <a:chExt cx="365762" cy="400109"/>
            </a:xfrm>
          </p:grpSpPr>
          <p:sp>
            <p:nvSpPr>
              <p:cNvPr id="25" name="Oval 24"/>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6" name="TextBox 25"/>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33" name="TextBox 32"/>
          <p:cNvSpPr txBox="1"/>
          <p:nvPr/>
        </p:nvSpPr>
        <p:spPr>
          <a:xfrm>
            <a:off x="8557757" y="6053615"/>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4" name="TextBox 33"/>
          <p:cNvSpPr txBox="1"/>
          <p:nvPr/>
        </p:nvSpPr>
        <p:spPr>
          <a:xfrm>
            <a:off x="7334277" y="6053615"/>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5" name="TextBox 34"/>
          <p:cNvSpPr txBox="1"/>
          <p:nvPr/>
        </p:nvSpPr>
        <p:spPr>
          <a:xfrm>
            <a:off x="6145883" y="6053615"/>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6" name="TextBox 35"/>
          <p:cNvSpPr txBox="1"/>
          <p:nvPr/>
        </p:nvSpPr>
        <p:spPr>
          <a:xfrm>
            <a:off x="4929573" y="6053615"/>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37" name="Straight Arrow Connector 36"/>
          <p:cNvCxnSpPr/>
          <p:nvPr/>
        </p:nvCxnSpPr>
        <p:spPr>
          <a:xfrm>
            <a:off x="7623314" y="5290322"/>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7096185" y="5290322"/>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Oval 38"/>
          <p:cNvSpPr>
            <a:spLocks noChangeAspect="1"/>
          </p:cNvSpPr>
          <p:nvPr/>
        </p:nvSpPr>
        <p:spPr>
          <a:xfrm>
            <a:off x="7416060" y="507851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0" name="TextBox 39"/>
          <p:cNvSpPr txBox="1"/>
          <p:nvPr/>
        </p:nvSpPr>
        <p:spPr>
          <a:xfrm>
            <a:off x="7836912" y="5044168"/>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41" name="TextBox 40"/>
          <p:cNvSpPr txBox="1"/>
          <p:nvPr/>
        </p:nvSpPr>
        <p:spPr>
          <a:xfrm>
            <a:off x="7954411" y="5514271"/>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2" name="TextBox 41"/>
          <p:cNvSpPr txBox="1"/>
          <p:nvPr/>
        </p:nvSpPr>
        <p:spPr>
          <a:xfrm>
            <a:off x="6938321" y="5514271"/>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3" name="Rectangle 42"/>
          <p:cNvSpPr/>
          <p:nvPr/>
        </p:nvSpPr>
        <p:spPr>
          <a:xfrm>
            <a:off x="7620000" y="3962400"/>
            <a:ext cx="1390121" cy="83099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2400" b="1" dirty="0" smtClean="0">
                <a:latin typeface="Optima"/>
                <a:cs typeface="Optima"/>
              </a:rPr>
              <a:t>UPGMA</a:t>
            </a:r>
            <a:r>
              <a:rPr lang="en-US" sz="2400" dirty="0">
                <a:latin typeface="Optima"/>
                <a:cs typeface="Optima"/>
              </a:rPr>
              <a:t/>
            </a:r>
            <a:br>
              <a:rPr lang="en-US" sz="2400" dirty="0">
                <a:latin typeface="Optima"/>
                <a:cs typeface="Optima"/>
              </a:rPr>
            </a:br>
            <a:r>
              <a:rPr lang="en-US" sz="2400" dirty="0" smtClean="0">
                <a:latin typeface="Optima"/>
                <a:cs typeface="Optima"/>
              </a:rPr>
              <a:t>tree</a:t>
            </a:r>
            <a:endParaRPr lang="en-US" sz="2400" dirty="0" smtClean="0">
              <a:latin typeface="Optima"/>
              <a:cs typeface="Optima"/>
            </a:endParaRPr>
          </a:p>
        </p:txBody>
      </p:sp>
    </p:spTree>
    <p:extLst>
      <p:ext uri="{BB962C8B-B14F-4D97-AF65-F5344CB8AC3E}">
        <p14:creationId xmlns:p14="http://schemas.microsoft.com/office/powerpoint/2010/main" val="365934543"/>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33937" y="1434875"/>
            <a:ext cx="59503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Cow</a:t>
            </a:r>
            <a:endParaRPr lang="en-US" sz="1600" b="1" dirty="0">
              <a:solidFill>
                <a:schemeClr val="tx1">
                  <a:lumMod val="85000"/>
                  <a:lumOff val="15000"/>
                </a:schemeClr>
              </a:solidFill>
            </a:endParaRPr>
          </a:p>
        </p:txBody>
      </p:sp>
      <p:sp>
        <p:nvSpPr>
          <p:cNvPr id="3" name="Rectangle 2"/>
          <p:cNvSpPr/>
          <p:nvPr/>
        </p:nvSpPr>
        <p:spPr>
          <a:xfrm>
            <a:off x="7533935" y="2047122"/>
            <a:ext cx="458382"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Pig</a:t>
            </a:r>
            <a:endParaRPr lang="en-US" sz="1600" b="1" dirty="0">
              <a:solidFill>
                <a:schemeClr val="tx1">
                  <a:lumMod val="85000"/>
                  <a:lumOff val="15000"/>
                </a:schemeClr>
              </a:solidFill>
            </a:endParaRPr>
          </a:p>
        </p:txBody>
      </p:sp>
      <p:sp>
        <p:nvSpPr>
          <p:cNvPr id="4" name="Rectangle 3"/>
          <p:cNvSpPr/>
          <p:nvPr/>
        </p:nvSpPr>
        <p:spPr>
          <a:xfrm>
            <a:off x="7533937" y="2604623"/>
            <a:ext cx="72327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Horse</a:t>
            </a:r>
            <a:endParaRPr lang="en-US" sz="1600" b="1" dirty="0">
              <a:solidFill>
                <a:schemeClr val="tx1">
                  <a:lumMod val="85000"/>
                  <a:lumOff val="15000"/>
                </a:schemeClr>
              </a:solidFill>
            </a:endParaRPr>
          </a:p>
        </p:txBody>
      </p:sp>
      <p:sp>
        <p:nvSpPr>
          <p:cNvPr id="5" name="Rectangle 4"/>
          <p:cNvSpPr/>
          <p:nvPr/>
        </p:nvSpPr>
        <p:spPr>
          <a:xfrm>
            <a:off x="7533937" y="3194118"/>
            <a:ext cx="77764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Mouse</a:t>
            </a:r>
            <a:endParaRPr lang="en-US" sz="1600" b="1" dirty="0">
              <a:solidFill>
                <a:schemeClr val="tx1">
                  <a:lumMod val="85000"/>
                  <a:lumOff val="15000"/>
                </a:schemeClr>
              </a:solidFill>
            </a:endParaRPr>
          </a:p>
        </p:txBody>
      </p:sp>
      <p:sp>
        <p:nvSpPr>
          <p:cNvPr id="6" name="Rectangle 5"/>
          <p:cNvSpPr/>
          <p:nvPr/>
        </p:nvSpPr>
        <p:spPr>
          <a:xfrm>
            <a:off x="7533937" y="3764042"/>
            <a:ext cx="112871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Palm Civet</a:t>
            </a:r>
            <a:endParaRPr lang="en-US" sz="1600" b="1" dirty="0">
              <a:solidFill>
                <a:schemeClr val="tx1">
                  <a:lumMod val="85000"/>
                  <a:lumOff val="15000"/>
                </a:schemeClr>
              </a:solidFill>
            </a:endParaRPr>
          </a:p>
        </p:txBody>
      </p:sp>
      <p:sp>
        <p:nvSpPr>
          <p:cNvPr id="7" name="Rectangle 6"/>
          <p:cNvSpPr/>
          <p:nvPr/>
        </p:nvSpPr>
        <p:spPr>
          <a:xfrm>
            <a:off x="7533937" y="4333963"/>
            <a:ext cx="84597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8" name="Rectangle 7"/>
          <p:cNvSpPr/>
          <p:nvPr/>
        </p:nvSpPr>
        <p:spPr>
          <a:xfrm>
            <a:off x="7533935" y="4914835"/>
            <a:ext cx="77990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Turkey</a:t>
            </a:r>
            <a:endParaRPr lang="en-US" sz="1600" b="1" dirty="0">
              <a:solidFill>
                <a:schemeClr val="tx1">
                  <a:lumMod val="85000"/>
                  <a:lumOff val="15000"/>
                </a:schemeClr>
              </a:solidFill>
            </a:endParaRPr>
          </a:p>
        </p:txBody>
      </p:sp>
      <p:sp>
        <p:nvSpPr>
          <p:cNvPr id="9" name="Rectangle 8"/>
          <p:cNvSpPr/>
          <p:nvPr/>
        </p:nvSpPr>
        <p:spPr>
          <a:xfrm>
            <a:off x="7533935" y="5503712"/>
            <a:ext cx="56097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Dog</a:t>
            </a:r>
            <a:endParaRPr lang="en-US" sz="1600" b="1" dirty="0">
              <a:solidFill>
                <a:schemeClr val="tx1">
                  <a:lumMod val="85000"/>
                  <a:lumOff val="15000"/>
                </a:schemeClr>
              </a:solidFill>
            </a:endParaRPr>
          </a:p>
        </p:txBody>
      </p:sp>
      <p:sp>
        <p:nvSpPr>
          <p:cNvPr id="10" name="Rectangle 9"/>
          <p:cNvSpPr/>
          <p:nvPr/>
        </p:nvSpPr>
        <p:spPr>
          <a:xfrm>
            <a:off x="7533937" y="6085810"/>
            <a:ext cx="49244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Cat</a:t>
            </a:r>
            <a:endParaRPr lang="en-US" sz="1600" b="1" dirty="0">
              <a:solidFill>
                <a:schemeClr val="tx1">
                  <a:lumMod val="85000"/>
                  <a:lumOff val="15000"/>
                </a:schemeClr>
              </a:solidFill>
            </a:endParaRPr>
          </a:p>
        </p:txBody>
      </p:sp>
      <p:cxnSp>
        <p:nvCxnSpPr>
          <p:cNvPr id="11" name="Straight Arrow Connector 10"/>
          <p:cNvCxnSpPr/>
          <p:nvPr/>
        </p:nvCxnSpPr>
        <p:spPr>
          <a:xfrm flipH="1">
            <a:off x="5658572" y="1612675"/>
            <a:ext cx="17887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658572" y="2197039"/>
            <a:ext cx="17887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541939" y="2785727"/>
            <a:ext cx="190539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4613173" y="3370093"/>
            <a:ext cx="28341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824926" y="3945820"/>
            <a:ext cx="63205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6824926" y="4530187"/>
            <a:ext cx="63205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1669088" y="5114551"/>
            <a:ext cx="578789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679868" y="5703237"/>
            <a:ext cx="477711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679868" y="6289780"/>
            <a:ext cx="477711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10499" y="4236432"/>
            <a:ext cx="491442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5544799" y="1910091"/>
            <a:ext cx="11377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619525" y="2348240"/>
            <a:ext cx="92876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1910499" y="2856240"/>
            <a:ext cx="270902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1669088" y="3547163"/>
            <a:ext cx="24087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1294707" y="4340624"/>
            <a:ext cx="38073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1294705" y="5994799"/>
            <a:ext cx="138516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1297881" y="4331102"/>
            <a:ext cx="0" cy="167601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681788" y="3536935"/>
            <a:ext cx="0" cy="159102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1916689" y="2843541"/>
            <a:ext cx="0" cy="140203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692569" y="5691041"/>
            <a:ext cx="0" cy="59873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629588" y="2339733"/>
            <a:ext cx="0" cy="103036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2996" y="1900567"/>
            <a:ext cx="0" cy="88516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671272" y="1604543"/>
            <a:ext cx="0" cy="59249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6833822" y="3930657"/>
            <a:ext cx="0" cy="610784"/>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533459" y="4281316"/>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9</a:t>
            </a:r>
            <a:endParaRPr lang="en-US" sz="1400" dirty="0">
              <a:solidFill>
                <a:schemeClr val="tx1">
                  <a:lumMod val="85000"/>
                  <a:lumOff val="15000"/>
                </a:schemeClr>
              </a:solidFill>
            </a:endParaRPr>
          </a:p>
        </p:txBody>
      </p:sp>
      <p:sp>
        <p:nvSpPr>
          <p:cNvPr id="36" name="Rectangle 35"/>
          <p:cNvSpPr/>
          <p:nvPr/>
        </p:nvSpPr>
        <p:spPr>
          <a:xfrm>
            <a:off x="6531881" y="3859041"/>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7</a:t>
            </a:r>
            <a:endParaRPr lang="en-US" sz="1400" dirty="0">
              <a:solidFill>
                <a:schemeClr val="tx1">
                  <a:lumMod val="85000"/>
                  <a:lumOff val="15000"/>
                </a:schemeClr>
              </a:solidFill>
            </a:endParaRPr>
          </a:p>
        </p:txBody>
      </p:sp>
      <p:sp>
        <p:nvSpPr>
          <p:cNvPr id="37" name="Rectangle 36"/>
          <p:cNvSpPr/>
          <p:nvPr/>
        </p:nvSpPr>
        <p:spPr>
          <a:xfrm>
            <a:off x="6350778" y="1314150"/>
            <a:ext cx="484132"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146</a:t>
            </a:r>
            <a:endParaRPr lang="en-US" sz="1400" dirty="0">
              <a:solidFill>
                <a:schemeClr val="tx1">
                  <a:lumMod val="85000"/>
                  <a:lumOff val="15000"/>
                </a:schemeClr>
              </a:solidFill>
            </a:endParaRPr>
          </a:p>
        </p:txBody>
      </p:sp>
      <p:sp>
        <p:nvSpPr>
          <p:cNvPr id="38" name="Rectangle 37"/>
          <p:cNvSpPr/>
          <p:nvPr/>
        </p:nvSpPr>
        <p:spPr>
          <a:xfrm>
            <a:off x="6350778" y="1893234"/>
            <a:ext cx="484132"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149</a:t>
            </a:r>
            <a:endParaRPr lang="en-US" sz="1400" dirty="0">
              <a:solidFill>
                <a:schemeClr val="tx1">
                  <a:lumMod val="85000"/>
                  <a:lumOff val="15000"/>
                </a:schemeClr>
              </a:solidFill>
            </a:endParaRPr>
          </a:p>
        </p:txBody>
      </p:sp>
      <p:sp>
        <p:nvSpPr>
          <p:cNvPr id="39" name="Rectangle 38"/>
          <p:cNvSpPr/>
          <p:nvPr/>
        </p:nvSpPr>
        <p:spPr>
          <a:xfrm>
            <a:off x="6284776" y="2450736"/>
            <a:ext cx="484132"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149</a:t>
            </a:r>
            <a:endParaRPr lang="en-US" sz="1400" dirty="0">
              <a:solidFill>
                <a:schemeClr val="tx1">
                  <a:lumMod val="85000"/>
                  <a:lumOff val="15000"/>
                </a:schemeClr>
              </a:solidFill>
            </a:endParaRPr>
          </a:p>
        </p:txBody>
      </p:sp>
      <p:sp>
        <p:nvSpPr>
          <p:cNvPr id="40" name="Rectangle 39"/>
          <p:cNvSpPr/>
          <p:nvPr/>
        </p:nvSpPr>
        <p:spPr>
          <a:xfrm>
            <a:off x="5813054" y="3358337"/>
            <a:ext cx="492443"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254</a:t>
            </a:r>
            <a:endParaRPr lang="en-US" sz="1400" dirty="0">
              <a:solidFill>
                <a:schemeClr val="tx1">
                  <a:lumMod val="85000"/>
                  <a:lumOff val="15000"/>
                </a:schemeClr>
              </a:solidFill>
            </a:endParaRPr>
          </a:p>
        </p:txBody>
      </p:sp>
      <p:sp>
        <p:nvSpPr>
          <p:cNvPr id="41" name="Rectangle 40"/>
          <p:cNvSpPr/>
          <p:nvPr/>
        </p:nvSpPr>
        <p:spPr>
          <a:xfrm>
            <a:off x="5220195" y="1867649"/>
            <a:ext cx="384310"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11</a:t>
            </a:r>
            <a:endParaRPr lang="en-US" sz="1400" dirty="0">
              <a:solidFill>
                <a:schemeClr val="tx1">
                  <a:lumMod val="85000"/>
                  <a:lumOff val="15000"/>
                </a:schemeClr>
              </a:solidFill>
            </a:endParaRPr>
          </a:p>
        </p:txBody>
      </p:sp>
      <p:sp>
        <p:nvSpPr>
          <p:cNvPr id="42" name="Rectangle 41"/>
          <p:cNvSpPr/>
          <p:nvPr/>
        </p:nvSpPr>
        <p:spPr>
          <a:xfrm>
            <a:off x="4898319" y="2043714"/>
            <a:ext cx="384310"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86</a:t>
            </a:r>
            <a:endParaRPr lang="en-US" sz="1400" dirty="0">
              <a:solidFill>
                <a:schemeClr val="tx1">
                  <a:lumMod val="85000"/>
                  <a:lumOff val="15000"/>
                </a:schemeClr>
              </a:solidFill>
            </a:endParaRPr>
          </a:p>
        </p:txBody>
      </p:sp>
      <p:sp>
        <p:nvSpPr>
          <p:cNvPr id="43" name="Rectangle 42"/>
          <p:cNvSpPr/>
          <p:nvPr/>
        </p:nvSpPr>
        <p:spPr>
          <a:xfrm>
            <a:off x="4071857" y="3928657"/>
            <a:ext cx="484132"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455</a:t>
            </a:r>
            <a:endParaRPr lang="en-US" sz="1400" dirty="0">
              <a:solidFill>
                <a:schemeClr val="tx1">
                  <a:lumMod val="85000"/>
                  <a:lumOff val="15000"/>
                </a:schemeClr>
              </a:solidFill>
            </a:endParaRPr>
          </a:p>
        </p:txBody>
      </p:sp>
      <p:sp>
        <p:nvSpPr>
          <p:cNvPr id="44" name="Rectangle 43"/>
          <p:cNvSpPr/>
          <p:nvPr/>
        </p:nvSpPr>
        <p:spPr>
          <a:xfrm>
            <a:off x="4307034" y="4769138"/>
            <a:ext cx="484132"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489</a:t>
            </a:r>
            <a:endParaRPr lang="en-US" sz="1400" dirty="0">
              <a:solidFill>
                <a:schemeClr val="tx1">
                  <a:lumMod val="85000"/>
                  <a:lumOff val="15000"/>
                </a:schemeClr>
              </a:solidFill>
            </a:endParaRPr>
          </a:p>
        </p:txBody>
      </p:sp>
      <p:sp>
        <p:nvSpPr>
          <p:cNvPr id="45" name="Rectangle 44"/>
          <p:cNvSpPr/>
          <p:nvPr/>
        </p:nvSpPr>
        <p:spPr>
          <a:xfrm>
            <a:off x="4939413" y="5368778"/>
            <a:ext cx="492443"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404</a:t>
            </a:r>
            <a:endParaRPr lang="en-US" sz="1400" dirty="0">
              <a:solidFill>
                <a:schemeClr val="tx1">
                  <a:lumMod val="85000"/>
                  <a:lumOff val="15000"/>
                </a:schemeClr>
              </a:solidFill>
            </a:endParaRPr>
          </a:p>
        </p:txBody>
      </p:sp>
      <p:sp>
        <p:nvSpPr>
          <p:cNvPr id="46" name="Rectangle 45"/>
          <p:cNvSpPr/>
          <p:nvPr/>
        </p:nvSpPr>
        <p:spPr>
          <a:xfrm>
            <a:off x="4939413" y="5982005"/>
            <a:ext cx="492443"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414</a:t>
            </a:r>
            <a:endParaRPr lang="en-US" sz="1400" dirty="0">
              <a:solidFill>
                <a:schemeClr val="tx1">
                  <a:lumMod val="85000"/>
                  <a:lumOff val="15000"/>
                </a:schemeClr>
              </a:solidFill>
            </a:endParaRPr>
          </a:p>
        </p:txBody>
      </p:sp>
      <p:sp>
        <p:nvSpPr>
          <p:cNvPr id="47" name="Rectangle 46"/>
          <p:cNvSpPr/>
          <p:nvPr/>
        </p:nvSpPr>
        <p:spPr>
          <a:xfrm>
            <a:off x="1359343" y="3474881"/>
            <a:ext cx="384310"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22</a:t>
            </a:r>
            <a:endParaRPr lang="en-US" sz="1400" dirty="0">
              <a:solidFill>
                <a:schemeClr val="tx1">
                  <a:lumMod val="85000"/>
                  <a:lumOff val="15000"/>
                </a:schemeClr>
              </a:solidFill>
            </a:endParaRPr>
          </a:p>
        </p:txBody>
      </p:sp>
      <p:sp>
        <p:nvSpPr>
          <p:cNvPr id="48" name="Rectangle 47"/>
          <p:cNvSpPr/>
          <p:nvPr/>
        </p:nvSpPr>
        <p:spPr>
          <a:xfrm>
            <a:off x="824944" y="5049661"/>
            <a:ext cx="492443"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163</a:t>
            </a:r>
            <a:endParaRPr lang="en-US" sz="1400" dirty="0">
              <a:solidFill>
                <a:schemeClr val="tx1">
                  <a:lumMod val="85000"/>
                  <a:lumOff val="15000"/>
                </a:schemeClr>
              </a:solidFill>
            </a:endParaRPr>
          </a:p>
        </p:txBody>
      </p:sp>
      <p:sp>
        <p:nvSpPr>
          <p:cNvPr id="49" name="Rectangle 48"/>
          <p:cNvSpPr/>
          <p:nvPr/>
        </p:nvSpPr>
        <p:spPr>
          <a:xfrm>
            <a:off x="3018128" y="2535765"/>
            <a:ext cx="484132"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251</a:t>
            </a:r>
            <a:endParaRPr lang="en-US" sz="1400" dirty="0">
              <a:solidFill>
                <a:schemeClr val="tx1">
                  <a:lumMod val="85000"/>
                  <a:lumOff val="15000"/>
                </a:schemeClr>
              </a:solidFill>
            </a:endParaRPr>
          </a:p>
        </p:txBody>
      </p:sp>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 on Coronaviruses</a:t>
            </a:r>
            <a:endParaRPr lang="en-US" b="1" dirty="0">
              <a:latin typeface="Optima"/>
              <a:cs typeface="Optima"/>
            </a:endParaRPr>
          </a:p>
        </p:txBody>
      </p:sp>
    </p:spTree>
    <p:extLst>
      <p:ext uri="{BB962C8B-B14F-4D97-AF65-F5344CB8AC3E}">
        <p14:creationId xmlns:p14="http://schemas.microsoft.com/office/powerpoint/2010/main" val="1217446406"/>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Neighbor-Joining on Coronaviruses</a:t>
            </a:r>
            <a:endParaRPr lang="en-US" b="1" dirty="0">
              <a:latin typeface="Optima"/>
              <a:cs typeface="Optima"/>
            </a:endParaRPr>
          </a:p>
        </p:txBody>
      </p:sp>
      <p:sp>
        <p:nvSpPr>
          <p:cNvPr id="51" name="Rectangle 50"/>
          <p:cNvSpPr/>
          <p:nvPr/>
        </p:nvSpPr>
        <p:spPr>
          <a:xfrm>
            <a:off x="5644617" y="1128449"/>
            <a:ext cx="2369594" cy="292388"/>
          </a:xfrm>
          <a:prstGeom prst="rect">
            <a:avLst/>
          </a:prstGeom>
        </p:spPr>
        <p:txBody>
          <a:bodyPr wrap="none">
            <a:spAutoFit/>
          </a:bodyPr>
          <a:lstStyle/>
          <a:p>
            <a:r>
              <a:rPr lang="en-US" sz="1300" b="1" dirty="0" smtClean="0">
                <a:solidFill>
                  <a:schemeClr val="tx1">
                    <a:lumMod val="85000"/>
                    <a:lumOff val="15000"/>
                  </a:schemeClr>
                </a:solidFill>
                <a:latin typeface="Optima"/>
                <a:cs typeface="Optima"/>
              </a:rPr>
              <a:t>Guangzhou: January 24, 2003</a:t>
            </a:r>
            <a:endParaRPr lang="en-US" sz="1300" b="1" dirty="0">
              <a:solidFill>
                <a:schemeClr val="tx1">
                  <a:lumMod val="85000"/>
                  <a:lumOff val="15000"/>
                </a:schemeClr>
              </a:solidFill>
            </a:endParaRPr>
          </a:p>
        </p:txBody>
      </p:sp>
      <p:sp>
        <p:nvSpPr>
          <p:cNvPr id="52" name="Rectangle 51"/>
          <p:cNvSpPr/>
          <p:nvPr/>
        </p:nvSpPr>
        <p:spPr>
          <a:xfrm>
            <a:off x="5644619" y="1740697"/>
            <a:ext cx="2456785" cy="292388"/>
          </a:xfrm>
          <a:prstGeom prst="rect">
            <a:avLst/>
          </a:prstGeom>
        </p:spPr>
        <p:txBody>
          <a:bodyPr wrap="none">
            <a:spAutoFit/>
          </a:bodyPr>
          <a:lstStyle/>
          <a:p>
            <a:r>
              <a:rPr lang="en-US" sz="1300" b="1" dirty="0" smtClean="0">
                <a:solidFill>
                  <a:schemeClr val="tx1">
                    <a:lumMod val="85000"/>
                    <a:lumOff val="15000"/>
                  </a:schemeClr>
                </a:solidFill>
                <a:latin typeface="Optima"/>
                <a:cs typeface="Optima"/>
              </a:rPr>
              <a:t>Guangzhou: February 18, </a:t>
            </a:r>
            <a:r>
              <a:rPr lang="en-US" sz="1300" b="1" dirty="0" smtClean="0">
                <a:solidFill>
                  <a:schemeClr val="tx1">
                    <a:lumMod val="85000"/>
                    <a:lumOff val="15000"/>
                  </a:schemeClr>
                </a:solidFill>
                <a:latin typeface="Optima"/>
                <a:cs typeface="Optima"/>
              </a:rPr>
              <a:t>2003</a:t>
            </a:r>
            <a:endParaRPr lang="en-US" sz="1300" b="1" dirty="0">
              <a:solidFill>
                <a:schemeClr val="tx1">
                  <a:lumMod val="85000"/>
                  <a:lumOff val="15000"/>
                </a:schemeClr>
              </a:solidFill>
            </a:endParaRPr>
          </a:p>
        </p:txBody>
      </p:sp>
      <p:sp>
        <p:nvSpPr>
          <p:cNvPr id="53" name="Rectangle 52"/>
          <p:cNvSpPr/>
          <p:nvPr/>
        </p:nvSpPr>
        <p:spPr>
          <a:xfrm>
            <a:off x="5644617" y="2298199"/>
            <a:ext cx="2230554" cy="292388"/>
          </a:xfrm>
          <a:prstGeom prst="rect">
            <a:avLst/>
          </a:prstGeom>
        </p:spPr>
        <p:txBody>
          <a:bodyPr wrap="none">
            <a:spAutoFit/>
          </a:bodyPr>
          <a:lstStyle/>
          <a:p>
            <a:r>
              <a:rPr lang="en-US" sz="1300" b="1" dirty="0" err="1" smtClean="0">
                <a:solidFill>
                  <a:schemeClr val="tx1">
                    <a:lumMod val="85000"/>
                    <a:lumOff val="15000"/>
                  </a:schemeClr>
                </a:solidFill>
                <a:latin typeface="Optima"/>
                <a:cs typeface="Optima"/>
              </a:rPr>
              <a:t>Zhongshan</a:t>
            </a:r>
            <a:r>
              <a:rPr lang="en-US" sz="1300" b="1" dirty="0" smtClean="0">
                <a:solidFill>
                  <a:schemeClr val="tx1">
                    <a:lumMod val="85000"/>
                    <a:lumOff val="15000"/>
                  </a:schemeClr>
                </a:solidFill>
                <a:latin typeface="Optima"/>
                <a:cs typeface="Optima"/>
              </a:rPr>
              <a:t>: January 4, 2003</a:t>
            </a:r>
            <a:endParaRPr lang="en-US" sz="1300" b="1" dirty="0">
              <a:solidFill>
                <a:schemeClr val="tx1">
                  <a:lumMod val="85000"/>
                  <a:lumOff val="15000"/>
                </a:schemeClr>
              </a:solidFill>
            </a:endParaRPr>
          </a:p>
        </p:txBody>
      </p:sp>
      <p:sp>
        <p:nvSpPr>
          <p:cNvPr id="54" name="Rectangle 53"/>
          <p:cNvSpPr/>
          <p:nvPr/>
        </p:nvSpPr>
        <p:spPr>
          <a:xfrm>
            <a:off x="5644617" y="2887693"/>
            <a:ext cx="2422774" cy="292388"/>
          </a:xfrm>
          <a:prstGeom prst="rect">
            <a:avLst/>
          </a:prstGeom>
        </p:spPr>
        <p:txBody>
          <a:bodyPr wrap="none">
            <a:spAutoFit/>
          </a:bodyPr>
          <a:lstStyle/>
          <a:p>
            <a:r>
              <a:rPr lang="en-US" sz="1300" b="1" dirty="0" smtClean="0">
                <a:solidFill>
                  <a:schemeClr val="tx1">
                    <a:lumMod val="85000"/>
                    <a:lumOff val="15000"/>
                  </a:schemeClr>
                </a:solidFill>
                <a:latin typeface="Optima"/>
                <a:cs typeface="Optima"/>
              </a:rPr>
              <a:t>Hong Kong: February 21, 2003</a:t>
            </a:r>
            <a:endParaRPr lang="en-US" sz="1300" b="1" dirty="0">
              <a:solidFill>
                <a:schemeClr val="tx1">
                  <a:lumMod val="85000"/>
                  <a:lumOff val="15000"/>
                </a:schemeClr>
              </a:solidFill>
            </a:endParaRPr>
          </a:p>
        </p:txBody>
      </p:sp>
      <p:sp>
        <p:nvSpPr>
          <p:cNvPr id="55" name="Rectangle 54"/>
          <p:cNvSpPr/>
          <p:nvPr/>
        </p:nvSpPr>
        <p:spPr>
          <a:xfrm>
            <a:off x="5644619" y="3467093"/>
            <a:ext cx="2180707" cy="292388"/>
          </a:xfrm>
          <a:prstGeom prst="rect">
            <a:avLst/>
          </a:prstGeom>
        </p:spPr>
        <p:txBody>
          <a:bodyPr wrap="none">
            <a:spAutoFit/>
          </a:bodyPr>
          <a:lstStyle/>
          <a:p>
            <a:r>
              <a:rPr lang="en-US" sz="1300" b="1" dirty="0" smtClean="0">
                <a:solidFill>
                  <a:schemeClr val="tx1">
                    <a:lumMod val="85000"/>
                    <a:lumOff val="15000"/>
                  </a:schemeClr>
                </a:solidFill>
                <a:latin typeface="Optima"/>
                <a:cs typeface="Optima"/>
              </a:rPr>
              <a:t>Toronto: February 27, 2003</a:t>
            </a:r>
            <a:endParaRPr lang="en-US" sz="1300" b="1" dirty="0">
              <a:solidFill>
                <a:schemeClr val="tx1">
                  <a:lumMod val="85000"/>
                  <a:lumOff val="15000"/>
                </a:schemeClr>
              </a:solidFill>
            </a:endParaRPr>
          </a:p>
        </p:txBody>
      </p:sp>
      <p:sp>
        <p:nvSpPr>
          <p:cNvPr id="56" name="Rectangle 55"/>
          <p:cNvSpPr/>
          <p:nvPr/>
        </p:nvSpPr>
        <p:spPr>
          <a:xfrm>
            <a:off x="5644617" y="4046492"/>
            <a:ext cx="2058342" cy="292388"/>
          </a:xfrm>
          <a:prstGeom prst="rect">
            <a:avLst/>
          </a:prstGeom>
        </p:spPr>
        <p:txBody>
          <a:bodyPr wrap="none">
            <a:spAutoFit/>
          </a:bodyPr>
          <a:lstStyle/>
          <a:p>
            <a:r>
              <a:rPr lang="en-US" sz="1300" b="1" dirty="0" smtClean="0">
                <a:solidFill>
                  <a:schemeClr val="tx1">
                    <a:lumMod val="85000"/>
                    <a:lumOff val="15000"/>
                  </a:schemeClr>
                </a:solidFill>
                <a:latin typeface="Optima"/>
                <a:cs typeface="Optima"/>
              </a:rPr>
              <a:t>Hanoi: February 26, 2003</a:t>
            </a:r>
            <a:endParaRPr lang="en-US" sz="1300" b="1" dirty="0">
              <a:solidFill>
                <a:schemeClr val="tx1">
                  <a:lumMod val="85000"/>
                  <a:lumOff val="15000"/>
                </a:schemeClr>
              </a:solidFill>
            </a:endParaRPr>
          </a:p>
        </p:txBody>
      </p:sp>
      <p:sp>
        <p:nvSpPr>
          <p:cNvPr id="57" name="Rectangle 56"/>
          <p:cNvSpPr/>
          <p:nvPr/>
        </p:nvSpPr>
        <p:spPr>
          <a:xfrm>
            <a:off x="5644617" y="4636841"/>
            <a:ext cx="2369594" cy="292388"/>
          </a:xfrm>
          <a:prstGeom prst="rect">
            <a:avLst/>
          </a:prstGeom>
        </p:spPr>
        <p:txBody>
          <a:bodyPr wrap="none">
            <a:spAutoFit/>
          </a:bodyPr>
          <a:lstStyle/>
          <a:p>
            <a:r>
              <a:rPr lang="en-US" sz="1300" b="1" dirty="0" smtClean="0">
                <a:solidFill>
                  <a:schemeClr val="tx1">
                    <a:lumMod val="85000"/>
                    <a:lumOff val="15000"/>
                  </a:schemeClr>
                </a:solidFill>
                <a:latin typeface="Optima"/>
                <a:cs typeface="Optima"/>
              </a:rPr>
              <a:t>Guangzhou: January 31, 2003</a:t>
            </a:r>
            <a:endParaRPr lang="en-US" sz="1300" b="1" dirty="0">
              <a:solidFill>
                <a:schemeClr val="tx1">
                  <a:lumMod val="85000"/>
                  <a:lumOff val="15000"/>
                </a:schemeClr>
              </a:solidFill>
            </a:endParaRPr>
          </a:p>
        </p:txBody>
      </p:sp>
      <p:sp>
        <p:nvSpPr>
          <p:cNvPr id="58" name="Rectangle 57"/>
          <p:cNvSpPr/>
          <p:nvPr/>
        </p:nvSpPr>
        <p:spPr>
          <a:xfrm>
            <a:off x="5644619" y="5216241"/>
            <a:ext cx="2528969" cy="292388"/>
          </a:xfrm>
          <a:prstGeom prst="rect">
            <a:avLst/>
          </a:prstGeom>
        </p:spPr>
        <p:txBody>
          <a:bodyPr wrap="none">
            <a:spAutoFit/>
          </a:bodyPr>
          <a:lstStyle/>
          <a:p>
            <a:r>
              <a:rPr lang="en-US" sz="1300" b="1" dirty="0" err="1" smtClean="0">
                <a:solidFill>
                  <a:schemeClr val="tx1">
                    <a:lumMod val="85000"/>
                    <a:lumOff val="15000"/>
                  </a:schemeClr>
                </a:solidFill>
                <a:latin typeface="Optima"/>
                <a:cs typeface="Optima"/>
              </a:rPr>
              <a:t>Zhongshan</a:t>
            </a:r>
            <a:r>
              <a:rPr lang="en-US" sz="1300" b="1" dirty="0" smtClean="0">
                <a:solidFill>
                  <a:schemeClr val="tx1">
                    <a:lumMod val="85000"/>
                    <a:lumOff val="15000"/>
                  </a:schemeClr>
                </a:solidFill>
                <a:latin typeface="Optima"/>
                <a:cs typeface="Optima"/>
              </a:rPr>
              <a:t>: December 26, 2002</a:t>
            </a:r>
            <a:endParaRPr lang="en-US" sz="1300" b="1" dirty="0">
              <a:solidFill>
                <a:schemeClr val="tx1">
                  <a:lumMod val="85000"/>
                  <a:lumOff val="15000"/>
                </a:schemeClr>
              </a:solidFill>
            </a:endParaRPr>
          </a:p>
        </p:txBody>
      </p:sp>
      <p:sp>
        <p:nvSpPr>
          <p:cNvPr id="59" name="Rectangle 58"/>
          <p:cNvSpPr/>
          <p:nvPr/>
        </p:nvSpPr>
        <p:spPr>
          <a:xfrm>
            <a:off x="5644619" y="5788861"/>
            <a:ext cx="954107" cy="292388"/>
          </a:xfrm>
          <a:prstGeom prst="rect">
            <a:avLst/>
          </a:prstGeom>
        </p:spPr>
        <p:txBody>
          <a:bodyPr wrap="none">
            <a:spAutoFit/>
          </a:bodyPr>
          <a:lstStyle/>
          <a:p>
            <a:r>
              <a:rPr lang="en-US" sz="1300" b="1" dirty="0" smtClean="0">
                <a:solidFill>
                  <a:schemeClr val="tx1">
                    <a:lumMod val="85000"/>
                    <a:lumOff val="15000"/>
                  </a:schemeClr>
                </a:solidFill>
                <a:latin typeface="Optima"/>
                <a:cs typeface="Optima"/>
              </a:rPr>
              <a:t>Palm Civet</a:t>
            </a:r>
            <a:endParaRPr lang="en-US" sz="1300" b="1" dirty="0">
              <a:solidFill>
                <a:schemeClr val="tx1">
                  <a:lumMod val="85000"/>
                  <a:lumOff val="15000"/>
                </a:schemeClr>
              </a:solidFill>
            </a:endParaRPr>
          </a:p>
        </p:txBody>
      </p:sp>
      <p:sp>
        <p:nvSpPr>
          <p:cNvPr id="60" name="Rectangle 59"/>
          <p:cNvSpPr/>
          <p:nvPr/>
        </p:nvSpPr>
        <p:spPr>
          <a:xfrm>
            <a:off x="5644619" y="6399833"/>
            <a:ext cx="2575317" cy="292388"/>
          </a:xfrm>
          <a:prstGeom prst="rect">
            <a:avLst/>
          </a:prstGeom>
        </p:spPr>
        <p:txBody>
          <a:bodyPr wrap="none">
            <a:spAutoFit/>
          </a:bodyPr>
          <a:lstStyle/>
          <a:p>
            <a:r>
              <a:rPr lang="en-US" sz="1300" b="1" dirty="0" smtClean="0">
                <a:solidFill>
                  <a:schemeClr val="tx1">
                    <a:lumMod val="85000"/>
                    <a:lumOff val="15000"/>
                  </a:schemeClr>
                </a:solidFill>
                <a:latin typeface="Optima"/>
                <a:cs typeface="Optima"/>
              </a:rPr>
              <a:t>Guangzhou: December 16, 2002</a:t>
            </a:r>
            <a:endParaRPr lang="en-US" sz="1300" b="1" dirty="0">
              <a:solidFill>
                <a:schemeClr val="tx1">
                  <a:lumMod val="85000"/>
                  <a:lumOff val="15000"/>
                </a:schemeClr>
              </a:solidFill>
            </a:endParaRPr>
          </a:p>
        </p:txBody>
      </p:sp>
      <p:cxnSp>
        <p:nvCxnSpPr>
          <p:cNvPr id="61" name="Straight Arrow Connector 60"/>
          <p:cNvCxnSpPr/>
          <p:nvPr/>
        </p:nvCxnSpPr>
        <p:spPr>
          <a:xfrm flipH="1">
            <a:off x="4846239" y="2458557"/>
            <a:ext cx="7150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a:off x="4846239" y="3047864"/>
            <a:ext cx="7150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a:off x="4846239" y="4208065"/>
            <a:ext cx="7150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a:off x="3098562" y="4791547"/>
            <a:ext cx="246274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2731550" y="1300233"/>
            <a:ext cx="282975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a:off x="4846239" y="3632284"/>
            <a:ext cx="7150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a:off x="3156816" y="5369204"/>
            <a:ext cx="240449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3867539" y="5952687"/>
            <a:ext cx="16937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3867540" y="6541995"/>
            <a:ext cx="16937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3436447" y="1889540"/>
            <a:ext cx="212486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3436447" y="3335187"/>
            <a:ext cx="141996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H="1">
            <a:off x="3098560" y="2608061"/>
            <a:ext cx="33788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a:off x="2737374" y="3710007"/>
            <a:ext cx="36701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a:off x="3156816" y="6256663"/>
            <a:ext cx="71072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a:off x="1234370" y="5819915"/>
            <a:ext cx="192244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1234370" y="2499256"/>
            <a:ext cx="150300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1246022" y="2510905"/>
            <a:ext cx="0" cy="332065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2743200" y="1295402"/>
            <a:ext cx="0" cy="242375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3099496" y="2590587"/>
            <a:ext cx="0" cy="221343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438315" y="1875982"/>
            <a:ext cx="0" cy="147498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3156816" y="5355406"/>
            <a:ext cx="0" cy="91290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H="1" flipV="1">
            <a:off x="3867541" y="5939876"/>
            <a:ext cx="1" cy="62040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4852065" y="2449462"/>
            <a:ext cx="0" cy="177357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5076387" y="2174197"/>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
        <p:nvSpPr>
          <p:cNvPr id="85" name="Rectangle 84"/>
          <p:cNvSpPr/>
          <p:nvPr/>
        </p:nvSpPr>
        <p:spPr>
          <a:xfrm>
            <a:off x="5076387" y="2748969"/>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
        <p:nvSpPr>
          <p:cNvPr id="86" name="Rectangle 85"/>
          <p:cNvSpPr/>
          <p:nvPr/>
        </p:nvSpPr>
        <p:spPr>
          <a:xfrm>
            <a:off x="5076387" y="3903485"/>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
        <p:nvSpPr>
          <p:cNvPr id="87" name="Rectangle 86"/>
          <p:cNvSpPr/>
          <p:nvPr/>
        </p:nvSpPr>
        <p:spPr>
          <a:xfrm>
            <a:off x="5076387" y="3342089"/>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0</a:t>
            </a:r>
            <a:endParaRPr lang="en-US" sz="1400" dirty="0">
              <a:solidFill>
                <a:schemeClr val="tx1">
                  <a:lumMod val="85000"/>
                  <a:lumOff val="15000"/>
                </a:schemeClr>
              </a:solidFill>
            </a:endParaRPr>
          </a:p>
        </p:txBody>
      </p:sp>
      <p:sp>
        <p:nvSpPr>
          <p:cNvPr id="88" name="Rectangle 87"/>
          <p:cNvSpPr/>
          <p:nvPr/>
        </p:nvSpPr>
        <p:spPr>
          <a:xfrm>
            <a:off x="4393983" y="1586809"/>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0</a:t>
            </a:r>
            <a:endParaRPr lang="en-US" sz="1400" dirty="0">
              <a:solidFill>
                <a:schemeClr val="tx1">
                  <a:lumMod val="85000"/>
                  <a:lumOff val="15000"/>
                </a:schemeClr>
              </a:solidFill>
            </a:endParaRPr>
          </a:p>
        </p:txBody>
      </p:sp>
      <p:sp>
        <p:nvSpPr>
          <p:cNvPr id="89" name="Rectangle 88"/>
          <p:cNvSpPr/>
          <p:nvPr/>
        </p:nvSpPr>
        <p:spPr>
          <a:xfrm>
            <a:off x="4040173" y="3026193"/>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2</a:t>
            </a:r>
            <a:endParaRPr lang="en-US" sz="1400" dirty="0">
              <a:solidFill>
                <a:schemeClr val="tx1">
                  <a:lumMod val="85000"/>
                  <a:lumOff val="15000"/>
                </a:schemeClr>
              </a:solidFill>
            </a:endParaRPr>
          </a:p>
        </p:txBody>
      </p:sp>
      <p:sp>
        <p:nvSpPr>
          <p:cNvPr id="90" name="Rectangle 89"/>
          <p:cNvSpPr/>
          <p:nvPr/>
        </p:nvSpPr>
        <p:spPr>
          <a:xfrm>
            <a:off x="4123563" y="4465192"/>
            <a:ext cx="434221"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1.5</a:t>
            </a:r>
            <a:endParaRPr lang="en-US" sz="1400" dirty="0">
              <a:solidFill>
                <a:schemeClr val="tx1">
                  <a:lumMod val="85000"/>
                  <a:lumOff val="15000"/>
                </a:schemeClr>
              </a:solidFill>
            </a:endParaRPr>
          </a:p>
        </p:txBody>
      </p:sp>
      <p:sp>
        <p:nvSpPr>
          <p:cNvPr id="91" name="Rectangle 90"/>
          <p:cNvSpPr/>
          <p:nvPr/>
        </p:nvSpPr>
        <p:spPr>
          <a:xfrm>
            <a:off x="3792747" y="996636"/>
            <a:ext cx="534043"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0.17</a:t>
            </a:r>
            <a:endParaRPr lang="en-US" sz="1400" dirty="0">
              <a:solidFill>
                <a:schemeClr val="tx1">
                  <a:lumMod val="85000"/>
                  <a:lumOff val="15000"/>
                </a:schemeClr>
              </a:solidFill>
            </a:endParaRPr>
          </a:p>
        </p:txBody>
      </p:sp>
      <p:sp>
        <p:nvSpPr>
          <p:cNvPr id="92" name="Rectangle 91"/>
          <p:cNvSpPr/>
          <p:nvPr/>
        </p:nvSpPr>
        <p:spPr>
          <a:xfrm>
            <a:off x="2308981" y="3047865"/>
            <a:ext cx="434221"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0.5</a:t>
            </a:r>
            <a:endParaRPr lang="en-US" sz="1400" dirty="0">
              <a:solidFill>
                <a:schemeClr val="tx1">
                  <a:lumMod val="85000"/>
                  <a:lumOff val="15000"/>
                </a:schemeClr>
              </a:solidFill>
            </a:endParaRPr>
          </a:p>
        </p:txBody>
      </p:sp>
      <p:sp>
        <p:nvSpPr>
          <p:cNvPr id="93" name="Rectangle 92"/>
          <p:cNvSpPr/>
          <p:nvPr/>
        </p:nvSpPr>
        <p:spPr>
          <a:xfrm>
            <a:off x="723009" y="4028378"/>
            <a:ext cx="534043"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4.83</a:t>
            </a:r>
            <a:endParaRPr lang="en-US" sz="1400" dirty="0">
              <a:solidFill>
                <a:schemeClr val="tx1">
                  <a:lumMod val="85000"/>
                  <a:lumOff val="15000"/>
                </a:schemeClr>
              </a:solidFill>
            </a:endParaRPr>
          </a:p>
        </p:txBody>
      </p:sp>
      <p:sp>
        <p:nvSpPr>
          <p:cNvPr id="94" name="Rectangle 93"/>
          <p:cNvSpPr/>
          <p:nvPr/>
        </p:nvSpPr>
        <p:spPr>
          <a:xfrm>
            <a:off x="4199945" y="5088997"/>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
        <p:nvSpPr>
          <p:cNvPr id="95" name="Rectangle 94"/>
          <p:cNvSpPr/>
          <p:nvPr/>
        </p:nvSpPr>
        <p:spPr>
          <a:xfrm>
            <a:off x="4576496" y="5632098"/>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
        <p:nvSpPr>
          <p:cNvPr id="96" name="Rectangle 95"/>
          <p:cNvSpPr/>
          <p:nvPr/>
        </p:nvSpPr>
        <p:spPr>
          <a:xfrm>
            <a:off x="4575491" y="6234220"/>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2</a:t>
            </a:r>
            <a:endParaRPr lang="en-US" sz="1400" dirty="0">
              <a:solidFill>
                <a:schemeClr val="tx1">
                  <a:lumMod val="85000"/>
                  <a:lumOff val="15000"/>
                </a:schemeClr>
              </a:solidFill>
            </a:endParaRPr>
          </a:p>
        </p:txBody>
      </p:sp>
      <p:sp>
        <p:nvSpPr>
          <p:cNvPr id="97" name="Rectangle 96"/>
          <p:cNvSpPr/>
          <p:nvPr/>
        </p:nvSpPr>
        <p:spPr>
          <a:xfrm>
            <a:off x="3370118" y="5938386"/>
            <a:ext cx="284488" cy="307777"/>
          </a:xfrm>
          <a:prstGeom prst="rect">
            <a:avLst/>
          </a:prstGeom>
        </p:spPr>
        <p:txBody>
          <a:bodyPr wrap="none">
            <a:spAutoFit/>
          </a:bodyPr>
          <a:lstStyle/>
          <a:p>
            <a:pPr algn="ctr"/>
            <a:r>
              <a:rPr lang="en-US" sz="1400" dirty="0" smtClean="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Tree>
    <p:extLst>
      <p:ext uri="{BB962C8B-B14F-4D97-AF65-F5344CB8AC3E}">
        <p14:creationId xmlns:p14="http://schemas.microsoft.com/office/powerpoint/2010/main" val="2271267026"/>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1885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Weakness of </a:t>
            </a:r>
            <a:r>
              <a:rPr lang="en-US" b="1" dirty="0" smtClean="0">
                <a:latin typeface="Optima"/>
                <a:cs typeface="Optima"/>
              </a:rPr>
              <a:t>Distance-Based Methods</a:t>
            </a:r>
            <a:endParaRPr lang="en-US" b="1" dirty="0">
              <a:latin typeface="Optima"/>
              <a:cs typeface="Optima"/>
            </a:endParaRPr>
          </a:p>
        </p:txBody>
      </p:sp>
      <p:sp>
        <p:nvSpPr>
          <p:cNvPr id="5" name="Rectangle 4"/>
          <p:cNvSpPr/>
          <p:nvPr/>
        </p:nvSpPr>
        <p:spPr>
          <a:xfrm>
            <a:off x="381000" y="1447800"/>
            <a:ext cx="8382000" cy="1384995"/>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wrap="square">
            <a:spAutoFit/>
          </a:bodyPr>
          <a:lstStyle/>
          <a:p>
            <a:r>
              <a:rPr lang="en-US" sz="2800" dirty="0" smtClean="0">
                <a:latin typeface="Optima"/>
                <a:cs typeface="Optima"/>
              </a:rPr>
              <a:t>Distance-based algorithms for evolutionary tree reconstruction say nothing about ancestral states at internal nodes.</a:t>
            </a:r>
            <a:endParaRPr lang="en-US" sz="2800" dirty="0">
              <a:latin typeface="Optima"/>
              <a:cs typeface="Optima"/>
            </a:endParaRPr>
          </a:p>
        </p:txBody>
      </p:sp>
    </p:spTree>
    <p:extLst>
      <p:ext uri="{BB962C8B-B14F-4D97-AF65-F5344CB8AC3E}">
        <p14:creationId xmlns:p14="http://schemas.microsoft.com/office/powerpoint/2010/main" val="3925432136"/>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381000" y="3110690"/>
            <a:ext cx="8381998" cy="994127"/>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We</a:t>
            </a:r>
            <a:r>
              <a:rPr lang="en-US" sz="2800" dirty="0" smtClean="0">
                <a:latin typeface="Optima"/>
                <a:cs typeface="Optima"/>
              </a:rPr>
              <a:t> </a:t>
            </a:r>
            <a:r>
              <a:rPr lang="en-US" sz="2800" i="1" dirty="0" smtClean="0">
                <a:latin typeface="Optima"/>
                <a:cs typeface="Optima"/>
              </a:rPr>
              <a:t>lost</a:t>
            </a:r>
            <a:r>
              <a:rPr lang="en-US" sz="2800" dirty="0" smtClean="0">
                <a:latin typeface="Optima"/>
                <a:cs typeface="Optima"/>
              </a:rPr>
              <a:t> </a:t>
            </a:r>
            <a:r>
              <a:rPr lang="en-US" sz="2800" dirty="0" smtClean="0">
                <a:latin typeface="Optima"/>
                <a:cs typeface="Optima"/>
              </a:rPr>
              <a:t>information </a:t>
            </a:r>
            <a:r>
              <a:rPr lang="en-US" sz="2800" dirty="0" smtClean="0">
                <a:latin typeface="Optima"/>
                <a:cs typeface="Optima"/>
              </a:rPr>
              <a:t>when we converted </a:t>
            </a:r>
            <a:r>
              <a:rPr lang="en-US" sz="2800" dirty="0" smtClean="0">
                <a:latin typeface="Optima"/>
                <a:cs typeface="Optima"/>
              </a:rPr>
              <a:t>a multiple alignment to </a:t>
            </a:r>
            <a:r>
              <a:rPr lang="en-US" sz="2800" dirty="0" smtClean="0">
                <a:latin typeface="Optima"/>
                <a:cs typeface="Optima"/>
              </a:rPr>
              <a:t>a distance matrix...</a:t>
            </a:r>
          </a:p>
          <a:p>
            <a:pPr lvl="1"/>
            <a:endParaRPr lang="en-US" dirty="0" smtClean="0">
              <a:latin typeface="Optima"/>
              <a:cs typeface="Optima"/>
            </a:endParaRPr>
          </a:p>
        </p:txBody>
      </p:sp>
      <p:sp>
        <p:nvSpPr>
          <p:cNvPr id="3" name="Title 1"/>
          <p:cNvSpPr txBox="1">
            <a:spLocks/>
          </p:cNvSpPr>
          <p:nvPr/>
        </p:nvSpPr>
        <p:spPr>
          <a:xfrm>
            <a:off x="21885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Weakness of </a:t>
            </a:r>
            <a:r>
              <a:rPr lang="en-US" b="1" dirty="0" smtClean="0">
                <a:latin typeface="Optima"/>
                <a:cs typeface="Optima"/>
              </a:rPr>
              <a:t>Distance-Based Methods</a:t>
            </a:r>
            <a:endParaRPr lang="en-US" b="1" dirty="0">
              <a:latin typeface="Optima"/>
              <a:cs typeface="Optima"/>
            </a:endParaRPr>
          </a:p>
        </p:txBody>
      </p:sp>
      <p:graphicFrame>
        <p:nvGraphicFramePr>
          <p:cNvPr id="4" name="Table 3"/>
          <p:cNvGraphicFramePr>
            <a:graphicFrameLocks noGrp="1"/>
          </p:cNvGraphicFramePr>
          <p:nvPr>
            <p:extLst>
              <p:ext uri="{D42A27DB-BD31-4B8C-83A1-F6EECF244321}">
                <p14:modId xmlns:p14="http://schemas.microsoft.com/office/powerpoint/2010/main" val="4220158477"/>
              </p:ext>
            </p:extLst>
          </p:nvPr>
        </p:nvGraphicFramePr>
        <p:xfrm>
          <a:off x="762000" y="4324696"/>
          <a:ext cx="7593994" cy="2333776"/>
        </p:xfrm>
        <a:graphic>
          <a:graphicData uri="http://schemas.openxmlformats.org/drawingml/2006/table">
            <a:tbl>
              <a:tblPr firstRow="1" bandRow="1">
                <a:tableStyleId>{5C22544A-7EE6-4342-B048-85BDC9FD1C3A}</a:tableStyleId>
              </a:tblPr>
              <a:tblGrid>
                <a:gridCol w="1211165"/>
                <a:gridCol w="2221138"/>
                <a:gridCol w="1006231"/>
                <a:gridCol w="1143000"/>
                <a:gridCol w="957384"/>
                <a:gridCol w="1055076"/>
              </a:tblGrid>
              <a:tr h="428776">
                <a:tc>
                  <a:txBody>
                    <a:bodyPr/>
                    <a:lstStyle/>
                    <a:p>
                      <a:pPr algn="ctr"/>
                      <a:r>
                        <a:rPr lang="en-US" sz="2000" b="0" dirty="0" smtClean="0">
                          <a:solidFill>
                            <a:schemeClr val="tx1"/>
                          </a:solidFill>
                          <a:latin typeface="Optima"/>
                          <a:cs typeface="Optima"/>
                        </a:rPr>
                        <a:t>S</a:t>
                      </a:r>
                      <a:r>
                        <a:rPr lang="en-US" sz="1600" b="0" dirty="0" smtClean="0">
                          <a:solidFill>
                            <a:schemeClr val="tx1"/>
                          </a:solidFill>
                          <a:latin typeface="Optima"/>
                          <a:cs typeface="Optima"/>
                        </a:rPr>
                        <a:t>PECIES</a:t>
                      </a:r>
                      <a:endParaRPr lang="en-US" sz="16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Optima"/>
                          <a:cs typeface="Optima"/>
                        </a:rPr>
                        <a:t>A</a:t>
                      </a:r>
                      <a:r>
                        <a:rPr lang="en-US" sz="1600" b="0" dirty="0" smtClean="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000" b="0" dirty="0" smtClean="0">
                          <a:solidFill>
                            <a:srgbClr val="000000"/>
                          </a:solidFill>
                          <a:latin typeface="Optima"/>
                          <a:cs typeface="Optima"/>
                        </a:rPr>
                        <a:t>D</a:t>
                      </a:r>
                      <a:r>
                        <a:rPr lang="en-US" sz="1600" b="0" dirty="0" smtClean="0">
                          <a:solidFill>
                            <a:srgbClr val="000000"/>
                          </a:solidFill>
                          <a:latin typeface="Optima"/>
                          <a:cs typeface="Optima"/>
                        </a:rPr>
                        <a:t>ISTANCE </a:t>
                      </a:r>
                      <a:r>
                        <a:rPr lang="en-US" sz="2000" b="0" dirty="0" smtClean="0">
                          <a:solidFill>
                            <a:srgbClr val="000000"/>
                          </a:solidFill>
                          <a:latin typeface="Optima"/>
                          <a:cs typeface="Optima"/>
                        </a:rPr>
                        <a:t>M</a:t>
                      </a:r>
                      <a:r>
                        <a:rPr lang="en-US" sz="1600" b="0" dirty="0" smtClean="0">
                          <a:solidFill>
                            <a:srgbClr val="000000"/>
                          </a:solidFill>
                          <a:latin typeface="Optima"/>
                          <a:cs typeface="Optima"/>
                        </a:rPr>
                        <a:t>ATRIX</a:t>
                      </a:r>
                      <a:endParaRPr lang="en-US" sz="1600" b="0" dirty="0">
                        <a:solidFill>
                          <a:srgbClr val="00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dirty="0">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Whale</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TCGAAAGCAT</a:t>
                      </a:r>
                      <a:endParaRPr lang="en-US" sz="190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Rectangle 4"/>
          <p:cNvSpPr/>
          <p:nvPr/>
        </p:nvSpPr>
        <p:spPr>
          <a:xfrm>
            <a:off x="381000" y="1447800"/>
            <a:ext cx="8382000" cy="1384995"/>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wrap="square">
            <a:spAutoFit/>
          </a:bodyPr>
          <a:lstStyle/>
          <a:p>
            <a:r>
              <a:rPr lang="en-US" sz="2800" dirty="0" smtClean="0">
                <a:latin typeface="Optima"/>
                <a:cs typeface="Optima"/>
              </a:rPr>
              <a:t>Distance-based algorithms for evolutionary tree reconstruction say nothing about ancestral states at internal nodes.</a:t>
            </a:r>
            <a:endParaRPr lang="en-US" sz="2800" dirty="0">
              <a:latin typeface="Optima"/>
              <a:cs typeface="Optima"/>
            </a:endParaRPr>
          </a:p>
        </p:txBody>
      </p:sp>
    </p:spTree>
    <p:extLst>
      <p:ext uri="{BB962C8B-B14F-4D97-AF65-F5344CB8AC3E}">
        <p14:creationId xmlns:p14="http://schemas.microsoft.com/office/powerpoint/2010/main" val="4258400716"/>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Optima"/>
                <a:cs typeface="Optima"/>
              </a:rPr>
              <a:t>Outline</a:t>
            </a:r>
            <a:endParaRPr lang="en-US" b="1" dirty="0">
              <a:solidFill>
                <a:srgbClr val="000000"/>
              </a:solidFill>
              <a:latin typeface="Optima"/>
              <a:cs typeface="Optima"/>
            </a:endParaRP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smtClean="0">
                <a:solidFill>
                  <a:schemeClr val="bg1">
                    <a:lumMod val="50000"/>
                  </a:schemeClr>
                </a:solidFill>
                <a:latin typeface="Optima"/>
                <a:cs typeface="Optima"/>
              </a:rPr>
              <a:t>The Fastest Outbreak</a:t>
            </a:r>
          </a:p>
          <a:p>
            <a:pPr>
              <a:lnSpc>
                <a:spcPct val="120000"/>
              </a:lnSpc>
            </a:pPr>
            <a:r>
              <a:rPr lang="en-US" sz="2200" dirty="0" smtClean="0">
                <a:solidFill>
                  <a:schemeClr val="bg1">
                    <a:lumMod val="50000"/>
                  </a:schemeClr>
                </a:solidFill>
                <a:latin typeface="Optima"/>
                <a:cs typeface="Optima"/>
              </a:rPr>
              <a:t>Transforming Distance Matrices into Evolutionary Trees</a:t>
            </a:r>
          </a:p>
          <a:p>
            <a:pPr>
              <a:lnSpc>
                <a:spcPct val="120000"/>
              </a:lnSpc>
            </a:pPr>
            <a:r>
              <a:rPr lang="en-US" sz="2200" dirty="0" smtClean="0">
                <a:solidFill>
                  <a:schemeClr val="bg1">
                    <a:lumMod val="50000"/>
                  </a:schemeClr>
                </a:solidFill>
                <a:latin typeface="Optima"/>
                <a:cs typeface="Optima"/>
              </a:rPr>
              <a:t>Toward an Algorithm for Distance-Based Phylogeny Construction</a:t>
            </a:r>
          </a:p>
          <a:p>
            <a:pPr>
              <a:lnSpc>
                <a:spcPct val="120000"/>
              </a:lnSpc>
            </a:pPr>
            <a:r>
              <a:rPr lang="en-US" sz="2200" dirty="0" smtClean="0">
                <a:solidFill>
                  <a:schemeClr val="bg1">
                    <a:lumMod val="50000"/>
                  </a:schemeClr>
                </a:solidFill>
                <a:latin typeface="Optima"/>
                <a:cs typeface="Optima"/>
              </a:rPr>
              <a:t>Additive Phylogeny</a:t>
            </a:r>
          </a:p>
          <a:p>
            <a:pPr>
              <a:lnSpc>
                <a:spcPct val="120000"/>
              </a:lnSpc>
            </a:pPr>
            <a:r>
              <a:rPr lang="en-US" sz="2200" dirty="0" smtClean="0">
                <a:solidFill>
                  <a:schemeClr val="bg1">
                    <a:lumMod val="50000"/>
                  </a:schemeClr>
                </a:solidFill>
                <a:latin typeface="Optima"/>
                <a:cs typeface="Optima"/>
              </a:rPr>
              <a:t>Using Least-Squares to Construct Distance-Based Phylogenies</a:t>
            </a:r>
            <a:endParaRPr lang="en-US" sz="2200" dirty="0">
              <a:solidFill>
                <a:schemeClr val="bg1">
                  <a:lumMod val="50000"/>
                </a:schemeClr>
              </a:solidFill>
              <a:latin typeface="Optima"/>
              <a:cs typeface="Optima"/>
            </a:endParaRPr>
          </a:p>
          <a:p>
            <a:pPr>
              <a:lnSpc>
                <a:spcPct val="120000"/>
              </a:lnSpc>
            </a:pPr>
            <a:r>
              <a:rPr lang="en-US" sz="2200" dirty="0" err="1" smtClean="0">
                <a:solidFill>
                  <a:schemeClr val="bg1">
                    <a:lumMod val="50000"/>
                  </a:schemeClr>
                </a:solidFill>
                <a:latin typeface="Optima"/>
                <a:cs typeface="Optima"/>
              </a:rPr>
              <a:t>Ultrametric</a:t>
            </a:r>
            <a:r>
              <a:rPr lang="en-US" sz="2200" dirty="0" smtClean="0">
                <a:solidFill>
                  <a:schemeClr val="bg1">
                    <a:lumMod val="50000"/>
                  </a:schemeClr>
                </a:solidFill>
                <a:latin typeface="Optima"/>
                <a:cs typeface="Optima"/>
              </a:rPr>
              <a:t> Evolutionary Trees</a:t>
            </a:r>
          </a:p>
          <a:p>
            <a:pPr>
              <a:lnSpc>
                <a:spcPct val="120000"/>
              </a:lnSpc>
            </a:pPr>
            <a:r>
              <a:rPr lang="en-US" sz="2200" dirty="0" smtClean="0">
                <a:solidFill>
                  <a:schemeClr val="bg1">
                    <a:lumMod val="50000"/>
                  </a:schemeClr>
                </a:solidFill>
                <a:latin typeface="Optima"/>
                <a:cs typeface="Optima"/>
              </a:rPr>
              <a:t>The Neighbor-Joining Algorithm</a:t>
            </a:r>
          </a:p>
          <a:p>
            <a:pPr>
              <a:lnSpc>
                <a:spcPct val="120000"/>
              </a:lnSpc>
            </a:pPr>
            <a:r>
              <a:rPr lang="en-US" sz="2200" b="1" dirty="0" smtClean="0">
                <a:solidFill>
                  <a:srgbClr val="000000"/>
                </a:solidFill>
                <a:latin typeface="Optima"/>
                <a:cs typeface="Optima"/>
              </a:rPr>
              <a:t>Character-Based Tree Reconstruction</a:t>
            </a:r>
          </a:p>
          <a:p>
            <a:pPr>
              <a:lnSpc>
                <a:spcPct val="120000"/>
              </a:lnSpc>
            </a:pPr>
            <a:r>
              <a:rPr lang="en-US" sz="2200" dirty="0" smtClean="0">
                <a:solidFill>
                  <a:schemeClr val="bg1">
                    <a:lumMod val="50000"/>
                  </a:schemeClr>
                </a:solidFill>
                <a:latin typeface="Optima"/>
                <a:cs typeface="Optima"/>
              </a:rPr>
              <a:t>The Small Parsimony Problem</a:t>
            </a:r>
          </a:p>
          <a:p>
            <a:pPr>
              <a:lnSpc>
                <a:spcPct val="120000"/>
              </a:lnSpc>
            </a:pPr>
            <a:r>
              <a:rPr lang="en-US" sz="2200" dirty="0" smtClean="0">
                <a:solidFill>
                  <a:schemeClr val="bg1">
                    <a:lumMod val="50000"/>
                  </a:schemeClr>
                </a:solidFill>
                <a:latin typeface="Optima"/>
                <a:cs typeface="Optima"/>
              </a:rPr>
              <a:t>The Large Parsimony Problem</a:t>
            </a:r>
          </a:p>
          <a:p>
            <a:pPr>
              <a:lnSpc>
                <a:spcPct val="120000"/>
              </a:lnSpc>
            </a:pPr>
            <a:r>
              <a:rPr lang="en-US" sz="2200" dirty="0" smtClean="0">
                <a:solidFill>
                  <a:schemeClr val="bg1">
                    <a:lumMod val="50000"/>
                  </a:schemeClr>
                </a:solidFill>
                <a:latin typeface="Optima"/>
                <a:cs typeface="Optima"/>
              </a:rPr>
              <a:t>Evolutionary Tree Reconstruction in the Modern Era</a:t>
            </a:r>
            <a:endParaRPr lang="en-US" sz="2200" dirty="0">
              <a:solidFill>
                <a:schemeClr val="bg1">
                  <a:lumMod val="50000"/>
                </a:schemeClr>
              </a:solidFill>
              <a:latin typeface="Optima"/>
              <a:cs typeface="Optima"/>
            </a:endParaRPr>
          </a:p>
        </p:txBody>
      </p:sp>
    </p:spTree>
    <p:extLst>
      <p:ext uri="{BB962C8B-B14F-4D97-AF65-F5344CB8AC3E}">
        <p14:creationId xmlns:p14="http://schemas.microsoft.com/office/powerpoint/2010/main" val="3708070577"/>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inged_stick_insec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152" y="2856985"/>
            <a:ext cx="1828800" cy="1212813"/>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890861086"/>
              </p:ext>
            </p:extLst>
          </p:nvPr>
        </p:nvGraphicFramePr>
        <p:xfrm>
          <a:off x="3329125" y="2761570"/>
          <a:ext cx="4665111" cy="3632200"/>
        </p:xfrm>
        <a:graphic>
          <a:graphicData uri="http://schemas.openxmlformats.org/drawingml/2006/table">
            <a:tbl>
              <a:tblPr firstRow="1" bandRow="1">
                <a:tableStyleId>{5C22544A-7EE6-4342-B048-85BDC9FD1C3A}</a:tableStyleId>
              </a:tblPr>
              <a:tblGrid>
                <a:gridCol w="2832229"/>
                <a:gridCol w="990600"/>
                <a:gridCol w="842282"/>
              </a:tblGrid>
              <a:tr h="457200">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smtClean="0">
                          <a:solidFill>
                            <a:srgbClr val="262626"/>
                          </a:solidFill>
                          <a:latin typeface="Optima"/>
                          <a:cs typeface="Optima"/>
                        </a:rPr>
                        <a:t>wings</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smtClean="0">
                          <a:solidFill>
                            <a:srgbClr val="262626"/>
                          </a:solidFill>
                          <a:latin typeface="Optima"/>
                          <a:cs typeface="Optima"/>
                        </a:rPr>
                        <a:t>legs</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35000">
                <a:tc>
                  <a:txBody>
                    <a:bodyPr/>
                    <a:lstStyle/>
                    <a:p>
                      <a:pPr algn="r"/>
                      <a:r>
                        <a:rPr lang="en-US" sz="2000" b="1" i="0" dirty="0" smtClean="0">
                          <a:solidFill>
                            <a:srgbClr val="262626"/>
                          </a:solidFill>
                          <a:latin typeface="Optima"/>
                          <a:cs typeface="Optima"/>
                        </a:rPr>
                        <a:t>winged</a:t>
                      </a:r>
                      <a:r>
                        <a:rPr lang="en-US" sz="2000" b="1" i="0" baseline="0" dirty="0" smtClean="0">
                          <a:solidFill>
                            <a:srgbClr val="262626"/>
                          </a:solidFill>
                          <a:latin typeface="Optima"/>
                          <a:cs typeface="Optima"/>
                        </a:rPr>
                        <a:t> stick insect</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Yes</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35000">
                <a:tc>
                  <a:txBody>
                    <a:bodyPr/>
                    <a:lstStyle/>
                    <a:p>
                      <a:pPr algn="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dirty="0" smtClean="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35000">
                <a:tc>
                  <a:txBody>
                    <a:bodyPr/>
                    <a:lstStyle/>
                    <a:p>
                      <a:pPr algn="r"/>
                      <a:r>
                        <a:rPr lang="en-US" sz="2000" b="1" i="0" dirty="0" smtClean="0">
                          <a:solidFill>
                            <a:srgbClr val="262626"/>
                          </a:solidFill>
                          <a:latin typeface="Optima"/>
                          <a:cs typeface="Optima"/>
                        </a:rPr>
                        <a:t>wingless stick insect</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No</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35000">
                <a:tc>
                  <a:txBody>
                    <a:bodyPr/>
                    <a:lstStyle/>
                    <a:p>
                      <a:pPr algn="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smtClean="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35000">
                <a:tc>
                  <a:txBody>
                    <a:bodyPr/>
                    <a:lstStyle/>
                    <a:p>
                      <a:pPr algn="r"/>
                      <a:r>
                        <a:rPr lang="en-US" sz="2000" b="1" i="0" dirty="0" smtClean="0">
                          <a:solidFill>
                            <a:srgbClr val="262626"/>
                          </a:solidFill>
                          <a:latin typeface="Optima"/>
                          <a:cs typeface="Optima"/>
                        </a:rPr>
                        <a:t>giant centipede</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No</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Character Tables</a:t>
            </a:r>
            <a:endParaRPr lang="en-US" b="1" dirty="0">
              <a:latin typeface="Optima"/>
              <a:cs typeface="Optima"/>
            </a:endParaRPr>
          </a:p>
        </p:txBody>
      </p:sp>
      <p:sp>
        <p:nvSpPr>
          <p:cNvPr id="6" name="Content Placeholder 3"/>
          <p:cNvSpPr txBox="1">
            <a:spLocks/>
          </p:cNvSpPr>
          <p:nvPr/>
        </p:nvSpPr>
        <p:spPr>
          <a:xfrm>
            <a:off x="462072" y="1304096"/>
            <a:ext cx="8229600" cy="981904"/>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Fifty years ago, researchers constructed trees from anatomical/physiological properties called </a:t>
            </a:r>
            <a:r>
              <a:rPr lang="en-US" sz="2800" b="1" dirty="0" smtClean="0">
                <a:latin typeface="Optima"/>
                <a:cs typeface="Optima"/>
              </a:rPr>
              <a:t>characters</a:t>
            </a:r>
            <a:r>
              <a:rPr lang="en-US" sz="2800" dirty="0" smtClean="0">
                <a:latin typeface="Optima"/>
                <a:cs typeface="Optima"/>
              </a:rPr>
              <a:t>.</a:t>
            </a:r>
          </a:p>
        </p:txBody>
      </p:sp>
      <p:pic>
        <p:nvPicPr>
          <p:cNvPr id="7" name="Picture 6" descr="wingless_stick_inse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152" y="4120342"/>
            <a:ext cx="1828800" cy="1219200"/>
          </a:xfrm>
          <a:prstGeom prst="rect">
            <a:avLst/>
          </a:prstGeom>
        </p:spPr>
      </p:pic>
      <p:pic>
        <p:nvPicPr>
          <p:cNvPr id="8" name="Picture 7" descr="giant_centiped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152" y="5388372"/>
            <a:ext cx="1828800" cy="1226831"/>
          </a:xfrm>
          <a:prstGeom prst="rect">
            <a:avLst/>
          </a:prstGeom>
        </p:spPr>
      </p:pic>
    </p:spTree>
    <p:extLst>
      <p:ext uri="{BB962C8B-B14F-4D97-AF65-F5344CB8AC3E}">
        <p14:creationId xmlns:p14="http://schemas.microsoft.com/office/powerpoint/2010/main" val="2192165814"/>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905000"/>
            <a:ext cx="8229600" cy="2677656"/>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Character-Based Phylogeny Problem: </a:t>
            </a:r>
            <a:r>
              <a:rPr lang="en-US" sz="2800" i="1" dirty="0" smtClean="0">
                <a:latin typeface="Optima"/>
                <a:cs typeface="Optima"/>
              </a:rPr>
              <a:t>Reconstruct a phylogeny from characters.</a:t>
            </a:r>
            <a:endParaRPr lang="en-US" sz="2800" i="1" dirty="0">
              <a:latin typeface="Optima"/>
              <a:cs typeface="Optima"/>
            </a:endParaRPr>
          </a:p>
          <a:p>
            <a:pPr marL="457200" indent="-457200">
              <a:buFont typeface="Arial"/>
              <a:buChar char="•"/>
            </a:pPr>
            <a:r>
              <a:rPr lang="en-US" sz="2800" b="1" dirty="0" smtClean="0">
                <a:latin typeface="Optima"/>
                <a:cs typeface="Optima"/>
              </a:rPr>
              <a:t>Input: </a:t>
            </a:r>
            <a:r>
              <a:rPr lang="en-US" sz="2800" dirty="0" smtClean="0">
                <a:latin typeface="Optima"/>
                <a:cs typeface="Optima"/>
              </a:rPr>
              <a:t>An </a:t>
            </a:r>
            <a:r>
              <a:rPr lang="en-US" sz="2800" i="1" dirty="0" smtClean="0">
                <a:latin typeface="Optima"/>
                <a:cs typeface="Optima"/>
              </a:rPr>
              <a:t>n </a:t>
            </a:r>
            <a:r>
              <a:rPr lang="en-US" sz="2800" dirty="0" smtClean="0">
                <a:latin typeface="Optima"/>
                <a:cs typeface="Optima"/>
              </a:rPr>
              <a:t>x </a:t>
            </a:r>
            <a:r>
              <a:rPr lang="en-US" sz="2800" i="1" dirty="0">
                <a:latin typeface="Optima"/>
                <a:cs typeface="Optima"/>
              </a:rPr>
              <a:t>m</a:t>
            </a:r>
            <a:r>
              <a:rPr lang="en-US" sz="2800" i="1" dirty="0" smtClean="0">
                <a:latin typeface="Optima"/>
                <a:cs typeface="Optima"/>
              </a:rPr>
              <a:t> </a:t>
            </a:r>
            <a:r>
              <a:rPr lang="en-US" sz="2800" dirty="0" smtClean="0">
                <a:latin typeface="Optima"/>
                <a:cs typeface="Optima"/>
              </a:rPr>
              <a:t>character table for </a:t>
            </a:r>
            <a:r>
              <a:rPr lang="en-US" sz="2800" i="1" dirty="0" smtClean="0">
                <a:latin typeface="Optima"/>
                <a:cs typeface="Optima"/>
              </a:rPr>
              <a:t>n</a:t>
            </a:r>
            <a:r>
              <a:rPr lang="en-US" sz="2800" dirty="0" smtClean="0">
                <a:latin typeface="Optima"/>
                <a:cs typeface="Optima"/>
              </a:rPr>
              <a:t> species and </a:t>
            </a:r>
            <a:r>
              <a:rPr lang="en-US" sz="2800" i="1" dirty="0" smtClean="0">
                <a:latin typeface="Optima"/>
                <a:cs typeface="Optima"/>
              </a:rPr>
              <a:t>m</a:t>
            </a:r>
            <a:r>
              <a:rPr lang="en-US" sz="2800" dirty="0" smtClean="0">
                <a:latin typeface="Optima"/>
                <a:cs typeface="Optima"/>
              </a:rPr>
              <a:t> characters</a:t>
            </a:r>
            <a:r>
              <a:rPr lang="en-US" sz="2800" i="1" dirty="0" smtClean="0">
                <a:latin typeface="Optima"/>
                <a:cs typeface="Optima"/>
              </a:rPr>
              <a:t>.</a:t>
            </a:r>
            <a:endParaRPr lang="en-US" sz="2800" dirty="0" smtClean="0">
              <a:latin typeface="Optima"/>
              <a:cs typeface="Optima"/>
            </a:endParaRPr>
          </a:p>
          <a:p>
            <a:pPr marL="457200" indent="-457200">
              <a:buFont typeface="Arial"/>
              <a:buChar char="•"/>
            </a:pPr>
            <a:r>
              <a:rPr lang="en-US" sz="2800" b="1" dirty="0" smtClean="0">
                <a:latin typeface="Optima"/>
                <a:cs typeface="Optima"/>
              </a:rPr>
              <a:t>Output: </a:t>
            </a:r>
            <a:r>
              <a:rPr lang="en-US" sz="2800" dirty="0" smtClean="0">
                <a:latin typeface="Optima"/>
                <a:cs typeface="Optima"/>
              </a:rPr>
              <a:t>A tree in which species with similar character values occur near each other.</a:t>
            </a:r>
            <a:endParaRPr lang="en-US" i="1" dirty="0">
              <a:latin typeface="Optima"/>
              <a:cs typeface="Optima"/>
            </a:endParaRPr>
          </a:p>
        </p:txBody>
      </p:sp>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Character-Based Phylogeny</a:t>
            </a:r>
            <a:endParaRPr lang="en-US" b="1" dirty="0">
              <a:latin typeface="Optima"/>
              <a:cs typeface="Optima"/>
            </a:endParaRPr>
          </a:p>
        </p:txBody>
      </p:sp>
    </p:spTree>
    <p:extLst>
      <p:ext uri="{BB962C8B-B14F-4D97-AF65-F5344CB8AC3E}">
        <p14:creationId xmlns:p14="http://schemas.microsoft.com/office/powerpoint/2010/main" val="40247505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Questions about SARS</a:t>
            </a:r>
          </a:p>
        </p:txBody>
      </p:sp>
      <p:sp>
        <p:nvSpPr>
          <p:cNvPr id="3" name="Content Placeholder 3"/>
          <p:cNvSpPr txBox="1">
            <a:spLocks/>
          </p:cNvSpPr>
          <p:nvPr/>
        </p:nvSpPr>
        <p:spPr>
          <a:xfrm>
            <a:off x="304801" y="1371601"/>
            <a:ext cx="8610601"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Optima"/>
                <a:cs typeface="Optima"/>
              </a:rPr>
              <a:t>Which animal gave us SARS?</a:t>
            </a:r>
          </a:p>
          <a:p>
            <a:endParaRPr lang="en-US" dirty="0">
              <a:latin typeface="Optima"/>
              <a:cs typeface="Optima"/>
            </a:endParaRPr>
          </a:p>
          <a:p>
            <a:r>
              <a:rPr lang="en-US" dirty="0" smtClean="0">
                <a:latin typeface="Optima"/>
                <a:cs typeface="Optima"/>
              </a:rPr>
              <a:t>How were we first infected?</a:t>
            </a:r>
          </a:p>
          <a:p>
            <a:endParaRPr lang="en-US" dirty="0">
              <a:latin typeface="Optima"/>
              <a:cs typeface="Optima"/>
            </a:endParaRPr>
          </a:p>
          <a:p>
            <a:r>
              <a:rPr lang="en-US" dirty="0" smtClean="0">
                <a:latin typeface="Optima"/>
                <a:cs typeface="Optima"/>
              </a:rPr>
              <a:t>How did SARS spread around the world?</a:t>
            </a:r>
          </a:p>
        </p:txBody>
      </p:sp>
    </p:spTree>
    <p:extLst>
      <p:ext uri="{BB962C8B-B14F-4D97-AF65-F5344CB8AC3E}">
        <p14:creationId xmlns:p14="http://schemas.microsoft.com/office/powerpoint/2010/main" val="771016095"/>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 y="-47566"/>
            <a:ext cx="9753600" cy="6938991"/>
          </a:xfrm>
          <a:prstGeom prst="rect">
            <a:avLst/>
          </a:prstGeom>
        </p:spPr>
      </p:pic>
    </p:spTree>
    <p:extLst>
      <p:ext uri="{BB962C8B-B14F-4D97-AF65-F5344CB8AC3E}">
        <p14:creationId xmlns:p14="http://schemas.microsoft.com/office/powerpoint/2010/main" val="1230525990"/>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From Characters to a Phylogeny</a:t>
            </a:r>
            <a:endParaRPr lang="en-US" b="1" dirty="0">
              <a:latin typeface="Optima"/>
              <a:cs typeface="Optima"/>
            </a:endParaRPr>
          </a:p>
        </p:txBody>
      </p:sp>
      <p:sp>
        <p:nvSpPr>
          <p:cNvPr id="83" name="Rectangle 82"/>
          <p:cNvSpPr/>
          <p:nvPr/>
        </p:nvSpPr>
        <p:spPr>
          <a:xfrm>
            <a:off x="490618" y="1524002"/>
            <a:ext cx="82296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rgbClr val="FF0000"/>
                </a:solidFill>
                <a:latin typeface="Optima"/>
                <a:cs typeface="Optima"/>
              </a:rPr>
              <a:t>STOP and Think: </a:t>
            </a:r>
            <a:r>
              <a:rPr lang="en-US" sz="2800" dirty="0" smtClean="0">
                <a:latin typeface="Optima"/>
                <a:cs typeface="Optima"/>
              </a:rPr>
              <a:t>How would you construct an evolutionary tree from characters?</a:t>
            </a:r>
            <a:endParaRPr lang="en-US" i="1" dirty="0">
              <a:latin typeface="Optima"/>
              <a:cs typeface="Optima"/>
            </a:endParaRPr>
          </a:p>
        </p:txBody>
      </p:sp>
    </p:spTree>
    <p:extLst>
      <p:ext uri="{BB962C8B-B14F-4D97-AF65-F5344CB8AC3E}">
        <p14:creationId xmlns:p14="http://schemas.microsoft.com/office/powerpoint/2010/main" val="724187793"/>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From Characters to a Phylogeny</a:t>
            </a:r>
            <a:endParaRPr lang="en-US" b="1" dirty="0">
              <a:latin typeface="Optima"/>
              <a:cs typeface="Optima"/>
            </a:endParaRPr>
          </a:p>
        </p:txBody>
      </p:sp>
      <p:sp>
        <p:nvSpPr>
          <p:cNvPr id="83" name="Rectangle 82"/>
          <p:cNvSpPr/>
          <p:nvPr/>
        </p:nvSpPr>
        <p:spPr>
          <a:xfrm>
            <a:off x="490618" y="1524002"/>
            <a:ext cx="82296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rgbClr val="FF0000"/>
                </a:solidFill>
                <a:latin typeface="Optima"/>
                <a:cs typeface="Optima"/>
              </a:rPr>
              <a:t>STOP and Think: </a:t>
            </a:r>
            <a:r>
              <a:rPr lang="en-US" sz="2800" dirty="0" smtClean="0">
                <a:latin typeface="Optima"/>
                <a:cs typeface="Optima"/>
              </a:rPr>
              <a:t>How would you construct an evolutionary tree from characters?</a:t>
            </a:r>
            <a:endParaRPr lang="en-US" i="1" dirty="0">
              <a:latin typeface="Optima"/>
              <a:cs typeface="Optima"/>
            </a:endParaRPr>
          </a:p>
        </p:txBody>
      </p:sp>
      <p:cxnSp>
        <p:nvCxnSpPr>
          <p:cNvPr id="40" name="Straight Arrow Connector 39"/>
          <p:cNvCxnSpPr/>
          <p:nvPr/>
        </p:nvCxnSpPr>
        <p:spPr>
          <a:xfrm>
            <a:off x="4648200" y="3873987"/>
            <a:ext cx="640080" cy="0"/>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364548" y="3632685"/>
            <a:ext cx="1253418" cy="400110"/>
          </a:xfrm>
          <a:prstGeom prst="rect">
            <a:avLst/>
          </a:prstGeom>
          <a:noFill/>
        </p:spPr>
        <p:txBody>
          <a:bodyPr wrap="none" rtlCol="0">
            <a:spAutoFit/>
          </a:bodyPr>
          <a:lstStyle/>
          <a:p>
            <a:pPr algn="ctr"/>
            <a:r>
              <a:rPr lang="en-US" sz="2000" b="1" dirty="0" smtClean="0">
                <a:solidFill>
                  <a:schemeClr val="accent1"/>
                </a:solidFill>
                <a:latin typeface="Optima"/>
                <a:cs typeface="Optima"/>
              </a:rPr>
              <a:t>WINGED</a:t>
            </a:r>
            <a:endParaRPr lang="en-US" sz="2000" b="1" dirty="0">
              <a:solidFill>
                <a:schemeClr val="accent1"/>
              </a:solidFill>
              <a:latin typeface="Optima"/>
              <a:cs typeface="Optima"/>
            </a:endParaRPr>
          </a:p>
        </p:txBody>
      </p:sp>
      <p:sp>
        <p:nvSpPr>
          <p:cNvPr id="43" name="TextBox 42"/>
          <p:cNvSpPr txBox="1"/>
          <p:nvPr/>
        </p:nvSpPr>
        <p:spPr>
          <a:xfrm>
            <a:off x="6629400" y="3632685"/>
            <a:ext cx="1441420" cy="400110"/>
          </a:xfrm>
          <a:prstGeom prst="rect">
            <a:avLst/>
          </a:prstGeom>
          <a:noFill/>
        </p:spPr>
        <p:txBody>
          <a:bodyPr wrap="none" rtlCol="0">
            <a:spAutoFit/>
          </a:bodyPr>
          <a:lstStyle/>
          <a:p>
            <a:pPr algn="ctr"/>
            <a:r>
              <a:rPr lang="en-US" sz="2000" b="1" dirty="0" smtClean="0">
                <a:solidFill>
                  <a:schemeClr val="tx2"/>
                </a:solidFill>
                <a:latin typeface="Optima"/>
                <a:cs typeface="Optima"/>
              </a:rPr>
              <a:t>WINGLESS</a:t>
            </a:r>
            <a:endParaRPr lang="en-US" sz="2000" b="1" dirty="0">
              <a:solidFill>
                <a:schemeClr val="tx2"/>
              </a:solidFill>
              <a:latin typeface="Optima"/>
              <a:cs typeface="Optima"/>
            </a:endParaRPr>
          </a:p>
        </p:txBody>
      </p:sp>
      <p:cxnSp>
        <p:nvCxnSpPr>
          <p:cNvPr id="44" name="Straight Arrow Connector 43"/>
          <p:cNvCxnSpPr/>
          <p:nvPr/>
        </p:nvCxnSpPr>
        <p:spPr>
          <a:xfrm>
            <a:off x="4042381" y="3876687"/>
            <a:ext cx="640080" cy="0"/>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5261580" y="3568535"/>
            <a:ext cx="660898" cy="30539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7" name="6-Point Star 46"/>
          <p:cNvSpPr>
            <a:spLocks noChangeAspect="1"/>
          </p:cNvSpPr>
          <p:nvPr/>
        </p:nvSpPr>
        <p:spPr>
          <a:xfrm>
            <a:off x="4540250" y="3749712"/>
            <a:ext cx="245169" cy="245169"/>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cxnSp>
        <p:nvCxnSpPr>
          <p:cNvPr id="51" name="Straight Arrow Connector 50"/>
          <p:cNvCxnSpPr/>
          <p:nvPr/>
        </p:nvCxnSpPr>
        <p:spPr>
          <a:xfrm flipH="1" flipV="1">
            <a:off x="5257800" y="3874895"/>
            <a:ext cx="660898" cy="30539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5902776" y="3251687"/>
            <a:ext cx="193224" cy="323536"/>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5911848" y="3556487"/>
            <a:ext cx="412752" cy="1814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096000" y="3023087"/>
            <a:ext cx="0" cy="23767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rot="10800000" flipH="1">
            <a:off x="5907312" y="4175159"/>
            <a:ext cx="421824" cy="323536"/>
            <a:chOff x="5934528" y="3657600"/>
            <a:chExt cx="421824" cy="323536"/>
          </a:xfrm>
        </p:grpSpPr>
        <p:cxnSp>
          <p:nvCxnSpPr>
            <p:cNvPr id="60" name="Straight Arrow Connector 59"/>
            <p:cNvCxnSpPr/>
            <p:nvPr/>
          </p:nvCxnSpPr>
          <p:spPr>
            <a:xfrm flipV="1">
              <a:off x="5934528" y="3657600"/>
              <a:ext cx="193224" cy="323536"/>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943600" y="3962400"/>
              <a:ext cx="412752" cy="1814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V="1">
            <a:off x="6096000" y="4479957"/>
            <a:ext cx="0" cy="23767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6096000" y="3099287"/>
            <a:ext cx="152400" cy="1524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6096000" y="4484495"/>
            <a:ext cx="152400" cy="1524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6306456" y="3484821"/>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6310992" y="3556487"/>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6320064" y="4117103"/>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6324600" y="4197839"/>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90" name="Group 89"/>
          <p:cNvGrpSpPr/>
          <p:nvPr/>
        </p:nvGrpSpPr>
        <p:grpSpPr>
          <a:xfrm flipH="1">
            <a:off x="2743202" y="3023087"/>
            <a:ext cx="1304925" cy="1694544"/>
            <a:chOff x="5400675" y="3200400"/>
            <a:chExt cx="1304925" cy="1694544"/>
          </a:xfrm>
        </p:grpSpPr>
        <p:cxnSp>
          <p:nvCxnSpPr>
            <p:cNvPr id="91" name="Straight Arrow Connector 90"/>
            <p:cNvCxnSpPr/>
            <p:nvPr/>
          </p:nvCxnSpPr>
          <p:spPr>
            <a:xfrm flipV="1">
              <a:off x="5413980" y="3745848"/>
              <a:ext cx="660898" cy="30539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flipV="1">
              <a:off x="5400675" y="4052208"/>
              <a:ext cx="660898" cy="30539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6055176" y="3429000"/>
              <a:ext cx="193224" cy="323536"/>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6064248" y="3733800"/>
              <a:ext cx="412752" cy="18144"/>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6248400" y="3200400"/>
              <a:ext cx="0" cy="23767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rot="10800000" flipH="1">
              <a:off x="6059712" y="4352472"/>
              <a:ext cx="421824" cy="323536"/>
              <a:chOff x="5934528" y="3657600"/>
              <a:chExt cx="421824" cy="323536"/>
            </a:xfrm>
          </p:grpSpPr>
          <p:cxnSp>
            <p:nvCxnSpPr>
              <p:cNvPr id="104" name="Straight Arrow Connector 103"/>
              <p:cNvCxnSpPr/>
              <p:nvPr/>
            </p:nvCxnSpPr>
            <p:spPr>
              <a:xfrm flipV="1">
                <a:off x="5934528" y="3657600"/>
                <a:ext cx="193224" cy="323536"/>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flipV="1">
                <a:off x="5943600" y="3962400"/>
                <a:ext cx="412752" cy="18144"/>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97" name="Straight Arrow Connector 96"/>
            <p:cNvCxnSpPr/>
            <p:nvPr/>
          </p:nvCxnSpPr>
          <p:spPr>
            <a:xfrm flipV="1">
              <a:off x="6248400" y="4657272"/>
              <a:ext cx="0" cy="23767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6248400" y="3276600"/>
              <a:ext cx="152400" cy="1524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6248400" y="4661808"/>
              <a:ext cx="152400" cy="1524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6458856" y="3662136"/>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6463392" y="3733800"/>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6472464" y="4294416"/>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6477000" y="4375152"/>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14207058"/>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Straight Arrow Connector 81"/>
          <p:cNvCxnSpPr/>
          <p:nvPr/>
        </p:nvCxnSpPr>
        <p:spPr>
          <a:xfrm>
            <a:off x="4648200" y="3873987"/>
            <a:ext cx="640080" cy="0"/>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From Characters to a Phylogeny</a:t>
            </a:r>
            <a:endParaRPr lang="en-US" b="1" dirty="0">
              <a:latin typeface="Optima"/>
              <a:cs typeface="Optima"/>
            </a:endParaRPr>
          </a:p>
        </p:txBody>
      </p:sp>
      <p:sp>
        <p:nvSpPr>
          <p:cNvPr id="6" name="Content Placeholder 3"/>
          <p:cNvSpPr txBox="1">
            <a:spLocks/>
          </p:cNvSpPr>
          <p:nvPr/>
        </p:nvSpPr>
        <p:spPr>
          <a:xfrm>
            <a:off x="457200" y="5332008"/>
            <a:ext cx="8263018" cy="992592"/>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err="1" smtClean="0">
                <a:latin typeface="Optima"/>
                <a:cs typeface="Optima"/>
              </a:rPr>
              <a:t>Dollo’s</a:t>
            </a:r>
            <a:r>
              <a:rPr lang="en-US" sz="2800" b="1" dirty="0" smtClean="0">
                <a:latin typeface="Optima"/>
                <a:cs typeface="Optima"/>
              </a:rPr>
              <a:t> principle of irreversibility </a:t>
            </a:r>
            <a:r>
              <a:rPr lang="en-US" sz="2800" dirty="0" smtClean="0">
                <a:latin typeface="Optima"/>
                <a:cs typeface="Optima"/>
              </a:rPr>
              <a:t>(1893): evolution doesn’t </a:t>
            </a:r>
            <a:r>
              <a:rPr lang="en-US" sz="2800" dirty="0" smtClean="0">
                <a:latin typeface="Optima"/>
                <a:cs typeface="Optima"/>
              </a:rPr>
              <a:t>reinvent </a:t>
            </a:r>
            <a:r>
              <a:rPr lang="en-US" sz="2800" dirty="0" smtClean="0">
                <a:latin typeface="Optima"/>
                <a:cs typeface="Optima"/>
              </a:rPr>
              <a:t>the same organ </a:t>
            </a:r>
            <a:r>
              <a:rPr lang="en-US" sz="2800" dirty="0" smtClean="0">
                <a:latin typeface="Optima"/>
                <a:cs typeface="Optima"/>
              </a:rPr>
              <a:t>(e.g. insect wings).</a:t>
            </a:r>
            <a:endParaRPr lang="en-US" sz="2800" b="1" dirty="0" smtClean="0">
              <a:latin typeface="Optima"/>
              <a:cs typeface="Optima"/>
            </a:endParaRPr>
          </a:p>
        </p:txBody>
      </p:sp>
      <p:sp>
        <p:nvSpPr>
          <p:cNvPr id="29" name="TextBox 28"/>
          <p:cNvSpPr txBox="1"/>
          <p:nvPr/>
        </p:nvSpPr>
        <p:spPr>
          <a:xfrm>
            <a:off x="1364548" y="3632685"/>
            <a:ext cx="1253418" cy="400110"/>
          </a:xfrm>
          <a:prstGeom prst="rect">
            <a:avLst/>
          </a:prstGeom>
          <a:noFill/>
        </p:spPr>
        <p:txBody>
          <a:bodyPr wrap="none" rtlCol="0">
            <a:spAutoFit/>
          </a:bodyPr>
          <a:lstStyle/>
          <a:p>
            <a:pPr algn="ctr"/>
            <a:r>
              <a:rPr lang="en-US" sz="2000" b="1" dirty="0" smtClean="0">
                <a:solidFill>
                  <a:schemeClr val="accent1"/>
                </a:solidFill>
                <a:latin typeface="Optima"/>
                <a:cs typeface="Optima"/>
              </a:rPr>
              <a:t>WINGED</a:t>
            </a:r>
            <a:endParaRPr lang="en-US" sz="2000" b="1" dirty="0">
              <a:solidFill>
                <a:schemeClr val="accent1"/>
              </a:solidFill>
              <a:latin typeface="Optima"/>
              <a:cs typeface="Optima"/>
            </a:endParaRPr>
          </a:p>
        </p:txBody>
      </p:sp>
      <p:sp>
        <p:nvSpPr>
          <p:cNvPr id="30" name="TextBox 29"/>
          <p:cNvSpPr txBox="1"/>
          <p:nvPr/>
        </p:nvSpPr>
        <p:spPr>
          <a:xfrm>
            <a:off x="6629400" y="3632685"/>
            <a:ext cx="1441420" cy="400110"/>
          </a:xfrm>
          <a:prstGeom prst="rect">
            <a:avLst/>
          </a:prstGeom>
          <a:noFill/>
        </p:spPr>
        <p:txBody>
          <a:bodyPr wrap="none" rtlCol="0">
            <a:spAutoFit/>
          </a:bodyPr>
          <a:lstStyle/>
          <a:p>
            <a:pPr algn="ctr"/>
            <a:r>
              <a:rPr lang="en-US" sz="2000" b="1" dirty="0" smtClean="0">
                <a:solidFill>
                  <a:schemeClr val="tx2"/>
                </a:solidFill>
                <a:latin typeface="Optima"/>
                <a:cs typeface="Optima"/>
              </a:rPr>
              <a:t>WINGLESS</a:t>
            </a:r>
            <a:endParaRPr lang="en-US" sz="2000" b="1" dirty="0">
              <a:solidFill>
                <a:schemeClr val="tx2"/>
              </a:solidFill>
              <a:latin typeface="Optima"/>
              <a:cs typeface="Optima"/>
            </a:endParaRPr>
          </a:p>
        </p:txBody>
      </p:sp>
      <p:cxnSp>
        <p:nvCxnSpPr>
          <p:cNvPr id="10" name="Straight Arrow Connector 9"/>
          <p:cNvCxnSpPr/>
          <p:nvPr/>
        </p:nvCxnSpPr>
        <p:spPr>
          <a:xfrm>
            <a:off x="4042381" y="3876687"/>
            <a:ext cx="640080" cy="0"/>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5261580" y="3568535"/>
            <a:ext cx="660898" cy="30539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6-Point Star 30"/>
          <p:cNvSpPr>
            <a:spLocks noChangeAspect="1"/>
          </p:cNvSpPr>
          <p:nvPr/>
        </p:nvSpPr>
        <p:spPr>
          <a:xfrm>
            <a:off x="4540250" y="3749712"/>
            <a:ext cx="245169" cy="245169"/>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cxnSp>
        <p:nvCxnSpPr>
          <p:cNvPr id="33" name="Straight Arrow Connector 32"/>
          <p:cNvCxnSpPr/>
          <p:nvPr/>
        </p:nvCxnSpPr>
        <p:spPr>
          <a:xfrm flipH="1" flipV="1">
            <a:off x="5257800" y="3874895"/>
            <a:ext cx="660898" cy="30539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902776" y="3251687"/>
            <a:ext cx="193224" cy="323536"/>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911848" y="3556487"/>
            <a:ext cx="412752" cy="1814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6096000" y="3023087"/>
            <a:ext cx="0" cy="23767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rot="10800000" flipH="1">
            <a:off x="5907312" y="4175159"/>
            <a:ext cx="421824" cy="323536"/>
            <a:chOff x="5934528" y="3657600"/>
            <a:chExt cx="421824" cy="323536"/>
          </a:xfrm>
        </p:grpSpPr>
        <p:cxnSp>
          <p:nvCxnSpPr>
            <p:cNvPr id="48" name="Straight Arrow Connector 47"/>
            <p:cNvCxnSpPr/>
            <p:nvPr/>
          </p:nvCxnSpPr>
          <p:spPr>
            <a:xfrm flipV="1">
              <a:off x="5934528" y="3657600"/>
              <a:ext cx="193224" cy="323536"/>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943600" y="3962400"/>
              <a:ext cx="412752" cy="1814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53" name="Straight Arrow Connector 52"/>
          <p:cNvCxnSpPr/>
          <p:nvPr/>
        </p:nvCxnSpPr>
        <p:spPr>
          <a:xfrm flipV="1">
            <a:off x="6096000" y="4479957"/>
            <a:ext cx="0" cy="23767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6096000" y="3099287"/>
            <a:ext cx="152400" cy="1524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096000" y="4484495"/>
            <a:ext cx="152400" cy="1524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6306456" y="3484821"/>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6310992" y="3556487"/>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320064" y="4117103"/>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6324600" y="4197839"/>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flipH="1">
            <a:off x="2743202" y="3023087"/>
            <a:ext cx="1304925" cy="1694544"/>
            <a:chOff x="5400675" y="3200400"/>
            <a:chExt cx="1304925" cy="1694544"/>
          </a:xfrm>
        </p:grpSpPr>
        <p:cxnSp>
          <p:nvCxnSpPr>
            <p:cNvPr id="65" name="Straight Arrow Connector 64"/>
            <p:cNvCxnSpPr/>
            <p:nvPr/>
          </p:nvCxnSpPr>
          <p:spPr>
            <a:xfrm flipV="1">
              <a:off x="5413980" y="3745848"/>
              <a:ext cx="660898" cy="30539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flipV="1">
              <a:off x="5400675" y="4052208"/>
              <a:ext cx="660898" cy="30539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6055176" y="3429000"/>
              <a:ext cx="193224" cy="323536"/>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6064248" y="3733800"/>
              <a:ext cx="412752" cy="18144"/>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6248400" y="3200400"/>
              <a:ext cx="0" cy="23767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rot="10800000" flipH="1">
              <a:off x="6059712" y="4352472"/>
              <a:ext cx="421824" cy="323536"/>
              <a:chOff x="5934528" y="3657600"/>
              <a:chExt cx="421824" cy="323536"/>
            </a:xfrm>
          </p:grpSpPr>
          <p:cxnSp>
            <p:nvCxnSpPr>
              <p:cNvPr id="71" name="Straight Arrow Connector 70"/>
              <p:cNvCxnSpPr/>
              <p:nvPr/>
            </p:nvCxnSpPr>
            <p:spPr>
              <a:xfrm flipV="1">
                <a:off x="5934528" y="3657600"/>
                <a:ext cx="193224" cy="323536"/>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5943600" y="3962400"/>
                <a:ext cx="412752" cy="18144"/>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73" name="Straight Arrow Connector 72"/>
            <p:cNvCxnSpPr/>
            <p:nvPr/>
          </p:nvCxnSpPr>
          <p:spPr>
            <a:xfrm flipV="1">
              <a:off x="6248400" y="4657272"/>
              <a:ext cx="0" cy="23767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6248400" y="3276600"/>
              <a:ext cx="152400" cy="1524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6248400" y="4661808"/>
              <a:ext cx="152400" cy="1524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6458856" y="3662136"/>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6463392" y="3733800"/>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6472464" y="4294416"/>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6477000" y="4375152"/>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490618" y="1524002"/>
            <a:ext cx="82296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rgbClr val="FF0000"/>
                </a:solidFill>
                <a:latin typeface="Optima"/>
                <a:cs typeface="Optima"/>
              </a:rPr>
              <a:t>STOP and Think: </a:t>
            </a:r>
            <a:r>
              <a:rPr lang="en-US" sz="2800" dirty="0" smtClean="0">
                <a:latin typeface="Optima"/>
                <a:cs typeface="Optima"/>
              </a:rPr>
              <a:t>How would you construct an evolutionary tree from characters?</a:t>
            </a:r>
            <a:endParaRPr lang="en-US" i="1" dirty="0">
              <a:latin typeface="Optima"/>
              <a:cs typeface="Optima"/>
            </a:endParaRPr>
          </a:p>
        </p:txBody>
      </p:sp>
    </p:spTree>
    <p:extLst>
      <p:ext uri="{BB962C8B-B14F-4D97-AF65-F5344CB8AC3E}">
        <p14:creationId xmlns:p14="http://schemas.microsoft.com/office/powerpoint/2010/main" val="3128739373"/>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1204584" y="1532651"/>
            <a:ext cx="2209800" cy="1143000"/>
          </a:xfrm>
          <a:prstGeom prst="rect">
            <a:avLst/>
          </a:prstGeom>
          <a:solidFill>
            <a:schemeClr val="bg1">
              <a:lumMod val="8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 name="Group 3"/>
          <p:cNvGrpSpPr/>
          <p:nvPr/>
        </p:nvGrpSpPr>
        <p:grpSpPr>
          <a:xfrm rot="5400000">
            <a:off x="2423540" y="624464"/>
            <a:ext cx="4436739" cy="6235815"/>
            <a:chOff x="4204272" y="371074"/>
            <a:chExt cx="4436738" cy="6235815"/>
          </a:xfrm>
        </p:grpSpPr>
        <p:cxnSp>
          <p:nvCxnSpPr>
            <p:cNvPr id="3" name="Straight Arrow Connector 2"/>
            <p:cNvCxnSpPr/>
            <p:nvPr/>
          </p:nvCxnSpPr>
          <p:spPr>
            <a:xfrm flipH="1">
              <a:off x="6558871" y="521414"/>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558871" y="687498"/>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558871" y="100276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6558871" y="1159222"/>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6558871" y="1318442"/>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558871" y="1474017"/>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008013" y="1635663"/>
              <a:ext cx="9510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681871" y="839406"/>
              <a:ext cx="2277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421157" y="1797655"/>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558871" y="1950055"/>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558871" y="209936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6421157" y="2250061"/>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558871" y="2418856"/>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558871" y="2587806"/>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558871" y="27297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6558871" y="289549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6558871" y="30498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558871" y="31971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6008013" y="3355233"/>
              <a:ext cx="951066"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558871" y="3522935"/>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6558871" y="367851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6314045" y="3846418"/>
              <a:ext cx="645034"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6421157" y="3998818"/>
              <a:ext cx="53792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6558871" y="4151218"/>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6558871" y="4303618"/>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5946806" y="4470545"/>
              <a:ext cx="1012273"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6135526" y="4620789"/>
              <a:ext cx="823553"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6233055" y="4781054"/>
              <a:ext cx="726024"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6558871" y="4942185"/>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6558871" y="51036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6558871" y="52560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58871" y="54084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6558871" y="555730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6558871" y="57132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6558871" y="588725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6558871" y="603965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6421157" y="6203423"/>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6558871" y="6340462"/>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6558871" y="6512654"/>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6563027" y="6326852"/>
              <a:ext cx="1" cy="201165"/>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566004" y="5874203"/>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6563028" y="5544208"/>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6564991" y="5239408"/>
              <a:ext cx="1" cy="182876"/>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6563026" y="4927533"/>
              <a:ext cx="1" cy="19202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6569146" y="4137734"/>
              <a:ext cx="1" cy="182876"/>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6558869" y="3509451"/>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558868" y="3035843"/>
              <a:ext cx="1" cy="173731"/>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6551303" y="2715456"/>
              <a:ext cx="1" cy="19202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6558871" y="2405413"/>
              <a:ext cx="1" cy="19202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6561817" y="1933396"/>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6561817" y="1305350"/>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6561817" y="989046"/>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6558444" y="508189"/>
              <a:ext cx="1" cy="192020"/>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4343400" y="609600"/>
              <a:ext cx="2215045"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4828559" y="1076680"/>
              <a:ext cx="172988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a:off x="4996224" y="1389616"/>
              <a:ext cx="1572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a:off x="6435858" y="2020056"/>
              <a:ext cx="13014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6421157" y="2486392"/>
              <a:ext cx="13014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5303800" y="2814382"/>
              <a:ext cx="1243724"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5470681" y="3118613"/>
              <a:ext cx="109234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H="1">
              <a:off x="6165796" y="3593283"/>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a:off x="6421157" y="4224133"/>
              <a:ext cx="147990"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6314045" y="4095096"/>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6172148" y="3957747"/>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a:off x="6008014" y="3757360"/>
              <a:ext cx="15778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a:off x="5613375" y="3563716"/>
              <a:ext cx="394639"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6380354" y="5015674"/>
              <a:ext cx="180126"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a:off x="6253138" y="5190086"/>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a:off x="6135526" y="4969689"/>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H="1">
              <a:off x="6376448" y="5336746"/>
              <a:ext cx="192699"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6073562" y="5638351"/>
              <a:ext cx="50689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H="1">
              <a:off x="6293961" y="5961990"/>
              <a:ext cx="27802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6421157" y="6416684"/>
              <a:ext cx="147991"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6293961" y="6292763"/>
              <a:ext cx="14189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H="1">
              <a:off x="6073562" y="6109822"/>
              <a:ext cx="23044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H="1">
              <a:off x="5791742" y="5867853"/>
              <a:ext cx="281820"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a:off x="5613375" y="5293274"/>
              <a:ext cx="17836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5944142" y="4781054"/>
              <a:ext cx="17836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H="1">
              <a:off x="5791742" y="4635057"/>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a:off x="5470681" y="4374024"/>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H="1">
              <a:off x="5308482" y="3806403"/>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H="1">
              <a:off x="5147559" y="3355233"/>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4996224" y="2687115"/>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H="1">
              <a:off x="4827283" y="2020056"/>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a:off x="4681871" y="1551718"/>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flipH="1">
              <a:off x="6198420" y="1917704"/>
              <a:ext cx="22468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H="1">
              <a:off x="5988533" y="2145536"/>
              <a:ext cx="19970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flipH="1">
              <a:off x="4343400" y="1159222"/>
              <a:ext cx="338471"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H="1">
              <a:off x="4204272" y="896978"/>
              <a:ext cx="14626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6374950" y="5001241"/>
              <a:ext cx="1" cy="35099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9024" y="4768129"/>
              <a:ext cx="0" cy="43706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V="1">
              <a:off x="6293961" y="5948221"/>
              <a:ext cx="1" cy="362829"/>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flipV="1">
              <a:off x="6073562" y="5625652"/>
              <a:ext cx="1" cy="498901"/>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V="1">
              <a:off x="5791743" y="4620789"/>
              <a:ext cx="0" cy="1262558"/>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V="1">
              <a:off x="5952695" y="4458176"/>
              <a:ext cx="0" cy="332022"/>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6138701" y="4606482"/>
              <a:ext cx="0" cy="374763"/>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V="1">
              <a:off x="5620482" y="3551016"/>
              <a:ext cx="0" cy="175648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5482597" y="3112263"/>
              <a:ext cx="0" cy="126493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6423106" y="3984469"/>
              <a:ext cx="0" cy="251601"/>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V="1">
              <a:off x="6306260" y="3831946"/>
              <a:ext cx="0" cy="279033"/>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6161815" y="3577409"/>
              <a:ext cx="0" cy="39506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6014364" y="3341091"/>
              <a:ext cx="0" cy="428587"/>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6200936" y="1899936"/>
              <a:ext cx="1" cy="45385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6001233" y="1620128"/>
              <a:ext cx="1" cy="530507"/>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6421155" y="2237778"/>
              <a:ext cx="1" cy="2622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H="1">
              <a:off x="6187316" y="2357312"/>
              <a:ext cx="23896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6423448" y="1781994"/>
              <a:ext cx="1" cy="253132"/>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H="1">
              <a:off x="5161990" y="1872635"/>
              <a:ext cx="846024"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V="1">
              <a:off x="5161989" y="1858720"/>
              <a:ext cx="1" cy="1500704"/>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5314861" y="2803192"/>
              <a:ext cx="0" cy="1017305"/>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5011067" y="1380848"/>
              <a:ext cx="0" cy="1306267"/>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flipV="1">
              <a:off x="4834937" y="1063980"/>
              <a:ext cx="0" cy="967588"/>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V="1">
              <a:off x="4681871" y="826128"/>
              <a:ext cx="0" cy="737909"/>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4350534" y="594663"/>
              <a:ext cx="554" cy="577259"/>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flipV="1">
              <a:off x="6435857" y="6201325"/>
              <a:ext cx="1" cy="22859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7" name="6-Point Star 186"/>
            <p:cNvSpPr>
              <a:spLocks noChangeAspect="1"/>
            </p:cNvSpPr>
            <p:nvPr/>
          </p:nvSpPr>
          <p:spPr>
            <a:xfrm>
              <a:off x="5552761" y="3495995"/>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88" name="6-Point Star 187"/>
            <p:cNvSpPr>
              <a:spLocks noChangeAspect="1"/>
            </p:cNvSpPr>
            <p:nvPr/>
          </p:nvSpPr>
          <p:spPr>
            <a:xfrm>
              <a:off x="6098075" y="3525562"/>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89" name="6-Point Star 188"/>
            <p:cNvSpPr>
              <a:spLocks noChangeAspect="1"/>
            </p:cNvSpPr>
            <p:nvPr/>
          </p:nvSpPr>
          <p:spPr>
            <a:xfrm>
              <a:off x="6501427" y="407001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0" name="6-Point Star 189"/>
            <p:cNvSpPr>
              <a:spLocks noChangeAspect="1"/>
            </p:cNvSpPr>
            <p:nvPr/>
          </p:nvSpPr>
          <p:spPr>
            <a:xfrm>
              <a:off x="6070980" y="488658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1" name="6-Point Star 190"/>
            <p:cNvSpPr>
              <a:spLocks noChangeAspect="1"/>
            </p:cNvSpPr>
            <p:nvPr/>
          </p:nvSpPr>
          <p:spPr>
            <a:xfrm>
              <a:off x="6492759" y="565936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2" name="6-Point Star 191"/>
            <p:cNvSpPr>
              <a:spLocks noChangeAspect="1"/>
            </p:cNvSpPr>
            <p:nvPr/>
          </p:nvSpPr>
          <p:spPr>
            <a:xfrm>
              <a:off x="6365986" y="634896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3" name="6-Point Star 192"/>
            <p:cNvSpPr>
              <a:spLocks noChangeAspect="1"/>
            </p:cNvSpPr>
            <p:nvPr/>
          </p:nvSpPr>
          <p:spPr>
            <a:xfrm>
              <a:off x="4283367" y="1088100"/>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4" name="TextBox 193"/>
            <p:cNvSpPr txBox="1"/>
            <p:nvPr/>
          </p:nvSpPr>
          <p:spPr>
            <a:xfrm>
              <a:off x="6959080" y="1652273"/>
              <a:ext cx="1177197" cy="238527"/>
            </a:xfrm>
            <a:prstGeom prst="rect">
              <a:avLst/>
            </a:prstGeom>
            <a:noFill/>
          </p:spPr>
          <p:txBody>
            <a:bodyPr wrap="none" rtlCol="0">
              <a:spAutoFit/>
            </a:bodyPr>
            <a:lstStyle/>
            <a:p>
              <a:r>
                <a:rPr lang="en-US" sz="950" b="1" i="1" dirty="0" err="1" smtClean="0">
                  <a:solidFill>
                    <a:srgbClr val="ED1C24"/>
                  </a:solidFill>
                  <a:latin typeface="Optima"/>
                  <a:cs typeface="Optima"/>
                </a:rPr>
                <a:t>Gratidia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fritzschei</a:t>
              </a:r>
              <a:endParaRPr lang="en-US" sz="950" b="1" i="1" dirty="0">
                <a:solidFill>
                  <a:srgbClr val="ED1C24"/>
                </a:solidFill>
                <a:latin typeface="Optima"/>
                <a:cs typeface="Optima"/>
              </a:endParaRPr>
            </a:p>
          </p:txBody>
        </p:sp>
        <p:sp>
          <p:nvSpPr>
            <p:cNvPr id="195" name="TextBox 194"/>
            <p:cNvSpPr txBox="1"/>
            <p:nvPr/>
          </p:nvSpPr>
          <p:spPr>
            <a:xfrm>
              <a:off x="6959079" y="1961825"/>
              <a:ext cx="1169890" cy="238527"/>
            </a:xfrm>
            <a:prstGeom prst="rect">
              <a:avLst/>
            </a:prstGeom>
            <a:noFill/>
          </p:spPr>
          <p:txBody>
            <a:bodyPr wrap="none" rtlCol="0">
              <a:spAutoFit/>
            </a:bodyPr>
            <a:lstStyle/>
            <a:p>
              <a:r>
                <a:rPr lang="en-US" sz="950" b="1" i="1" dirty="0" smtClean="0">
                  <a:solidFill>
                    <a:srgbClr val="ED1C24"/>
                  </a:solidFill>
                  <a:latin typeface="Optima"/>
                  <a:cs typeface="Optima"/>
                </a:rPr>
                <a:t>S. </a:t>
              </a:r>
              <a:r>
                <a:rPr lang="en-US" sz="950" b="1" i="1" dirty="0" err="1" smtClean="0">
                  <a:solidFill>
                    <a:srgbClr val="ED1C24"/>
                  </a:solidFill>
                  <a:latin typeface="Optima"/>
                  <a:cs typeface="Optima"/>
                </a:rPr>
                <a:t>langikawicensis</a:t>
              </a:r>
              <a:endParaRPr lang="en-US" sz="950" b="1" i="1" dirty="0">
                <a:solidFill>
                  <a:srgbClr val="ED1C24"/>
                </a:solidFill>
                <a:latin typeface="Optima"/>
                <a:cs typeface="Optima"/>
              </a:endParaRPr>
            </a:p>
          </p:txBody>
        </p:sp>
        <p:sp>
          <p:nvSpPr>
            <p:cNvPr id="196" name="TextBox 195"/>
            <p:cNvSpPr txBox="1"/>
            <p:nvPr/>
          </p:nvSpPr>
          <p:spPr>
            <a:xfrm>
              <a:off x="6959079" y="2130798"/>
              <a:ext cx="653099" cy="238527"/>
            </a:xfrm>
            <a:prstGeom prst="rect">
              <a:avLst/>
            </a:prstGeom>
            <a:noFill/>
          </p:spPr>
          <p:txBody>
            <a:bodyPr wrap="none" rtlCol="0">
              <a:spAutoFit/>
            </a:bodyPr>
            <a:lstStyle/>
            <a:p>
              <a:r>
                <a:rPr lang="en-US" sz="950" b="1" i="1" dirty="0" err="1" smtClean="0">
                  <a:solidFill>
                    <a:srgbClr val="ED1C24"/>
                  </a:solidFill>
                  <a:latin typeface="Optima"/>
                  <a:cs typeface="Optima"/>
                </a:rPr>
                <a:t>Baculini</a:t>
              </a:r>
              <a:endParaRPr lang="en-US" sz="950" b="1" i="1" dirty="0">
                <a:solidFill>
                  <a:srgbClr val="ED1C24"/>
                </a:solidFill>
                <a:latin typeface="Optima"/>
                <a:cs typeface="Optima"/>
              </a:endParaRPr>
            </a:p>
          </p:txBody>
        </p:sp>
        <p:sp>
          <p:nvSpPr>
            <p:cNvPr id="197" name="TextBox 196"/>
            <p:cNvSpPr txBox="1"/>
            <p:nvPr/>
          </p:nvSpPr>
          <p:spPr>
            <a:xfrm>
              <a:off x="6956764" y="2441134"/>
              <a:ext cx="689891" cy="238527"/>
            </a:xfrm>
            <a:prstGeom prst="rect">
              <a:avLst/>
            </a:prstGeom>
            <a:noFill/>
          </p:spPr>
          <p:txBody>
            <a:bodyPr wrap="none" rtlCol="0">
              <a:spAutoFit/>
            </a:bodyPr>
            <a:lstStyle/>
            <a:p>
              <a:r>
                <a:rPr lang="en-US" sz="950" b="1" i="1" dirty="0" err="1" smtClean="0">
                  <a:solidFill>
                    <a:srgbClr val="ED1C24"/>
                  </a:solidFill>
                  <a:latin typeface="Optima"/>
                  <a:cs typeface="Optima"/>
                </a:rPr>
                <a:t>Medaura</a:t>
              </a:r>
              <a:endParaRPr lang="en-US" sz="950" b="1" i="1" dirty="0">
                <a:solidFill>
                  <a:srgbClr val="ED1C24"/>
                </a:solidFill>
                <a:latin typeface="Optima"/>
                <a:cs typeface="Optima"/>
              </a:endParaRPr>
            </a:p>
          </p:txBody>
        </p:sp>
        <p:sp>
          <p:nvSpPr>
            <p:cNvPr id="198" name="TextBox 197"/>
            <p:cNvSpPr txBox="1"/>
            <p:nvPr/>
          </p:nvSpPr>
          <p:spPr>
            <a:xfrm>
              <a:off x="6959080" y="2595260"/>
              <a:ext cx="1447169" cy="238527"/>
            </a:xfrm>
            <a:prstGeom prst="rect">
              <a:avLst/>
            </a:prstGeom>
            <a:noFill/>
          </p:spPr>
          <p:txBody>
            <a:bodyPr wrap="none" rtlCol="0">
              <a:spAutoFit/>
            </a:bodyPr>
            <a:lstStyle/>
            <a:p>
              <a:r>
                <a:rPr lang="en-US" sz="950" b="1" i="1" dirty="0" err="1" smtClean="0">
                  <a:solidFill>
                    <a:srgbClr val="ED1C24"/>
                  </a:solidFill>
                  <a:latin typeface="Optima"/>
                  <a:cs typeface="Optima"/>
                </a:rPr>
                <a:t>Oncotophasma</a:t>
              </a:r>
              <a:r>
                <a:rPr lang="en-US" sz="950" b="1" i="1" dirty="0" smtClean="0">
                  <a:solidFill>
                    <a:srgbClr val="ED1C24"/>
                  </a:solidFill>
                  <a:latin typeface="Optima"/>
                  <a:cs typeface="Optima"/>
                </a:rPr>
                <a:t> martini</a:t>
              </a:r>
              <a:endParaRPr lang="en-US" sz="950" b="1" i="1" dirty="0">
                <a:solidFill>
                  <a:srgbClr val="ED1C24"/>
                </a:solidFill>
                <a:latin typeface="Optima"/>
                <a:cs typeface="Optima"/>
              </a:endParaRPr>
            </a:p>
          </p:txBody>
        </p:sp>
        <p:sp>
          <p:nvSpPr>
            <p:cNvPr id="199" name="TextBox 198"/>
            <p:cNvSpPr txBox="1"/>
            <p:nvPr/>
          </p:nvSpPr>
          <p:spPr>
            <a:xfrm>
              <a:off x="6959079" y="2751563"/>
              <a:ext cx="1025522" cy="238527"/>
            </a:xfrm>
            <a:prstGeom prst="rect">
              <a:avLst/>
            </a:prstGeom>
            <a:noFill/>
          </p:spPr>
          <p:txBody>
            <a:bodyPr wrap="none" rtlCol="0">
              <a:spAutoFit/>
            </a:bodyPr>
            <a:lstStyle/>
            <a:p>
              <a:r>
                <a:rPr lang="en-US" sz="950" b="1" i="1" dirty="0" smtClean="0">
                  <a:solidFill>
                    <a:srgbClr val="ED1C24"/>
                  </a:solidFill>
                  <a:latin typeface="Optima"/>
                  <a:cs typeface="Optima"/>
                </a:rPr>
                <a:t>Bacillus </a:t>
              </a:r>
              <a:r>
                <a:rPr lang="en-US" sz="950" b="1" i="1" dirty="0" err="1" smtClean="0">
                  <a:solidFill>
                    <a:srgbClr val="ED1C24"/>
                  </a:solidFill>
                  <a:latin typeface="Optima"/>
                  <a:cs typeface="Optima"/>
                </a:rPr>
                <a:t>rossius</a:t>
              </a:r>
              <a:endParaRPr lang="en-US" sz="950" b="1" i="1" dirty="0">
                <a:solidFill>
                  <a:srgbClr val="ED1C24"/>
                </a:solidFill>
                <a:latin typeface="Optima"/>
                <a:cs typeface="Optima"/>
              </a:endParaRPr>
            </a:p>
          </p:txBody>
        </p:sp>
        <p:sp>
          <p:nvSpPr>
            <p:cNvPr id="200" name="TextBox 199"/>
            <p:cNvSpPr txBox="1"/>
            <p:nvPr/>
          </p:nvSpPr>
          <p:spPr>
            <a:xfrm>
              <a:off x="6959079" y="2904634"/>
              <a:ext cx="1211310" cy="238527"/>
            </a:xfrm>
            <a:prstGeom prst="rect">
              <a:avLst/>
            </a:prstGeom>
            <a:noFill/>
          </p:spPr>
          <p:txBody>
            <a:bodyPr wrap="none" rtlCol="0">
              <a:spAutoFit/>
            </a:bodyPr>
            <a:lstStyle/>
            <a:p>
              <a:r>
                <a:rPr lang="en-US" sz="950" b="1" i="1" dirty="0" err="1" smtClean="0">
                  <a:solidFill>
                    <a:srgbClr val="ED1C24"/>
                  </a:solidFill>
                  <a:latin typeface="Optima"/>
                  <a:cs typeface="Optima"/>
                </a:rPr>
                <a:t>Carausius</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morosus</a:t>
              </a:r>
              <a:endParaRPr lang="en-US" sz="950" b="1" i="1" dirty="0">
                <a:solidFill>
                  <a:srgbClr val="ED1C24"/>
                </a:solidFill>
                <a:latin typeface="Optima"/>
                <a:cs typeface="Optima"/>
              </a:endParaRPr>
            </a:p>
          </p:txBody>
        </p:sp>
        <p:sp>
          <p:nvSpPr>
            <p:cNvPr id="201" name="TextBox 200"/>
            <p:cNvSpPr txBox="1"/>
            <p:nvPr/>
          </p:nvSpPr>
          <p:spPr>
            <a:xfrm>
              <a:off x="6959078" y="3059588"/>
              <a:ext cx="1321078" cy="238527"/>
            </a:xfrm>
            <a:prstGeom prst="rect">
              <a:avLst/>
            </a:prstGeom>
            <a:noFill/>
          </p:spPr>
          <p:txBody>
            <a:bodyPr wrap="none" rtlCol="0">
              <a:spAutoFit/>
            </a:bodyPr>
            <a:lstStyle/>
            <a:p>
              <a:r>
                <a:rPr lang="en-US" sz="950" b="1" i="1" dirty="0" err="1" smtClean="0">
                  <a:solidFill>
                    <a:srgbClr val="ED1C24"/>
                  </a:solidFill>
                  <a:latin typeface="Optima"/>
                  <a:cs typeface="Optima"/>
                </a:rPr>
                <a:t>Eurycanthia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insularis</a:t>
              </a:r>
              <a:endParaRPr lang="en-US" sz="950" b="1" i="1" dirty="0">
                <a:solidFill>
                  <a:srgbClr val="ED1C24"/>
                </a:solidFill>
                <a:latin typeface="Optima"/>
                <a:cs typeface="Optima"/>
              </a:endParaRPr>
            </a:p>
          </p:txBody>
        </p:sp>
        <p:sp>
          <p:nvSpPr>
            <p:cNvPr id="202" name="TextBox 201"/>
            <p:cNvSpPr txBox="1"/>
            <p:nvPr/>
          </p:nvSpPr>
          <p:spPr>
            <a:xfrm>
              <a:off x="6959079" y="3214776"/>
              <a:ext cx="1316450" cy="238527"/>
            </a:xfrm>
            <a:prstGeom prst="rect">
              <a:avLst/>
            </a:prstGeom>
            <a:noFill/>
          </p:spPr>
          <p:txBody>
            <a:bodyPr wrap="none" rtlCol="0">
              <a:spAutoFit/>
            </a:bodyPr>
            <a:lstStyle/>
            <a:p>
              <a:r>
                <a:rPr lang="en-US" sz="950" b="1" i="1" dirty="0" err="1" smtClean="0">
                  <a:solidFill>
                    <a:schemeClr val="accent1"/>
                  </a:solidFill>
                  <a:latin typeface="Optima"/>
                  <a:cs typeface="Optima"/>
                </a:rPr>
                <a:t>Phyllium</a:t>
              </a:r>
              <a:r>
                <a:rPr lang="en-US" sz="950" b="1" i="1" dirty="0" smtClean="0">
                  <a:solidFill>
                    <a:schemeClr val="accent1"/>
                  </a:solidFill>
                  <a:latin typeface="Optima"/>
                  <a:cs typeface="Optima"/>
                </a:rPr>
                <a:t> </a:t>
              </a:r>
              <a:r>
                <a:rPr lang="en-US" sz="950" b="1" i="1" dirty="0" err="1" smtClean="0">
                  <a:solidFill>
                    <a:schemeClr val="accent1"/>
                  </a:solidFill>
                  <a:latin typeface="Optima"/>
                  <a:cs typeface="Optima"/>
                </a:rPr>
                <a:t>bioculatum</a:t>
              </a:r>
              <a:endParaRPr lang="en-US" sz="950" b="1" i="1" dirty="0">
                <a:solidFill>
                  <a:schemeClr val="accent1"/>
                </a:solidFill>
                <a:latin typeface="Optima"/>
                <a:cs typeface="Optima"/>
              </a:endParaRPr>
            </a:p>
          </p:txBody>
        </p:sp>
        <p:sp>
          <p:nvSpPr>
            <p:cNvPr id="203" name="TextBox 202"/>
            <p:cNvSpPr txBox="1"/>
            <p:nvPr/>
          </p:nvSpPr>
          <p:spPr>
            <a:xfrm>
              <a:off x="6959078" y="3376732"/>
              <a:ext cx="1299151" cy="238527"/>
            </a:xfrm>
            <a:prstGeom prst="rect">
              <a:avLst/>
            </a:prstGeom>
            <a:noFill/>
          </p:spPr>
          <p:txBody>
            <a:bodyPr wrap="none" rtlCol="0">
              <a:spAutoFit/>
            </a:bodyPr>
            <a:lstStyle/>
            <a:p>
              <a:r>
                <a:rPr lang="en-US" sz="950" b="1" i="1" dirty="0" err="1" smtClean="0">
                  <a:solidFill>
                    <a:srgbClr val="ED1C24"/>
                  </a:solidFill>
                  <a:latin typeface="Optima"/>
                  <a:cs typeface="Optima"/>
                </a:rPr>
                <a:t>Neohirasea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maerens</a:t>
              </a:r>
              <a:endParaRPr lang="en-US" sz="950" b="1" i="1" dirty="0">
                <a:solidFill>
                  <a:srgbClr val="ED1C24"/>
                </a:solidFill>
                <a:latin typeface="Optima"/>
                <a:cs typeface="Optima"/>
              </a:endParaRPr>
            </a:p>
          </p:txBody>
        </p:sp>
        <p:sp>
          <p:nvSpPr>
            <p:cNvPr id="204" name="TextBox 203"/>
            <p:cNvSpPr txBox="1"/>
            <p:nvPr/>
          </p:nvSpPr>
          <p:spPr>
            <a:xfrm>
              <a:off x="6959078" y="3530995"/>
              <a:ext cx="818542" cy="238527"/>
            </a:xfrm>
            <a:prstGeom prst="rect">
              <a:avLst/>
            </a:prstGeom>
            <a:noFill/>
          </p:spPr>
          <p:txBody>
            <a:bodyPr wrap="none" rtlCol="0">
              <a:spAutoFit/>
            </a:bodyPr>
            <a:lstStyle/>
            <a:p>
              <a:r>
                <a:rPr lang="en-US" sz="950" b="1" i="1" dirty="0" err="1" smtClean="0">
                  <a:solidFill>
                    <a:srgbClr val="ED1C24"/>
                  </a:solidFill>
                  <a:latin typeface="Optima"/>
                  <a:cs typeface="Optima"/>
                </a:rPr>
                <a:t>Neohirasea</a:t>
              </a:r>
              <a:endParaRPr lang="en-US" sz="950" b="1" i="1" dirty="0">
                <a:solidFill>
                  <a:srgbClr val="ED1C24"/>
                </a:solidFill>
                <a:latin typeface="Optima"/>
                <a:cs typeface="Optima"/>
              </a:endParaRPr>
            </a:p>
          </p:txBody>
        </p:sp>
        <p:sp>
          <p:nvSpPr>
            <p:cNvPr id="205" name="TextBox 204"/>
            <p:cNvSpPr txBox="1"/>
            <p:nvPr/>
          </p:nvSpPr>
          <p:spPr>
            <a:xfrm>
              <a:off x="6959079" y="3692326"/>
              <a:ext cx="1156614" cy="238527"/>
            </a:xfrm>
            <a:prstGeom prst="rect">
              <a:avLst/>
            </a:prstGeom>
            <a:noFill/>
          </p:spPr>
          <p:txBody>
            <a:bodyPr wrap="none" rtlCol="0">
              <a:spAutoFit/>
            </a:bodyPr>
            <a:lstStyle/>
            <a:p>
              <a:r>
                <a:rPr lang="en-US" sz="950" b="1" i="1" dirty="0" err="1" smtClean="0">
                  <a:solidFill>
                    <a:srgbClr val="176FC1"/>
                  </a:solidFill>
                  <a:latin typeface="Optima"/>
                  <a:cs typeface="Optima"/>
                </a:rPr>
                <a:t>Sipyloidea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sipylus</a:t>
              </a:r>
              <a:endParaRPr lang="en-US" sz="950" b="1" i="1" dirty="0">
                <a:solidFill>
                  <a:srgbClr val="176FC1"/>
                </a:solidFill>
                <a:latin typeface="Optima"/>
                <a:cs typeface="Optima"/>
              </a:endParaRPr>
            </a:p>
          </p:txBody>
        </p:sp>
        <p:sp>
          <p:nvSpPr>
            <p:cNvPr id="206" name="TextBox 205"/>
            <p:cNvSpPr txBox="1"/>
            <p:nvPr/>
          </p:nvSpPr>
          <p:spPr>
            <a:xfrm>
              <a:off x="6959079" y="3859354"/>
              <a:ext cx="1681931" cy="238527"/>
            </a:xfrm>
            <a:prstGeom prst="rect">
              <a:avLst/>
            </a:prstGeom>
            <a:noFill/>
          </p:spPr>
          <p:txBody>
            <a:bodyPr wrap="none" rtlCol="0">
              <a:spAutoFit/>
            </a:bodyPr>
            <a:lstStyle/>
            <a:p>
              <a:r>
                <a:rPr lang="en-US" sz="950" b="1" i="1" dirty="0" err="1" smtClean="0">
                  <a:solidFill>
                    <a:srgbClr val="176FC1"/>
                  </a:solidFill>
                  <a:latin typeface="Optima"/>
                  <a:cs typeface="Optima"/>
                </a:rPr>
                <a:t>Pseudodiacantha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macklottii</a:t>
              </a:r>
              <a:endParaRPr lang="en-US" sz="950" b="1" i="1" dirty="0">
                <a:solidFill>
                  <a:srgbClr val="176FC1"/>
                </a:solidFill>
                <a:latin typeface="Optima"/>
                <a:cs typeface="Optima"/>
              </a:endParaRPr>
            </a:p>
          </p:txBody>
        </p:sp>
        <p:sp>
          <p:nvSpPr>
            <p:cNvPr id="207" name="TextBox 206"/>
            <p:cNvSpPr txBox="1"/>
            <p:nvPr/>
          </p:nvSpPr>
          <p:spPr>
            <a:xfrm>
              <a:off x="6953289" y="3998819"/>
              <a:ext cx="1312919" cy="238527"/>
            </a:xfrm>
            <a:prstGeom prst="rect">
              <a:avLst/>
            </a:prstGeom>
            <a:noFill/>
          </p:spPr>
          <p:txBody>
            <a:bodyPr wrap="none" rtlCol="0">
              <a:spAutoFit/>
            </a:bodyPr>
            <a:lstStyle/>
            <a:p>
              <a:r>
                <a:rPr lang="en-US" sz="950" b="1" i="1" dirty="0" err="1" smtClean="0">
                  <a:solidFill>
                    <a:srgbClr val="ED1C24"/>
                  </a:solidFill>
                  <a:latin typeface="Optima"/>
                  <a:cs typeface="Optima"/>
                </a:rPr>
                <a:t>Lopaphus</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perakensis</a:t>
              </a:r>
              <a:endParaRPr lang="en-US" sz="950" b="1" i="1" dirty="0">
                <a:solidFill>
                  <a:srgbClr val="ED1C24"/>
                </a:solidFill>
                <a:latin typeface="Optima"/>
                <a:cs typeface="Optima"/>
              </a:endParaRPr>
            </a:p>
          </p:txBody>
        </p:sp>
        <p:sp>
          <p:nvSpPr>
            <p:cNvPr id="208" name="TextBox 207"/>
            <p:cNvSpPr txBox="1"/>
            <p:nvPr/>
          </p:nvSpPr>
          <p:spPr>
            <a:xfrm>
              <a:off x="6953289" y="4151219"/>
              <a:ext cx="1260289" cy="238527"/>
            </a:xfrm>
            <a:prstGeom prst="rect">
              <a:avLst/>
            </a:prstGeom>
            <a:noFill/>
          </p:spPr>
          <p:txBody>
            <a:bodyPr wrap="none" rtlCol="0">
              <a:spAutoFit/>
            </a:bodyPr>
            <a:lstStyle/>
            <a:p>
              <a:r>
                <a:rPr lang="en-US" sz="950" b="1" i="1" dirty="0" err="1" smtClean="0">
                  <a:solidFill>
                    <a:schemeClr val="accent1"/>
                  </a:solidFill>
                  <a:latin typeface="Optima"/>
                  <a:cs typeface="Optima"/>
                </a:rPr>
                <a:t>Lopaphus</a:t>
              </a:r>
              <a:r>
                <a:rPr lang="en-US" sz="950" b="1" i="1" dirty="0" smtClean="0">
                  <a:solidFill>
                    <a:schemeClr val="accent1"/>
                  </a:solidFill>
                  <a:latin typeface="Optima"/>
                  <a:cs typeface="Optima"/>
                </a:rPr>
                <a:t> </a:t>
              </a:r>
              <a:r>
                <a:rPr lang="en-US" sz="950" b="1" i="1" dirty="0" err="1" smtClean="0">
                  <a:solidFill>
                    <a:schemeClr val="accent1"/>
                  </a:solidFill>
                  <a:latin typeface="Optima"/>
                  <a:cs typeface="Optima"/>
                </a:rPr>
                <a:t>sphalerus</a:t>
              </a:r>
              <a:endParaRPr lang="en-US" sz="950" b="1" i="1" dirty="0">
                <a:solidFill>
                  <a:schemeClr val="accent1"/>
                </a:solidFill>
                <a:latin typeface="Optima"/>
                <a:cs typeface="Optima"/>
              </a:endParaRPr>
            </a:p>
          </p:txBody>
        </p:sp>
        <p:sp>
          <p:nvSpPr>
            <p:cNvPr id="209" name="TextBox 208"/>
            <p:cNvSpPr txBox="1"/>
            <p:nvPr/>
          </p:nvSpPr>
          <p:spPr>
            <a:xfrm>
              <a:off x="6959079" y="4320642"/>
              <a:ext cx="1205951" cy="238527"/>
            </a:xfrm>
            <a:prstGeom prst="rect">
              <a:avLst/>
            </a:prstGeom>
            <a:noFill/>
          </p:spPr>
          <p:txBody>
            <a:bodyPr wrap="none" rtlCol="0">
              <a:spAutoFit/>
            </a:bodyPr>
            <a:lstStyle/>
            <a:p>
              <a:r>
                <a:rPr lang="en-US" sz="950" b="1" i="1" dirty="0" err="1" smtClean="0">
                  <a:solidFill>
                    <a:srgbClr val="ED1C24"/>
                  </a:solidFill>
                  <a:latin typeface="Optima"/>
                  <a:cs typeface="Optima"/>
                </a:rPr>
                <a:t>Phoebaticus</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heusii</a:t>
              </a:r>
              <a:endParaRPr lang="en-US" sz="950" b="1" i="1" dirty="0">
                <a:solidFill>
                  <a:srgbClr val="ED1C24"/>
                </a:solidFill>
                <a:latin typeface="Optima"/>
                <a:cs typeface="Optima"/>
              </a:endParaRPr>
            </a:p>
          </p:txBody>
        </p:sp>
        <p:sp>
          <p:nvSpPr>
            <p:cNvPr id="210" name="TextBox 209"/>
            <p:cNvSpPr txBox="1"/>
            <p:nvPr/>
          </p:nvSpPr>
          <p:spPr>
            <a:xfrm>
              <a:off x="6959079" y="4478082"/>
              <a:ext cx="1201568" cy="238527"/>
            </a:xfrm>
            <a:prstGeom prst="rect">
              <a:avLst/>
            </a:prstGeom>
            <a:noFill/>
          </p:spPr>
          <p:txBody>
            <a:bodyPr wrap="none" rtlCol="0">
              <a:spAutoFit/>
            </a:bodyPr>
            <a:lstStyle/>
            <a:p>
              <a:r>
                <a:rPr lang="en-US" sz="950" b="1" i="1" dirty="0" err="1" smtClean="0">
                  <a:solidFill>
                    <a:srgbClr val="ED1C24"/>
                  </a:solidFill>
                  <a:latin typeface="Optima"/>
                  <a:cs typeface="Optima"/>
                </a:rPr>
                <a:t>Lamponius</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guerini</a:t>
              </a:r>
              <a:endParaRPr lang="en-US" sz="950" b="1" i="1" dirty="0">
                <a:solidFill>
                  <a:srgbClr val="ED1C24"/>
                </a:solidFill>
                <a:latin typeface="Optima"/>
                <a:cs typeface="Optima"/>
              </a:endParaRPr>
            </a:p>
          </p:txBody>
        </p:sp>
        <p:sp>
          <p:nvSpPr>
            <p:cNvPr id="211" name="TextBox 210"/>
            <p:cNvSpPr txBox="1"/>
            <p:nvPr/>
          </p:nvSpPr>
          <p:spPr>
            <a:xfrm>
              <a:off x="6959080" y="4646502"/>
              <a:ext cx="1440834" cy="238527"/>
            </a:xfrm>
            <a:prstGeom prst="rect">
              <a:avLst/>
            </a:prstGeom>
            <a:noFill/>
          </p:spPr>
          <p:txBody>
            <a:bodyPr wrap="none" rtlCol="0">
              <a:spAutoFit/>
            </a:bodyPr>
            <a:lstStyle/>
            <a:p>
              <a:r>
                <a:rPr lang="en-US" sz="950" b="1" i="1" dirty="0" err="1" smtClean="0">
                  <a:solidFill>
                    <a:srgbClr val="176FC1"/>
                  </a:solidFill>
                  <a:latin typeface="Optima"/>
                  <a:cs typeface="Optima"/>
                </a:rPr>
                <a:t>Dimorphodes</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prostasis</a:t>
              </a:r>
              <a:endParaRPr lang="en-US" sz="950" b="1" i="1" dirty="0">
                <a:solidFill>
                  <a:srgbClr val="176FC1"/>
                </a:solidFill>
                <a:latin typeface="Optima"/>
                <a:cs typeface="Optima"/>
              </a:endParaRPr>
            </a:p>
          </p:txBody>
        </p:sp>
        <p:sp>
          <p:nvSpPr>
            <p:cNvPr id="212" name="TextBox 211"/>
            <p:cNvSpPr txBox="1"/>
            <p:nvPr/>
          </p:nvSpPr>
          <p:spPr>
            <a:xfrm>
              <a:off x="6959080" y="4795439"/>
              <a:ext cx="1321323" cy="238527"/>
            </a:xfrm>
            <a:prstGeom prst="rect">
              <a:avLst/>
            </a:prstGeom>
            <a:noFill/>
          </p:spPr>
          <p:txBody>
            <a:bodyPr wrap="none" rtlCol="0">
              <a:spAutoFit/>
            </a:bodyPr>
            <a:lstStyle/>
            <a:p>
              <a:r>
                <a:rPr lang="en-US" sz="950" b="1" i="1" dirty="0" err="1" smtClean="0">
                  <a:solidFill>
                    <a:srgbClr val="176FC1"/>
                  </a:solidFill>
                  <a:latin typeface="Optima"/>
                  <a:cs typeface="Optima"/>
                </a:rPr>
                <a:t>Tropiderus</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childrenii</a:t>
              </a:r>
              <a:endParaRPr lang="en-US" sz="950" b="1" i="1" dirty="0">
                <a:solidFill>
                  <a:srgbClr val="176FC1"/>
                </a:solidFill>
                <a:latin typeface="Optima"/>
                <a:cs typeface="Optima"/>
              </a:endParaRPr>
            </a:p>
          </p:txBody>
        </p:sp>
        <p:sp>
          <p:nvSpPr>
            <p:cNvPr id="213" name="TextBox 212"/>
            <p:cNvSpPr txBox="1"/>
            <p:nvPr/>
          </p:nvSpPr>
          <p:spPr>
            <a:xfrm>
              <a:off x="6959079" y="4941860"/>
              <a:ext cx="1208145" cy="238527"/>
            </a:xfrm>
            <a:prstGeom prst="rect">
              <a:avLst/>
            </a:prstGeom>
            <a:noFill/>
          </p:spPr>
          <p:txBody>
            <a:bodyPr wrap="none" rtlCol="0">
              <a:spAutoFit/>
            </a:bodyPr>
            <a:lstStyle/>
            <a:p>
              <a:r>
                <a:rPr lang="en-US" sz="950" b="1" i="1" dirty="0" err="1" smtClean="0">
                  <a:solidFill>
                    <a:srgbClr val="176FC1"/>
                  </a:solidFill>
                  <a:latin typeface="Optima"/>
                  <a:cs typeface="Optima"/>
                </a:rPr>
                <a:t>Eurycnema</a:t>
              </a:r>
              <a:r>
                <a:rPr lang="en-US" sz="950" b="1" i="1" dirty="0" smtClean="0">
                  <a:solidFill>
                    <a:srgbClr val="176FC1"/>
                  </a:solidFill>
                  <a:latin typeface="Optima"/>
                  <a:cs typeface="Optima"/>
                </a:rPr>
                <a:t> goliath</a:t>
              </a:r>
              <a:endParaRPr lang="en-US" sz="950" b="1" i="1" dirty="0">
                <a:solidFill>
                  <a:srgbClr val="176FC1"/>
                </a:solidFill>
                <a:latin typeface="Optima"/>
                <a:cs typeface="Optima"/>
              </a:endParaRPr>
            </a:p>
          </p:txBody>
        </p:sp>
        <p:sp>
          <p:nvSpPr>
            <p:cNvPr id="214" name="TextBox 213"/>
            <p:cNvSpPr txBox="1"/>
            <p:nvPr/>
          </p:nvSpPr>
          <p:spPr>
            <a:xfrm>
              <a:off x="6959079" y="5265203"/>
              <a:ext cx="1310234" cy="238527"/>
            </a:xfrm>
            <a:prstGeom prst="rect">
              <a:avLst/>
            </a:prstGeom>
            <a:noFill/>
          </p:spPr>
          <p:txBody>
            <a:bodyPr wrap="none" rtlCol="0">
              <a:spAutoFit/>
            </a:bodyPr>
            <a:lstStyle/>
            <a:p>
              <a:r>
                <a:rPr lang="en-US" sz="950" b="1" i="1" dirty="0" err="1" smtClean="0">
                  <a:solidFill>
                    <a:srgbClr val="176FC1"/>
                  </a:solidFill>
                  <a:latin typeface="Optima"/>
                  <a:cs typeface="Optima"/>
                </a:rPr>
                <a:t>Extatosoma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tiaratum</a:t>
              </a:r>
              <a:endParaRPr lang="en-US" sz="950" b="1" i="1" dirty="0">
                <a:solidFill>
                  <a:srgbClr val="176FC1"/>
                </a:solidFill>
                <a:latin typeface="Optima"/>
                <a:cs typeface="Optima"/>
              </a:endParaRPr>
            </a:p>
          </p:txBody>
        </p:sp>
        <p:sp>
          <p:nvSpPr>
            <p:cNvPr id="215" name="TextBox 214"/>
            <p:cNvSpPr txBox="1"/>
            <p:nvPr/>
          </p:nvSpPr>
          <p:spPr>
            <a:xfrm>
              <a:off x="6953291" y="5587368"/>
              <a:ext cx="1402337" cy="238527"/>
            </a:xfrm>
            <a:prstGeom prst="rect">
              <a:avLst/>
            </a:prstGeom>
            <a:noFill/>
          </p:spPr>
          <p:txBody>
            <a:bodyPr wrap="none" rtlCol="0">
              <a:spAutoFit/>
            </a:bodyPr>
            <a:lstStyle/>
            <a:p>
              <a:r>
                <a:rPr lang="en-US" sz="950" b="1" i="1" dirty="0" err="1" smtClean="0">
                  <a:solidFill>
                    <a:srgbClr val="176FC1"/>
                  </a:solidFill>
                  <a:latin typeface="Optima"/>
                  <a:cs typeface="Optima"/>
                </a:rPr>
                <a:t>Pseudophasma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rufipes</a:t>
              </a:r>
              <a:endParaRPr lang="en-US" sz="950" b="1" i="1" dirty="0">
                <a:solidFill>
                  <a:srgbClr val="176FC1"/>
                </a:solidFill>
                <a:latin typeface="Optima"/>
                <a:cs typeface="Optima"/>
              </a:endParaRPr>
            </a:p>
          </p:txBody>
        </p:sp>
        <p:sp>
          <p:nvSpPr>
            <p:cNvPr id="216" name="TextBox 215"/>
            <p:cNvSpPr txBox="1"/>
            <p:nvPr/>
          </p:nvSpPr>
          <p:spPr>
            <a:xfrm>
              <a:off x="6959079" y="5745358"/>
              <a:ext cx="1264671" cy="238527"/>
            </a:xfrm>
            <a:prstGeom prst="rect">
              <a:avLst/>
            </a:prstGeom>
            <a:noFill/>
          </p:spPr>
          <p:txBody>
            <a:bodyPr wrap="none" rtlCol="0">
              <a:spAutoFit/>
            </a:bodyPr>
            <a:lstStyle/>
            <a:p>
              <a:r>
                <a:rPr lang="en-US" sz="950" b="1" i="1" dirty="0" err="1" smtClean="0">
                  <a:solidFill>
                    <a:srgbClr val="ED1C24"/>
                  </a:solidFill>
                  <a:latin typeface="Optima"/>
                  <a:cs typeface="Optima"/>
                </a:rPr>
                <a:t>Aretaon</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asperrimus</a:t>
              </a:r>
              <a:endParaRPr lang="en-US" sz="950" b="1" i="1" dirty="0">
                <a:solidFill>
                  <a:srgbClr val="ED1C24"/>
                </a:solidFill>
                <a:latin typeface="Optima"/>
                <a:cs typeface="Optima"/>
              </a:endParaRPr>
            </a:p>
          </p:txBody>
        </p:sp>
        <p:sp>
          <p:nvSpPr>
            <p:cNvPr id="217" name="TextBox 216"/>
            <p:cNvSpPr txBox="1"/>
            <p:nvPr/>
          </p:nvSpPr>
          <p:spPr>
            <a:xfrm>
              <a:off x="6953413" y="5900008"/>
              <a:ext cx="1298542" cy="238527"/>
            </a:xfrm>
            <a:prstGeom prst="rect">
              <a:avLst/>
            </a:prstGeom>
            <a:noFill/>
          </p:spPr>
          <p:txBody>
            <a:bodyPr wrap="none" rtlCol="0">
              <a:spAutoFit/>
            </a:bodyPr>
            <a:lstStyle/>
            <a:p>
              <a:r>
                <a:rPr lang="en-US" sz="950" b="1" i="1" dirty="0" err="1" smtClean="0">
                  <a:solidFill>
                    <a:srgbClr val="ED1C24"/>
                  </a:solidFill>
                  <a:latin typeface="Optima"/>
                  <a:cs typeface="Optima"/>
                </a:rPr>
                <a:t>Sungaya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inexpectata</a:t>
              </a:r>
              <a:endParaRPr lang="en-US" sz="950" b="1" i="1" dirty="0">
                <a:solidFill>
                  <a:srgbClr val="ED1C24"/>
                </a:solidFill>
                <a:latin typeface="Optima"/>
                <a:cs typeface="Optima"/>
              </a:endParaRPr>
            </a:p>
          </p:txBody>
        </p:sp>
        <p:sp>
          <p:nvSpPr>
            <p:cNvPr id="218" name="TextBox 217"/>
            <p:cNvSpPr txBox="1"/>
            <p:nvPr/>
          </p:nvSpPr>
          <p:spPr>
            <a:xfrm>
              <a:off x="6959079" y="6063386"/>
              <a:ext cx="1220934" cy="238527"/>
            </a:xfrm>
            <a:prstGeom prst="rect">
              <a:avLst/>
            </a:prstGeom>
            <a:noFill/>
          </p:spPr>
          <p:txBody>
            <a:bodyPr wrap="none" rtlCol="0">
              <a:spAutoFit/>
            </a:bodyPr>
            <a:lstStyle/>
            <a:p>
              <a:r>
                <a:rPr lang="en-US" sz="950" b="1" i="1" dirty="0" err="1" smtClean="0">
                  <a:solidFill>
                    <a:srgbClr val="ED1C24"/>
                  </a:solidFill>
                  <a:latin typeface="Optima"/>
                  <a:cs typeface="Optima"/>
                </a:rPr>
                <a:t>Agathemera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crassa</a:t>
              </a:r>
              <a:endParaRPr lang="en-US" sz="950" b="1" i="1" dirty="0">
                <a:solidFill>
                  <a:srgbClr val="ED1C24"/>
                </a:solidFill>
                <a:latin typeface="Optima"/>
                <a:cs typeface="Optima"/>
              </a:endParaRPr>
            </a:p>
          </p:txBody>
        </p:sp>
        <p:sp>
          <p:nvSpPr>
            <p:cNvPr id="219" name="TextBox 218"/>
            <p:cNvSpPr txBox="1"/>
            <p:nvPr/>
          </p:nvSpPr>
          <p:spPr>
            <a:xfrm>
              <a:off x="6959079" y="6207189"/>
              <a:ext cx="1356896" cy="238527"/>
            </a:xfrm>
            <a:prstGeom prst="rect">
              <a:avLst/>
            </a:prstGeom>
            <a:noFill/>
          </p:spPr>
          <p:txBody>
            <a:bodyPr wrap="none" rtlCol="0">
              <a:spAutoFit/>
            </a:bodyPr>
            <a:lstStyle/>
            <a:p>
              <a:r>
                <a:rPr lang="en-US" sz="950" b="1" i="1" dirty="0" err="1" smtClean="0">
                  <a:solidFill>
                    <a:srgbClr val="176FC1"/>
                  </a:solidFill>
                  <a:latin typeface="Optima"/>
                  <a:cs typeface="Optima"/>
                </a:rPr>
                <a:t>Heteropteryx</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dilatata</a:t>
              </a:r>
              <a:endParaRPr lang="en-US" sz="950" b="1" i="1" dirty="0">
                <a:solidFill>
                  <a:srgbClr val="176FC1"/>
                </a:solidFill>
                <a:latin typeface="Optima"/>
                <a:cs typeface="Optima"/>
              </a:endParaRPr>
            </a:p>
          </p:txBody>
        </p:sp>
        <p:sp>
          <p:nvSpPr>
            <p:cNvPr id="220" name="TextBox 219"/>
            <p:cNvSpPr txBox="1"/>
            <p:nvPr/>
          </p:nvSpPr>
          <p:spPr>
            <a:xfrm>
              <a:off x="6959079" y="6368362"/>
              <a:ext cx="1212779" cy="238527"/>
            </a:xfrm>
            <a:prstGeom prst="rect">
              <a:avLst/>
            </a:prstGeom>
            <a:noFill/>
          </p:spPr>
          <p:txBody>
            <a:bodyPr wrap="none" rtlCol="0">
              <a:spAutoFit/>
            </a:bodyPr>
            <a:lstStyle/>
            <a:p>
              <a:r>
                <a:rPr lang="en-US" sz="950" b="1" i="1" dirty="0" err="1" smtClean="0">
                  <a:solidFill>
                    <a:srgbClr val="176FC1"/>
                  </a:solidFill>
                  <a:latin typeface="Optima"/>
                  <a:cs typeface="Optima"/>
                </a:rPr>
                <a:t>Haaniella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dehaanii</a:t>
              </a:r>
              <a:endParaRPr lang="en-US" sz="950" b="1" i="1" dirty="0">
                <a:solidFill>
                  <a:srgbClr val="176FC1"/>
                </a:solidFill>
                <a:latin typeface="Optima"/>
                <a:cs typeface="Optima"/>
              </a:endParaRPr>
            </a:p>
          </p:txBody>
        </p:sp>
        <p:sp>
          <p:nvSpPr>
            <p:cNvPr id="221" name="TextBox 220"/>
            <p:cNvSpPr txBox="1"/>
            <p:nvPr/>
          </p:nvSpPr>
          <p:spPr>
            <a:xfrm>
              <a:off x="6953350" y="1812521"/>
              <a:ext cx="1544511" cy="238527"/>
            </a:xfrm>
            <a:prstGeom prst="rect">
              <a:avLst/>
            </a:prstGeom>
            <a:noFill/>
          </p:spPr>
          <p:txBody>
            <a:bodyPr wrap="none" rtlCol="0">
              <a:spAutoFit/>
            </a:bodyPr>
            <a:lstStyle/>
            <a:p>
              <a:r>
                <a:rPr lang="en-US" sz="950" b="1" i="1" dirty="0" err="1" smtClean="0">
                  <a:solidFill>
                    <a:srgbClr val="ED1C24"/>
                  </a:solidFill>
                  <a:latin typeface="Optima"/>
                  <a:cs typeface="Optima"/>
                </a:rPr>
                <a:t>Sceptrophasma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hispidula</a:t>
              </a:r>
              <a:endParaRPr lang="en-US" sz="950" b="1" i="1" dirty="0">
                <a:solidFill>
                  <a:srgbClr val="ED1C24"/>
                </a:solidFill>
                <a:latin typeface="Optima"/>
                <a:cs typeface="Optima"/>
              </a:endParaRPr>
            </a:p>
          </p:txBody>
        </p:sp>
        <p:sp>
          <p:nvSpPr>
            <p:cNvPr id="222" name="TextBox 221"/>
            <p:cNvSpPr txBox="1"/>
            <p:nvPr/>
          </p:nvSpPr>
          <p:spPr>
            <a:xfrm>
              <a:off x="6959078" y="2288936"/>
              <a:ext cx="1626380" cy="238527"/>
            </a:xfrm>
            <a:prstGeom prst="rect">
              <a:avLst/>
            </a:prstGeom>
            <a:noFill/>
          </p:spPr>
          <p:txBody>
            <a:bodyPr wrap="none" rtlCol="0">
              <a:spAutoFit/>
            </a:bodyPr>
            <a:lstStyle/>
            <a:p>
              <a:r>
                <a:rPr lang="en-US" sz="950" b="1" i="1" dirty="0" err="1" smtClean="0">
                  <a:solidFill>
                    <a:srgbClr val="ED1C24"/>
                  </a:solidFill>
                  <a:latin typeface="Optima"/>
                  <a:cs typeface="Optima"/>
                </a:rPr>
                <a:t>Medauroidea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extradentum</a:t>
              </a:r>
              <a:endParaRPr lang="en-US" sz="950" b="1" i="1" dirty="0">
                <a:solidFill>
                  <a:srgbClr val="ED1C24"/>
                </a:solidFill>
                <a:latin typeface="Optima"/>
                <a:cs typeface="Optima"/>
              </a:endParaRPr>
            </a:p>
          </p:txBody>
        </p:sp>
        <p:sp>
          <p:nvSpPr>
            <p:cNvPr id="223" name="TextBox 222"/>
            <p:cNvSpPr txBox="1"/>
            <p:nvPr/>
          </p:nvSpPr>
          <p:spPr>
            <a:xfrm>
              <a:off x="6959078" y="371074"/>
              <a:ext cx="1093871" cy="238527"/>
            </a:xfrm>
            <a:prstGeom prst="rect">
              <a:avLst/>
            </a:prstGeom>
            <a:noFill/>
          </p:spPr>
          <p:txBody>
            <a:bodyPr wrap="none" rtlCol="0">
              <a:spAutoFit/>
            </a:bodyPr>
            <a:lstStyle/>
            <a:p>
              <a:r>
                <a:rPr lang="en-US" sz="950" b="1" i="1" dirty="0" err="1" smtClean="0">
                  <a:solidFill>
                    <a:srgbClr val="176FC1"/>
                  </a:solidFill>
                  <a:latin typeface="Optima"/>
                  <a:cs typeface="Optima"/>
                </a:rPr>
                <a:t>Oligotoma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nigra</a:t>
              </a:r>
              <a:endParaRPr lang="en-US" sz="950" b="1" i="1" dirty="0">
                <a:solidFill>
                  <a:srgbClr val="176FC1"/>
                </a:solidFill>
                <a:latin typeface="Optima"/>
                <a:cs typeface="Optima"/>
              </a:endParaRPr>
            </a:p>
          </p:txBody>
        </p:sp>
        <p:sp>
          <p:nvSpPr>
            <p:cNvPr id="224" name="TextBox 223"/>
            <p:cNvSpPr txBox="1"/>
            <p:nvPr/>
          </p:nvSpPr>
          <p:spPr>
            <a:xfrm>
              <a:off x="6967391" y="548124"/>
              <a:ext cx="806236" cy="238527"/>
            </a:xfrm>
            <a:prstGeom prst="rect">
              <a:avLst/>
            </a:prstGeom>
            <a:noFill/>
          </p:spPr>
          <p:txBody>
            <a:bodyPr wrap="none" rtlCol="0">
              <a:spAutoFit/>
            </a:bodyPr>
            <a:lstStyle/>
            <a:p>
              <a:r>
                <a:rPr lang="en-US" sz="950" b="1" i="1" dirty="0" err="1" smtClean="0">
                  <a:solidFill>
                    <a:srgbClr val="176FC1"/>
                  </a:solidFill>
                  <a:latin typeface="Optima"/>
                  <a:cs typeface="Optima"/>
                </a:rPr>
                <a:t>Teratembia</a:t>
              </a:r>
              <a:endParaRPr lang="en-US" sz="950" b="1" i="1" dirty="0">
                <a:solidFill>
                  <a:srgbClr val="176FC1"/>
                </a:solidFill>
                <a:latin typeface="Optima"/>
                <a:cs typeface="Optima"/>
              </a:endParaRPr>
            </a:p>
          </p:txBody>
        </p:sp>
        <p:sp>
          <p:nvSpPr>
            <p:cNvPr id="225" name="TextBox 224"/>
            <p:cNvSpPr txBox="1"/>
            <p:nvPr/>
          </p:nvSpPr>
          <p:spPr>
            <a:xfrm>
              <a:off x="6959079" y="707246"/>
              <a:ext cx="966685" cy="238527"/>
            </a:xfrm>
            <a:prstGeom prst="rect">
              <a:avLst/>
            </a:prstGeom>
            <a:noFill/>
          </p:spPr>
          <p:txBody>
            <a:bodyPr wrap="none" rtlCol="0">
              <a:spAutoFit/>
            </a:bodyPr>
            <a:lstStyle/>
            <a:p>
              <a:r>
                <a:rPr lang="en-US" sz="950" b="1" i="1" dirty="0" err="1" smtClean="0">
                  <a:solidFill>
                    <a:schemeClr val="tx2"/>
                  </a:solidFill>
                  <a:latin typeface="Optima"/>
                  <a:cs typeface="Optima"/>
                </a:rPr>
                <a:t>Timema</a:t>
              </a:r>
              <a:r>
                <a:rPr lang="en-US" sz="950" b="1" i="1" dirty="0" smtClean="0">
                  <a:solidFill>
                    <a:schemeClr val="tx2"/>
                  </a:solidFill>
                  <a:latin typeface="Optima"/>
                  <a:cs typeface="Optima"/>
                </a:rPr>
                <a:t> </a:t>
              </a:r>
              <a:r>
                <a:rPr lang="en-US" sz="950" b="1" i="1" dirty="0" err="1" smtClean="0">
                  <a:solidFill>
                    <a:schemeClr val="tx2"/>
                  </a:solidFill>
                  <a:latin typeface="Optima"/>
                  <a:cs typeface="Optima"/>
                </a:rPr>
                <a:t>knulii</a:t>
              </a:r>
              <a:endParaRPr lang="en-US" sz="950" b="1" i="1" dirty="0">
                <a:solidFill>
                  <a:schemeClr val="tx2"/>
                </a:solidFill>
                <a:latin typeface="Optima"/>
                <a:cs typeface="Optima"/>
              </a:endParaRPr>
            </a:p>
          </p:txBody>
        </p:sp>
        <p:sp>
          <p:nvSpPr>
            <p:cNvPr id="226" name="TextBox 225"/>
            <p:cNvSpPr txBox="1"/>
            <p:nvPr/>
          </p:nvSpPr>
          <p:spPr>
            <a:xfrm>
              <a:off x="6959079" y="872613"/>
              <a:ext cx="1375172" cy="238527"/>
            </a:xfrm>
            <a:prstGeom prst="rect">
              <a:avLst/>
            </a:prstGeom>
            <a:noFill/>
          </p:spPr>
          <p:txBody>
            <a:bodyPr wrap="none" rtlCol="0">
              <a:spAutoFit/>
            </a:bodyPr>
            <a:lstStyle/>
            <a:p>
              <a:r>
                <a:rPr lang="en-US" sz="950" b="1" i="1" dirty="0" err="1" smtClean="0">
                  <a:solidFill>
                    <a:schemeClr val="tx2"/>
                  </a:solidFill>
                  <a:latin typeface="Optima"/>
                  <a:cs typeface="Optima"/>
                </a:rPr>
                <a:t>Oreophoetes</a:t>
              </a:r>
              <a:r>
                <a:rPr lang="en-US" sz="950" b="1" i="1" dirty="0" smtClean="0">
                  <a:solidFill>
                    <a:schemeClr val="tx2"/>
                  </a:solidFill>
                  <a:latin typeface="Optima"/>
                  <a:cs typeface="Optima"/>
                </a:rPr>
                <a:t> </a:t>
              </a:r>
              <a:r>
                <a:rPr lang="en-US" sz="950" b="1" i="1" dirty="0" err="1" smtClean="0">
                  <a:solidFill>
                    <a:schemeClr val="tx2"/>
                  </a:solidFill>
                  <a:latin typeface="Optima"/>
                  <a:cs typeface="Optima"/>
                </a:rPr>
                <a:t>peruana</a:t>
              </a:r>
              <a:endParaRPr lang="en-US" sz="950" b="1" i="1" dirty="0">
                <a:solidFill>
                  <a:schemeClr val="tx2"/>
                </a:solidFill>
                <a:latin typeface="Optima"/>
                <a:cs typeface="Optima"/>
              </a:endParaRPr>
            </a:p>
          </p:txBody>
        </p:sp>
        <p:sp>
          <p:nvSpPr>
            <p:cNvPr id="227" name="TextBox 226"/>
            <p:cNvSpPr txBox="1"/>
            <p:nvPr/>
          </p:nvSpPr>
          <p:spPr>
            <a:xfrm>
              <a:off x="6959079" y="1353011"/>
              <a:ext cx="1505282" cy="238527"/>
            </a:xfrm>
            <a:prstGeom prst="rect">
              <a:avLst/>
            </a:prstGeom>
            <a:noFill/>
          </p:spPr>
          <p:txBody>
            <a:bodyPr wrap="none" rtlCol="0">
              <a:spAutoFit/>
            </a:bodyPr>
            <a:lstStyle/>
            <a:p>
              <a:r>
                <a:rPr lang="en-US" sz="950" b="1" i="1" dirty="0" err="1" smtClean="0">
                  <a:solidFill>
                    <a:schemeClr val="tx2"/>
                  </a:solidFill>
                  <a:latin typeface="Optima"/>
                  <a:cs typeface="Optima"/>
                </a:rPr>
                <a:t>Diapheromera</a:t>
              </a:r>
              <a:r>
                <a:rPr lang="en-US" sz="950" b="1" i="1" dirty="0" smtClean="0">
                  <a:solidFill>
                    <a:schemeClr val="tx2"/>
                  </a:solidFill>
                  <a:latin typeface="Optima"/>
                  <a:cs typeface="Optima"/>
                </a:rPr>
                <a:t> </a:t>
              </a:r>
              <a:r>
                <a:rPr lang="en-US" sz="950" b="1" i="1" dirty="0" err="1" smtClean="0">
                  <a:solidFill>
                    <a:schemeClr val="tx2"/>
                  </a:solidFill>
                  <a:latin typeface="Optima"/>
                  <a:cs typeface="Optima"/>
                </a:rPr>
                <a:t>femorata</a:t>
              </a:r>
              <a:endParaRPr lang="en-US" sz="950" b="1" i="1" dirty="0">
                <a:solidFill>
                  <a:schemeClr val="tx2"/>
                </a:solidFill>
                <a:latin typeface="Optima"/>
                <a:cs typeface="Optima"/>
              </a:endParaRPr>
            </a:p>
          </p:txBody>
        </p:sp>
        <p:sp>
          <p:nvSpPr>
            <p:cNvPr id="228" name="TextBox 227"/>
            <p:cNvSpPr txBox="1"/>
            <p:nvPr/>
          </p:nvSpPr>
          <p:spPr>
            <a:xfrm>
              <a:off x="6959080" y="1050137"/>
              <a:ext cx="1152591" cy="238527"/>
            </a:xfrm>
            <a:prstGeom prst="rect">
              <a:avLst/>
            </a:prstGeom>
            <a:noFill/>
          </p:spPr>
          <p:txBody>
            <a:bodyPr wrap="none" rtlCol="0">
              <a:spAutoFit/>
            </a:bodyPr>
            <a:lstStyle/>
            <a:p>
              <a:r>
                <a:rPr lang="en-US" sz="950" b="1" i="1" dirty="0" err="1" smtClean="0">
                  <a:solidFill>
                    <a:schemeClr val="tx2"/>
                  </a:solidFill>
                  <a:latin typeface="Optima"/>
                  <a:cs typeface="Optima"/>
                </a:rPr>
                <a:t>Libethra</a:t>
              </a:r>
              <a:r>
                <a:rPr lang="en-US" sz="950" b="1" i="1" dirty="0" smtClean="0">
                  <a:solidFill>
                    <a:schemeClr val="tx2"/>
                  </a:solidFill>
                  <a:latin typeface="Optima"/>
                  <a:cs typeface="Optima"/>
                </a:rPr>
                <a:t> </a:t>
              </a:r>
              <a:r>
                <a:rPr lang="en-US" sz="950" b="1" i="1" dirty="0" err="1" smtClean="0">
                  <a:solidFill>
                    <a:schemeClr val="tx2"/>
                  </a:solidFill>
                  <a:latin typeface="Optima"/>
                  <a:cs typeface="Optima"/>
                </a:rPr>
                <a:t>regularis</a:t>
              </a:r>
              <a:endParaRPr lang="en-US" sz="950" b="1" i="1" dirty="0">
                <a:solidFill>
                  <a:schemeClr val="tx2"/>
                </a:solidFill>
                <a:latin typeface="Optima"/>
                <a:cs typeface="Optima"/>
              </a:endParaRPr>
            </a:p>
          </p:txBody>
        </p:sp>
        <p:sp>
          <p:nvSpPr>
            <p:cNvPr id="229" name="TextBox 228"/>
            <p:cNvSpPr txBox="1"/>
            <p:nvPr/>
          </p:nvSpPr>
          <p:spPr>
            <a:xfrm>
              <a:off x="6959079" y="1198863"/>
              <a:ext cx="992390" cy="238527"/>
            </a:xfrm>
            <a:prstGeom prst="rect">
              <a:avLst/>
            </a:prstGeom>
            <a:noFill/>
          </p:spPr>
          <p:txBody>
            <a:bodyPr wrap="none" rtlCol="0">
              <a:spAutoFit/>
            </a:bodyPr>
            <a:lstStyle/>
            <a:p>
              <a:r>
                <a:rPr lang="en-US" sz="950" b="1" i="1" dirty="0" err="1" smtClean="0">
                  <a:solidFill>
                    <a:schemeClr val="tx2"/>
                  </a:solidFill>
                  <a:latin typeface="Optima"/>
                  <a:cs typeface="Optima"/>
                </a:rPr>
                <a:t>Diapheromera</a:t>
              </a:r>
              <a:endParaRPr lang="en-US" sz="950" b="1" i="1" dirty="0">
                <a:solidFill>
                  <a:schemeClr val="tx2"/>
                </a:solidFill>
                <a:latin typeface="Optima"/>
                <a:cs typeface="Optima"/>
              </a:endParaRPr>
            </a:p>
          </p:txBody>
        </p:sp>
        <p:sp>
          <p:nvSpPr>
            <p:cNvPr id="230" name="TextBox 229"/>
            <p:cNvSpPr txBox="1"/>
            <p:nvPr/>
          </p:nvSpPr>
          <p:spPr>
            <a:xfrm>
              <a:off x="6959078" y="1505579"/>
              <a:ext cx="957667" cy="238527"/>
            </a:xfrm>
            <a:prstGeom prst="rect">
              <a:avLst/>
            </a:prstGeom>
            <a:noFill/>
          </p:spPr>
          <p:txBody>
            <a:bodyPr wrap="none" rtlCol="0">
              <a:spAutoFit/>
            </a:bodyPr>
            <a:lstStyle/>
            <a:p>
              <a:r>
                <a:rPr lang="en-US" sz="950" b="1" i="1" dirty="0" err="1" smtClean="0">
                  <a:solidFill>
                    <a:schemeClr val="tx2"/>
                  </a:solidFill>
                  <a:latin typeface="Optima"/>
                  <a:cs typeface="Optima"/>
                </a:rPr>
                <a:t>Baculum</a:t>
              </a:r>
              <a:r>
                <a:rPr lang="en-US" sz="950" b="1" i="1" dirty="0" smtClean="0">
                  <a:solidFill>
                    <a:schemeClr val="tx2"/>
                  </a:solidFill>
                  <a:latin typeface="Optima"/>
                  <a:cs typeface="Optima"/>
                </a:rPr>
                <a:t> </a:t>
              </a:r>
              <a:r>
                <a:rPr lang="en-US" sz="950" b="1" i="1" dirty="0" err="1" smtClean="0">
                  <a:solidFill>
                    <a:schemeClr val="tx2"/>
                  </a:solidFill>
                  <a:latin typeface="Optima"/>
                  <a:cs typeface="Optima"/>
                </a:rPr>
                <a:t>thaii</a:t>
              </a:r>
              <a:endParaRPr lang="en-US" sz="950" b="1" i="1" dirty="0">
                <a:solidFill>
                  <a:schemeClr val="tx2"/>
                </a:solidFill>
                <a:latin typeface="Optima"/>
                <a:cs typeface="Optima"/>
              </a:endParaRPr>
            </a:p>
          </p:txBody>
        </p:sp>
        <p:sp>
          <p:nvSpPr>
            <p:cNvPr id="231" name="TextBox 230"/>
            <p:cNvSpPr txBox="1"/>
            <p:nvPr/>
          </p:nvSpPr>
          <p:spPr>
            <a:xfrm>
              <a:off x="6959079" y="5108812"/>
              <a:ext cx="1598723" cy="238527"/>
            </a:xfrm>
            <a:prstGeom prst="rect">
              <a:avLst/>
            </a:prstGeom>
            <a:noFill/>
          </p:spPr>
          <p:txBody>
            <a:bodyPr wrap="none" rtlCol="0">
              <a:spAutoFit/>
            </a:bodyPr>
            <a:lstStyle/>
            <a:p>
              <a:r>
                <a:rPr lang="en-US" sz="950" b="1" i="1" dirty="0" err="1" smtClean="0">
                  <a:solidFill>
                    <a:srgbClr val="176FC1"/>
                  </a:solidFill>
                  <a:latin typeface="Optima"/>
                  <a:cs typeface="Optima"/>
                </a:rPr>
                <a:t>Ctenomorphodes</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briareus</a:t>
              </a:r>
              <a:endParaRPr lang="en-US" sz="950" b="1" i="1" dirty="0">
                <a:solidFill>
                  <a:srgbClr val="176FC1"/>
                </a:solidFill>
                <a:latin typeface="Optima"/>
                <a:cs typeface="Optima"/>
              </a:endParaRPr>
            </a:p>
          </p:txBody>
        </p:sp>
        <p:sp>
          <p:nvSpPr>
            <p:cNvPr id="232" name="TextBox 231"/>
            <p:cNvSpPr txBox="1"/>
            <p:nvPr/>
          </p:nvSpPr>
          <p:spPr>
            <a:xfrm>
              <a:off x="6959078" y="5424944"/>
              <a:ext cx="1517587" cy="238527"/>
            </a:xfrm>
            <a:prstGeom prst="rect">
              <a:avLst/>
            </a:prstGeom>
            <a:noFill/>
          </p:spPr>
          <p:txBody>
            <a:bodyPr wrap="none" rtlCol="0">
              <a:spAutoFit/>
            </a:bodyPr>
            <a:lstStyle/>
            <a:p>
              <a:r>
                <a:rPr lang="en-US" sz="950" b="1" i="1" dirty="0" err="1" smtClean="0">
                  <a:solidFill>
                    <a:srgbClr val="ED1C24"/>
                  </a:solidFill>
                  <a:latin typeface="Optima"/>
                  <a:cs typeface="Optima"/>
                </a:rPr>
                <a:t>Anisomorpha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ferruginea</a:t>
              </a:r>
              <a:endParaRPr lang="en-US" sz="950" b="1" i="1" dirty="0">
                <a:solidFill>
                  <a:srgbClr val="ED1C24"/>
                </a:solidFill>
                <a:latin typeface="Optima"/>
                <a:cs typeface="Optima"/>
              </a:endParaRPr>
            </a:p>
          </p:txBody>
        </p:sp>
      </p:grpSp>
      <p:sp>
        <p:nvSpPr>
          <p:cNvPr id="2" name="Rectangle 1"/>
          <p:cNvSpPr/>
          <p:nvPr/>
        </p:nvSpPr>
        <p:spPr>
          <a:xfrm>
            <a:off x="1800866" y="1913651"/>
            <a:ext cx="1031355" cy="369332"/>
          </a:xfrm>
          <a:prstGeom prst="rect">
            <a:avLst/>
          </a:prstGeom>
        </p:spPr>
        <p:txBody>
          <a:bodyPr wrap="none">
            <a:spAutoFit/>
          </a:bodyPr>
          <a:lstStyle/>
          <a:p>
            <a:r>
              <a:rPr lang="en-US" dirty="0" smtClean="0">
                <a:solidFill>
                  <a:srgbClr val="262626"/>
                </a:solidFill>
                <a:latin typeface="Optima"/>
                <a:cs typeface="Optima"/>
              </a:rPr>
              <a:t>wingless</a:t>
            </a:r>
            <a:endParaRPr lang="en-US" dirty="0"/>
          </a:p>
        </p:txBody>
      </p:sp>
      <p:sp>
        <p:nvSpPr>
          <p:cNvPr id="165" name="6-Point Star 164"/>
          <p:cNvSpPr>
            <a:spLocks noChangeAspect="1"/>
          </p:cNvSpPr>
          <p:nvPr/>
        </p:nvSpPr>
        <p:spPr>
          <a:xfrm>
            <a:off x="1482463" y="2409336"/>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cxnSp>
        <p:nvCxnSpPr>
          <p:cNvPr id="167" name="Straight Arrow Connector 166"/>
          <p:cNvCxnSpPr/>
          <p:nvPr/>
        </p:nvCxnSpPr>
        <p:spPr>
          <a:xfrm flipH="1">
            <a:off x="1330061" y="2142251"/>
            <a:ext cx="40233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0" name="Rectangle 169"/>
          <p:cNvSpPr/>
          <p:nvPr/>
        </p:nvSpPr>
        <p:spPr>
          <a:xfrm>
            <a:off x="1800866" y="1532651"/>
            <a:ext cx="915943" cy="369332"/>
          </a:xfrm>
          <a:prstGeom prst="rect">
            <a:avLst/>
          </a:prstGeom>
        </p:spPr>
        <p:txBody>
          <a:bodyPr wrap="none">
            <a:spAutoFit/>
          </a:bodyPr>
          <a:lstStyle/>
          <a:p>
            <a:r>
              <a:rPr lang="en-US" dirty="0" smtClean="0">
                <a:solidFill>
                  <a:srgbClr val="262626"/>
                </a:solidFill>
                <a:latin typeface="Optima"/>
                <a:cs typeface="Optima"/>
              </a:rPr>
              <a:t>winged</a:t>
            </a:r>
            <a:endParaRPr lang="en-US" dirty="0"/>
          </a:p>
        </p:txBody>
      </p:sp>
      <p:cxnSp>
        <p:nvCxnSpPr>
          <p:cNvPr id="172" name="Straight Arrow Connector 171"/>
          <p:cNvCxnSpPr/>
          <p:nvPr/>
        </p:nvCxnSpPr>
        <p:spPr>
          <a:xfrm flipH="1">
            <a:off x="1330061" y="1761251"/>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4" name="Rectangle 173"/>
          <p:cNvSpPr/>
          <p:nvPr/>
        </p:nvSpPr>
        <p:spPr>
          <a:xfrm>
            <a:off x="1812147" y="2281823"/>
            <a:ext cx="1595971" cy="369332"/>
          </a:xfrm>
          <a:prstGeom prst="rect">
            <a:avLst/>
          </a:prstGeom>
        </p:spPr>
        <p:txBody>
          <a:bodyPr wrap="none">
            <a:spAutoFit/>
          </a:bodyPr>
          <a:lstStyle/>
          <a:p>
            <a:r>
              <a:rPr lang="en-US" dirty="0" smtClean="0">
                <a:solidFill>
                  <a:srgbClr val="262626"/>
                </a:solidFill>
                <a:latin typeface="Optima"/>
                <a:cs typeface="Optima"/>
              </a:rPr>
              <a:t>wing gain/loss</a:t>
            </a:r>
            <a:endParaRPr lang="en-US" dirty="0"/>
          </a:p>
        </p:txBody>
      </p:sp>
      <p:sp>
        <p:nvSpPr>
          <p:cNvPr id="176"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Dollo’s</a:t>
            </a:r>
            <a:r>
              <a:rPr lang="en-US" b="1" dirty="0" smtClean="0">
                <a:latin typeface="Optima"/>
                <a:cs typeface="Optima"/>
              </a:rPr>
              <a:t> Principle Violated</a:t>
            </a:r>
            <a:endParaRPr lang="en-US" b="1" dirty="0">
              <a:latin typeface="Optima"/>
              <a:cs typeface="Optima"/>
            </a:endParaRPr>
          </a:p>
        </p:txBody>
      </p:sp>
    </p:spTree>
    <p:extLst>
      <p:ext uri="{BB962C8B-B14F-4D97-AF65-F5344CB8AC3E}">
        <p14:creationId xmlns:p14="http://schemas.microsoft.com/office/powerpoint/2010/main" val="3873627166"/>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5400000">
            <a:off x="2423540" y="624464"/>
            <a:ext cx="4436739" cy="6235815"/>
            <a:chOff x="4204272" y="371074"/>
            <a:chExt cx="4436738" cy="6235815"/>
          </a:xfrm>
        </p:grpSpPr>
        <p:cxnSp>
          <p:nvCxnSpPr>
            <p:cNvPr id="3" name="Straight Arrow Connector 2"/>
            <p:cNvCxnSpPr/>
            <p:nvPr/>
          </p:nvCxnSpPr>
          <p:spPr>
            <a:xfrm flipH="1">
              <a:off x="6558871" y="521414"/>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558871" y="687498"/>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558871" y="100276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6558871" y="1159222"/>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6558871" y="1318442"/>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558871" y="1474017"/>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008013" y="1635663"/>
              <a:ext cx="9510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681871" y="839406"/>
              <a:ext cx="2277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421157" y="1797655"/>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558871" y="1950055"/>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558871" y="209936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6421157" y="2250061"/>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558871" y="2418856"/>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558871" y="2587806"/>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558871" y="27297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6558871" y="289549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6558871" y="30498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558871" y="31971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6008013" y="3355233"/>
              <a:ext cx="951066"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558871" y="3522935"/>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6558871" y="367851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6314045" y="3846418"/>
              <a:ext cx="645034"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6421157" y="3998818"/>
              <a:ext cx="53792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6558871" y="4151218"/>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6558871" y="4303618"/>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5946806" y="4470545"/>
              <a:ext cx="1012273"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6135526" y="4620789"/>
              <a:ext cx="823553"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6233055" y="4781054"/>
              <a:ext cx="726024"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6558871" y="4942185"/>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6558871" y="51036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6558871" y="52560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58871" y="54084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6558871" y="555730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6558871" y="57132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6558871" y="588725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6558871" y="603965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6421157" y="6203423"/>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6558871" y="6340462"/>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6558871" y="6512654"/>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6563027" y="6326852"/>
              <a:ext cx="1" cy="201165"/>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566004" y="5874203"/>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6563028" y="5544208"/>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6564991" y="5239408"/>
              <a:ext cx="1" cy="182876"/>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6563026" y="4927533"/>
              <a:ext cx="1" cy="19202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6569146" y="4137734"/>
              <a:ext cx="1" cy="182876"/>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6558869" y="3509451"/>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558868" y="3035843"/>
              <a:ext cx="1" cy="173731"/>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6551303" y="2715456"/>
              <a:ext cx="1" cy="19202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6558871" y="2405413"/>
              <a:ext cx="1" cy="19202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6561817" y="1933396"/>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6561817" y="1305350"/>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6561817" y="989046"/>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6558444" y="508189"/>
              <a:ext cx="1" cy="192020"/>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4343400" y="609600"/>
              <a:ext cx="2215045"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4828559" y="1076680"/>
              <a:ext cx="172988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a:off x="4996224" y="1389616"/>
              <a:ext cx="1572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a:off x="6435858" y="2020056"/>
              <a:ext cx="13014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6421157" y="2486392"/>
              <a:ext cx="13014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5303800" y="2814382"/>
              <a:ext cx="1243724"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5470681" y="3118613"/>
              <a:ext cx="109234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H="1">
              <a:off x="6165796" y="3593283"/>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a:off x="6421157" y="4224133"/>
              <a:ext cx="147990"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6314045" y="4095096"/>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6172148" y="3957747"/>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a:off x="6008014" y="3757360"/>
              <a:ext cx="15778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a:off x="5613375" y="3563716"/>
              <a:ext cx="394639"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6380354" y="5015674"/>
              <a:ext cx="180126"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a:off x="6253138" y="5190086"/>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a:off x="6135526" y="4969689"/>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H="1">
              <a:off x="6376448" y="5336746"/>
              <a:ext cx="192699"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6073562" y="5638351"/>
              <a:ext cx="50689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H="1">
              <a:off x="6293961" y="5961990"/>
              <a:ext cx="27802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6421157" y="6416684"/>
              <a:ext cx="147991"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6293961" y="6292763"/>
              <a:ext cx="14189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H="1">
              <a:off x="6073562" y="6109822"/>
              <a:ext cx="23044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H="1">
              <a:off x="5791742" y="5867853"/>
              <a:ext cx="281820"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a:off x="5613375" y="5293274"/>
              <a:ext cx="17836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5944142" y="4781054"/>
              <a:ext cx="17836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H="1">
              <a:off x="5791742" y="4635057"/>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a:off x="5470681" y="4374024"/>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H="1">
              <a:off x="5308482" y="3806403"/>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H="1">
              <a:off x="5147559" y="3355233"/>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4996224" y="2687115"/>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H="1">
              <a:off x="4827283" y="2020056"/>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a:off x="4681871" y="1551718"/>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flipH="1">
              <a:off x="6198420" y="1917704"/>
              <a:ext cx="22468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H="1">
              <a:off x="5988533" y="2145536"/>
              <a:ext cx="19970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flipH="1">
              <a:off x="4343400" y="1159222"/>
              <a:ext cx="338471"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H="1">
              <a:off x="4204272" y="896978"/>
              <a:ext cx="14626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6374950" y="5001241"/>
              <a:ext cx="1" cy="35099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9024" y="4768129"/>
              <a:ext cx="0" cy="43706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V="1">
              <a:off x="6293961" y="5948221"/>
              <a:ext cx="1" cy="362829"/>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flipV="1">
              <a:off x="6073562" y="5625652"/>
              <a:ext cx="1" cy="498901"/>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V="1">
              <a:off x="5791743" y="4620789"/>
              <a:ext cx="0" cy="1262558"/>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V="1">
              <a:off x="5952695" y="4458176"/>
              <a:ext cx="0" cy="332022"/>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6138701" y="4606482"/>
              <a:ext cx="0" cy="374763"/>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V="1">
              <a:off x="5620482" y="3551016"/>
              <a:ext cx="0" cy="175648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5482597" y="3112263"/>
              <a:ext cx="0" cy="126493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6423106" y="3984469"/>
              <a:ext cx="0" cy="251601"/>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V="1">
              <a:off x="6306260" y="3831946"/>
              <a:ext cx="0" cy="279033"/>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6161815" y="3577409"/>
              <a:ext cx="0" cy="39506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6014364" y="3341091"/>
              <a:ext cx="0" cy="428587"/>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6200936" y="1899936"/>
              <a:ext cx="1" cy="45385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6001233" y="1620128"/>
              <a:ext cx="1" cy="530507"/>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6421155" y="2237778"/>
              <a:ext cx="1" cy="2622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H="1">
              <a:off x="6187316" y="2357312"/>
              <a:ext cx="23896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6423448" y="1781994"/>
              <a:ext cx="1" cy="253132"/>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H="1">
              <a:off x="5161990" y="1872635"/>
              <a:ext cx="846024"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V="1">
              <a:off x="5161989" y="1858720"/>
              <a:ext cx="1" cy="1500704"/>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5314861" y="2803192"/>
              <a:ext cx="0" cy="1017305"/>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5011067" y="1380848"/>
              <a:ext cx="0" cy="1306267"/>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flipV="1">
              <a:off x="4834937" y="1063980"/>
              <a:ext cx="0" cy="967588"/>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V="1">
              <a:off x="4681871" y="826128"/>
              <a:ext cx="0" cy="737909"/>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4350534" y="594663"/>
              <a:ext cx="554" cy="577259"/>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flipV="1">
              <a:off x="6435857" y="6201325"/>
              <a:ext cx="1" cy="22859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7" name="6-Point Star 186"/>
            <p:cNvSpPr>
              <a:spLocks noChangeAspect="1"/>
            </p:cNvSpPr>
            <p:nvPr/>
          </p:nvSpPr>
          <p:spPr>
            <a:xfrm>
              <a:off x="5552761" y="3495995"/>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88" name="6-Point Star 187"/>
            <p:cNvSpPr>
              <a:spLocks noChangeAspect="1"/>
            </p:cNvSpPr>
            <p:nvPr/>
          </p:nvSpPr>
          <p:spPr>
            <a:xfrm>
              <a:off x="6098075" y="3525562"/>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89" name="6-Point Star 188"/>
            <p:cNvSpPr>
              <a:spLocks noChangeAspect="1"/>
            </p:cNvSpPr>
            <p:nvPr/>
          </p:nvSpPr>
          <p:spPr>
            <a:xfrm>
              <a:off x="6501427" y="407001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0" name="6-Point Star 189"/>
            <p:cNvSpPr>
              <a:spLocks noChangeAspect="1"/>
            </p:cNvSpPr>
            <p:nvPr/>
          </p:nvSpPr>
          <p:spPr>
            <a:xfrm>
              <a:off x="6070980" y="488658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1" name="6-Point Star 190"/>
            <p:cNvSpPr>
              <a:spLocks noChangeAspect="1"/>
            </p:cNvSpPr>
            <p:nvPr/>
          </p:nvSpPr>
          <p:spPr>
            <a:xfrm>
              <a:off x="6492759" y="565936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2" name="6-Point Star 191"/>
            <p:cNvSpPr>
              <a:spLocks noChangeAspect="1"/>
            </p:cNvSpPr>
            <p:nvPr/>
          </p:nvSpPr>
          <p:spPr>
            <a:xfrm>
              <a:off x="6365986" y="634896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3" name="6-Point Star 192"/>
            <p:cNvSpPr>
              <a:spLocks noChangeAspect="1"/>
            </p:cNvSpPr>
            <p:nvPr/>
          </p:nvSpPr>
          <p:spPr>
            <a:xfrm>
              <a:off x="4283367" y="1088100"/>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4" name="TextBox 193"/>
            <p:cNvSpPr txBox="1"/>
            <p:nvPr/>
          </p:nvSpPr>
          <p:spPr>
            <a:xfrm>
              <a:off x="6959080" y="1652273"/>
              <a:ext cx="1177197" cy="238527"/>
            </a:xfrm>
            <a:prstGeom prst="rect">
              <a:avLst/>
            </a:prstGeom>
            <a:noFill/>
          </p:spPr>
          <p:txBody>
            <a:bodyPr wrap="none" rtlCol="0">
              <a:spAutoFit/>
            </a:bodyPr>
            <a:lstStyle/>
            <a:p>
              <a:r>
                <a:rPr lang="en-US" sz="950" b="1" i="1" dirty="0" err="1" smtClean="0">
                  <a:solidFill>
                    <a:srgbClr val="ED1C24"/>
                  </a:solidFill>
                  <a:latin typeface="Optima"/>
                  <a:cs typeface="Optima"/>
                </a:rPr>
                <a:t>Gratidia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fritzschei</a:t>
              </a:r>
              <a:endParaRPr lang="en-US" sz="950" b="1" i="1" dirty="0">
                <a:solidFill>
                  <a:srgbClr val="ED1C24"/>
                </a:solidFill>
                <a:latin typeface="Optima"/>
                <a:cs typeface="Optima"/>
              </a:endParaRPr>
            </a:p>
          </p:txBody>
        </p:sp>
        <p:sp>
          <p:nvSpPr>
            <p:cNvPr id="195" name="TextBox 194"/>
            <p:cNvSpPr txBox="1"/>
            <p:nvPr/>
          </p:nvSpPr>
          <p:spPr>
            <a:xfrm>
              <a:off x="6959079" y="1961825"/>
              <a:ext cx="1169890" cy="238527"/>
            </a:xfrm>
            <a:prstGeom prst="rect">
              <a:avLst/>
            </a:prstGeom>
            <a:noFill/>
          </p:spPr>
          <p:txBody>
            <a:bodyPr wrap="none" rtlCol="0">
              <a:spAutoFit/>
            </a:bodyPr>
            <a:lstStyle/>
            <a:p>
              <a:r>
                <a:rPr lang="en-US" sz="950" b="1" i="1" dirty="0" smtClean="0">
                  <a:solidFill>
                    <a:srgbClr val="ED1C24"/>
                  </a:solidFill>
                  <a:latin typeface="Optima"/>
                  <a:cs typeface="Optima"/>
                </a:rPr>
                <a:t>S. </a:t>
              </a:r>
              <a:r>
                <a:rPr lang="en-US" sz="950" b="1" i="1" dirty="0" err="1" smtClean="0">
                  <a:solidFill>
                    <a:srgbClr val="ED1C24"/>
                  </a:solidFill>
                  <a:latin typeface="Optima"/>
                  <a:cs typeface="Optima"/>
                </a:rPr>
                <a:t>langikawicensis</a:t>
              </a:r>
              <a:endParaRPr lang="en-US" sz="950" b="1" i="1" dirty="0">
                <a:solidFill>
                  <a:srgbClr val="ED1C24"/>
                </a:solidFill>
                <a:latin typeface="Optima"/>
                <a:cs typeface="Optima"/>
              </a:endParaRPr>
            </a:p>
          </p:txBody>
        </p:sp>
        <p:sp>
          <p:nvSpPr>
            <p:cNvPr id="196" name="TextBox 195"/>
            <p:cNvSpPr txBox="1"/>
            <p:nvPr/>
          </p:nvSpPr>
          <p:spPr>
            <a:xfrm>
              <a:off x="6959079" y="2130798"/>
              <a:ext cx="653099" cy="238527"/>
            </a:xfrm>
            <a:prstGeom prst="rect">
              <a:avLst/>
            </a:prstGeom>
            <a:noFill/>
          </p:spPr>
          <p:txBody>
            <a:bodyPr wrap="none" rtlCol="0">
              <a:spAutoFit/>
            </a:bodyPr>
            <a:lstStyle/>
            <a:p>
              <a:r>
                <a:rPr lang="en-US" sz="950" b="1" i="1" dirty="0" err="1" smtClean="0">
                  <a:solidFill>
                    <a:srgbClr val="ED1C24"/>
                  </a:solidFill>
                  <a:latin typeface="Optima"/>
                  <a:cs typeface="Optima"/>
                </a:rPr>
                <a:t>Baculini</a:t>
              </a:r>
              <a:endParaRPr lang="en-US" sz="950" b="1" i="1" dirty="0">
                <a:solidFill>
                  <a:srgbClr val="ED1C24"/>
                </a:solidFill>
                <a:latin typeface="Optima"/>
                <a:cs typeface="Optima"/>
              </a:endParaRPr>
            </a:p>
          </p:txBody>
        </p:sp>
        <p:sp>
          <p:nvSpPr>
            <p:cNvPr id="197" name="TextBox 196"/>
            <p:cNvSpPr txBox="1"/>
            <p:nvPr/>
          </p:nvSpPr>
          <p:spPr>
            <a:xfrm>
              <a:off x="6956764" y="2441134"/>
              <a:ext cx="689891" cy="238527"/>
            </a:xfrm>
            <a:prstGeom prst="rect">
              <a:avLst/>
            </a:prstGeom>
            <a:noFill/>
          </p:spPr>
          <p:txBody>
            <a:bodyPr wrap="none" rtlCol="0">
              <a:spAutoFit/>
            </a:bodyPr>
            <a:lstStyle/>
            <a:p>
              <a:r>
                <a:rPr lang="en-US" sz="950" b="1" i="1" dirty="0" err="1" smtClean="0">
                  <a:solidFill>
                    <a:srgbClr val="ED1C24"/>
                  </a:solidFill>
                  <a:latin typeface="Optima"/>
                  <a:cs typeface="Optima"/>
                </a:rPr>
                <a:t>Medaura</a:t>
              </a:r>
              <a:endParaRPr lang="en-US" sz="950" b="1" i="1" dirty="0">
                <a:solidFill>
                  <a:srgbClr val="ED1C24"/>
                </a:solidFill>
                <a:latin typeface="Optima"/>
                <a:cs typeface="Optima"/>
              </a:endParaRPr>
            </a:p>
          </p:txBody>
        </p:sp>
        <p:sp>
          <p:nvSpPr>
            <p:cNvPr id="198" name="TextBox 197"/>
            <p:cNvSpPr txBox="1"/>
            <p:nvPr/>
          </p:nvSpPr>
          <p:spPr>
            <a:xfrm>
              <a:off x="6959080" y="2595260"/>
              <a:ext cx="1447169" cy="238527"/>
            </a:xfrm>
            <a:prstGeom prst="rect">
              <a:avLst/>
            </a:prstGeom>
            <a:noFill/>
          </p:spPr>
          <p:txBody>
            <a:bodyPr wrap="none" rtlCol="0">
              <a:spAutoFit/>
            </a:bodyPr>
            <a:lstStyle/>
            <a:p>
              <a:r>
                <a:rPr lang="en-US" sz="950" b="1" i="1" dirty="0" err="1" smtClean="0">
                  <a:solidFill>
                    <a:srgbClr val="ED1C24"/>
                  </a:solidFill>
                  <a:latin typeface="Optima"/>
                  <a:cs typeface="Optima"/>
                </a:rPr>
                <a:t>Oncotophasma</a:t>
              </a:r>
              <a:r>
                <a:rPr lang="en-US" sz="950" b="1" i="1" dirty="0" smtClean="0">
                  <a:solidFill>
                    <a:srgbClr val="ED1C24"/>
                  </a:solidFill>
                  <a:latin typeface="Optima"/>
                  <a:cs typeface="Optima"/>
                </a:rPr>
                <a:t> martini</a:t>
              </a:r>
              <a:endParaRPr lang="en-US" sz="950" b="1" i="1" dirty="0">
                <a:solidFill>
                  <a:srgbClr val="ED1C24"/>
                </a:solidFill>
                <a:latin typeface="Optima"/>
                <a:cs typeface="Optima"/>
              </a:endParaRPr>
            </a:p>
          </p:txBody>
        </p:sp>
        <p:sp>
          <p:nvSpPr>
            <p:cNvPr id="199" name="TextBox 198"/>
            <p:cNvSpPr txBox="1"/>
            <p:nvPr/>
          </p:nvSpPr>
          <p:spPr>
            <a:xfrm>
              <a:off x="6959079" y="2751563"/>
              <a:ext cx="1025522" cy="238527"/>
            </a:xfrm>
            <a:prstGeom prst="rect">
              <a:avLst/>
            </a:prstGeom>
            <a:noFill/>
          </p:spPr>
          <p:txBody>
            <a:bodyPr wrap="none" rtlCol="0">
              <a:spAutoFit/>
            </a:bodyPr>
            <a:lstStyle/>
            <a:p>
              <a:r>
                <a:rPr lang="en-US" sz="950" b="1" i="1" dirty="0" smtClean="0">
                  <a:solidFill>
                    <a:srgbClr val="ED1C24"/>
                  </a:solidFill>
                  <a:latin typeface="Optima"/>
                  <a:cs typeface="Optima"/>
                </a:rPr>
                <a:t>Bacillus </a:t>
              </a:r>
              <a:r>
                <a:rPr lang="en-US" sz="950" b="1" i="1" dirty="0" err="1" smtClean="0">
                  <a:solidFill>
                    <a:srgbClr val="ED1C24"/>
                  </a:solidFill>
                  <a:latin typeface="Optima"/>
                  <a:cs typeface="Optima"/>
                </a:rPr>
                <a:t>rossius</a:t>
              </a:r>
              <a:endParaRPr lang="en-US" sz="950" b="1" i="1" dirty="0">
                <a:solidFill>
                  <a:srgbClr val="ED1C24"/>
                </a:solidFill>
                <a:latin typeface="Optima"/>
                <a:cs typeface="Optima"/>
              </a:endParaRPr>
            </a:p>
          </p:txBody>
        </p:sp>
        <p:sp>
          <p:nvSpPr>
            <p:cNvPr id="200" name="TextBox 199"/>
            <p:cNvSpPr txBox="1"/>
            <p:nvPr/>
          </p:nvSpPr>
          <p:spPr>
            <a:xfrm>
              <a:off x="6959079" y="2904634"/>
              <a:ext cx="1211310" cy="238527"/>
            </a:xfrm>
            <a:prstGeom prst="rect">
              <a:avLst/>
            </a:prstGeom>
            <a:noFill/>
          </p:spPr>
          <p:txBody>
            <a:bodyPr wrap="none" rtlCol="0">
              <a:spAutoFit/>
            </a:bodyPr>
            <a:lstStyle/>
            <a:p>
              <a:r>
                <a:rPr lang="en-US" sz="950" b="1" i="1" dirty="0" err="1" smtClean="0">
                  <a:solidFill>
                    <a:srgbClr val="ED1C24"/>
                  </a:solidFill>
                  <a:latin typeface="Optima"/>
                  <a:cs typeface="Optima"/>
                </a:rPr>
                <a:t>Carausius</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morosus</a:t>
              </a:r>
              <a:endParaRPr lang="en-US" sz="950" b="1" i="1" dirty="0">
                <a:solidFill>
                  <a:srgbClr val="ED1C24"/>
                </a:solidFill>
                <a:latin typeface="Optima"/>
                <a:cs typeface="Optima"/>
              </a:endParaRPr>
            </a:p>
          </p:txBody>
        </p:sp>
        <p:sp>
          <p:nvSpPr>
            <p:cNvPr id="201" name="TextBox 200"/>
            <p:cNvSpPr txBox="1"/>
            <p:nvPr/>
          </p:nvSpPr>
          <p:spPr>
            <a:xfrm>
              <a:off x="6959078" y="3059588"/>
              <a:ext cx="1321078" cy="238527"/>
            </a:xfrm>
            <a:prstGeom prst="rect">
              <a:avLst/>
            </a:prstGeom>
            <a:noFill/>
          </p:spPr>
          <p:txBody>
            <a:bodyPr wrap="none" rtlCol="0">
              <a:spAutoFit/>
            </a:bodyPr>
            <a:lstStyle/>
            <a:p>
              <a:r>
                <a:rPr lang="en-US" sz="950" b="1" i="1" dirty="0" err="1" smtClean="0">
                  <a:solidFill>
                    <a:srgbClr val="ED1C24"/>
                  </a:solidFill>
                  <a:latin typeface="Optima"/>
                  <a:cs typeface="Optima"/>
                </a:rPr>
                <a:t>Eurycanthia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insularis</a:t>
              </a:r>
              <a:endParaRPr lang="en-US" sz="950" b="1" i="1" dirty="0">
                <a:solidFill>
                  <a:srgbClr val="ED1C24"/>
                </a:solidFill>
                <a:latin typeface="Optima"/>
                <a:cs typeface="Optima"/>
              </a:endParaRPr>
            </a:p>
          </p:txBody>
        </p:sp>
        <p:sp>
          <p:nvSpPr>
            <p:cNvPr id="202" name="TextBox 201"/>
            <p:cNvSpPr txBox="1"/>
            <p:nvPr/>
          </p:nvSpPr>
          <p:spPr>
            <a:xfrm>
              <a:off x="6959079" y="3214776"/>
              <a:ext cx="1316450" cy="238527"/>
            </a:xfrm>
            <a:prstGeom prst="rect">
              <a:avLst/>
            </a:prstGeom>
            <a:noFill/>
          </p:spPr>
          <p:txBody>
            <a:bodyPr wrap="none" rtlCol="0">
              <a:spAutoFit/>
            </a:bodyPr>
            <a:lstStyle/>
            <a:p>
              <a:r>
                <a:rPr lang="en-US" sz="950" b="1" i="1" dirty="0" err="1" smtClean="0">
                  <a:solidFill>
                    <a:schemeClr val="accent1"/>
                  </a:solidFill>
                  <a:latin typeface="Optima"/>
                  <a:cs typeface="Optima"/>
                </a:rPr>
                <a:t>Phyllium</a:t>
              </a:r>
              <a:r>
                <a:rPr lang="en-US" sz="950" b="1" i="1" dirty="0" smtClean="0">
                  <a:solidFill>
                    <a:schemeClr val="accent1"/>
                  </a:solidFill>
                  <a:latin typeface="Optima"/>
                  <a:cs typeface="Optima"/>
                </a:rPr>
                <a:t> </a:t>
              </a:r>
              <a:r>
                <a:rPr lang="en-US" sz="950" b="1" i="1" dirty="0" err="1" smtClean="0">
                  <a:solidFill>
                    <a:schemeClr val="accent1"/>
                  </a:solidFill>
                  <a:latin typeface="Optima"/>
                  <a:cs typeface="Optima"/>
                </a:rPr>
                <a:t>bioculatum</a:t>
              </a:r>
              <a:endParaRPr lang="en-US" sz="950" b="1" i="1" dirty="0">
                <a:solidFill>
                  <a:schemeClr val="accent1"/>
                </a:solidFill>
                <a:latin typeface="Optima"/>
                <a:cs typeface="Optima"/>
              </a:endParaRPr>
            </a:p>
          </p:txBody>
        </p:sp>
        <p:sp>
          <p:nvSpPr>
            <p:cNvPr id="203" name="TextBox 202"/>
            <p:cNvSpPr txBox="1"/>
            <p:nvPr/>
          </p:nvSpPr>
          <p:spPr>
            <a:xfrm>
              <a:off x="6959078" y="3376732"/>
              <a:ext cx="1299151" cy="238527"/>
            </a:xfrm>
            <a:prstGeom prst="rect">
              <a:avLst/>
            </a:prstGeom>
            <a:noFill/>
          </p:spPr>
          <p:txBody>
            <a:bodyPr wrap="none" rtlCol="0">
              <a:spAutoFit/>
            </a:bodyPr>
            <a:lstStyle/>
            <a:p>
              <a:r>
                <a:rPr lang="en-US" sz="950" b="1" i="1" dirty="0" err="1" smtClean="0">
                  <a:solidFill>
                    <a:srgbClr val="ED1C24"/>
                  </a:solidFill>
                  <a:latin typeface="Optima"/>
                  <a:cs typeface="Optima"/>
                </a:rPr>
                <a:t>Neohirasea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maerens</a:t>
              </a:r>
              <a:endParaRPr lang="en-US" sz="950" b="1" i="1" dirty="0">
                <a:solidFill>
                  <a:srgbClr val="ED1C24"/>
                </a:solidFill>
                <a:latin typeface="Optima"/>
                <a:cs typeface="Optima"/>
              </a:endParaRPr>
            </a:p>
          </p:txBody>
        </p:sp>
        <p:sp>
          <p:nvSpPr>
            <p:cNvPr id="204" name="TextBox 203"/>
            <p:cNvSpPr txBox="1"/>
            <p:nvPr/>
          </p:nvSpPr>
          <p:spPr>
            <a:xfrm>
              <a:off x="6959078" y="3530995"/>
              <a:ext cx="818542" cy="238527"/>
            </a:xfrm>
            <a:prstGeom prst="rect">
              <a:avLst/>
            </a:prstGeom>
            <a:noFill/>
          </p:spPr>
          <p:txBody>
            <a:bodyPr wrap="none" rtlCol="0">
              <a:spAutoFit/>
            </a:bodyPr>
            <a:lstStyle/>
            <a:p>
              <a:r>
                <a:rPr lang="en-US" sz="950" b="1" i="1" dirty="0" err="1" smtClean="0">
                  <a:solidFill>
                    <a:srgbClr val="ED1C24"/>
                  </a:solidFill>
                  <a:latin typeface="Optima"/>
                  <a:cs typeface="Optima"/>
                </a:rPr>
                <a:t>Neohirasea</a:t>
              </a:r>
              <a:endParaRPr lang="en-US" sz="950" b="1" i="1" dirty="0">
                <a:solidFill>
                  <a:srgbClr val="ED1C24"/>
                </a:solidFill>
                <a:latin typeface="Optima"/>
                <a:cs typeface="Optima"/>
              </a:endParaRPr>
            </a:p>
          </p:txBody>
        </p:sp>
        <p:sp>
          <p:nvSpPr>
            <p:cNvPr id="205" name="TextBox 204"/>
            <p:cNvSpPr txBox="1"/>
            <p:nvPr/>
          </p:nvSpPr>
          <p:spPr>
            <a:xfrm>
              <a:off x="6959079" y="3692326"/>
              <a:ext cx="1156614" cy="238527"/>
            </a:xfrm>
            <a:prstGeom prst="rect">
              <a:avLst/>
            </a:prstGeom>
            <a:noFill/>
          </p:spPr>
          <p:txBody>
            <a:bodyPr wrap="none" rtlCol="0">
              <a:spAutoFit/>
            </a:bodyPr>
            <a:lstStyle/>
            <a:p>
              <a:r>
                <a:rPr lang="en-US" sz="950" b="1" i="1" dirty="0" err="1" smtClean="0">
                  <a:solidFill>
                    <a:srgbClr val="176FC1"/>
                  </a:solidFill>
                  <a:latin typeface="Optima"/>
                  <a:cs typeface="Optima"/>
                </a:rPr>
                <a:t>Sipyloidea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sipylus</a:t>
              </a:r>
              <a:endParaRPr lang="en-US" sz="950" b="1" i="1" dirty="0">
                <a:solidFill>
                  <a:srgbClr val="176FC1"/>
                </a:solidFill>
                <a:latin typeface="Optima"/>
                <a:cs typeface="Optima"/>
              </a:endParaRPr>
            </a:p>
          </p:txBody>
        </p:sp>
        <p:sp>
          <p:nvSpPr>
            <p:cNvPr id="206" name="TextBox 205"/>
            <p:cNvSpPr txBox="1"/>
            <p:nvPr/>
          </p:nvSpPr>
          <p:spPr>
            <a:xfrm>
              <a:off x="6959079" y="3859354"/>
              <a:ext cx="1681931" cy="238527"/>
            </a:xfrm>
            <a:prstGeom prst="rect">
              <a:avLst/>
            </a:prstGeom>
            <a:noFill/>
          </p:spPr>
          <p:txBody>
            <a:bodyPr wrap="none" rtlCol="0">
              <a:spAutoFit/>
            </a:bodyPr>
            <a:lstStyle/>
            <a:p>
              <a:r>
                <a:rPr lang="en-US" sz="950" b="1" i="1" dirty="0" err="1" smtClean="0">
                  <a:solidFill>
                    <a:srgbClr val="176FC1"/>
                  </a:solidFill>
                  <a:latin typeface="Optima"/>
                  <a:cs typeface="Optima"/>
                </a:rPr>
                <a:t>Pseudodiacantha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macklottii</a:t>
              </a:r>
              <a:endParaRPr lang="en-US" sz="950" b="1" i="1" dirty="0">
                <a:solidFill>
                  <a:srgbClr val="176FC1"/>
                </a:solidFill>
                <a:latin typeface="Optima"/>
                <a:cs typeface="Optima"/>
              </a:endParaRPr>
            </a:p>
          </p:txBody>
        </p:sp>
        <p:sp>
          <p:nvSpPr>
            <p:cNvPr id="207" name="TextBox 206"/>
            <p:cNvSpPr txBox="1"/>
            <p:nvPr/>
          </p:nvSpPr>
          <p:spPr>
            <a:xfrm>
              <a:off x="6953289" y="3998819"/>
              <a:ext cx="1312919" cy="238527"/>
            </a:xfrm>
            <a:prstGeom prst="rect">
              <a:avLst/>
            </a:prstGeom>
            <a:noFill/>
          </p:spPr>
          <p:txBody>
            <a:bodyPr wrap="none" rtlCol="0">
              <a:spAutoFit/>
            </a:bodyPr>
            <a:lstStyle/>
            <a:p>
              <a:r>
                <a:rPr lang="en-US" sz="950" b="1" i="1" dirty="0" err="1" smtClean="0">
                  <a:solidFill>
                    <a:srgbClr val="ED1C24"/>
                  </a:solidFill>
                  <a:latin typeface="Optima"/>
                  <a:cs typeface="Optima"/>
                </a:rPr>
                <a:t>Lopaphus</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perakensis</a:t>
              </a:r>
              <a:endParaRPr lang="en-US" sz="950" b="1" i="1" dirty="0">
                <a:solidFill>
                  <a:srgbClr val="ED1C24"/>
                </a:solidFill>
                <a:latin typeface="Optima"/>
                <a:cs typeface="Optima"/>
              </a:endParaRPr>
            </a:p>
          </p:txBody>
        </p:sp>
        <p:sp>
          <p:nvSpPr>
            <p:cNvPr id="208" name="TextBox 207"/>
            <p:cNvSpPr txBox="1"/>
            <p:nvPr/>
          </p:nvSpPr>
          <p:spPr>
            <a:xfrm>
              <a:off x="6953289" y="4151219"/>
              <a:ext cx="1260289" cy="238527"/>
            </a:xfrm>
            <a:prstGeom prst="rect">
              <a:avLst/>
            </a:prstGeom>
            <a:noFill/>
          </p:spPr>
          <p:txBody>
            <a:bodyPr wrap="none" rtlCol="0">
              <a:spAutoFit/>
            </a:bodyPr>
            <a:lstStyle/>
            <a:p>
              <a:r>
                <a:rPr lang="en-US" sz="950" b="1" i="1" dirty="0" err="1" smtClean="0">
                  <a:solidFill>
                    <a:schemeClr val="accent1"/>
                  </a:solidFill>
                  <a:latin typeface="Optima"/>
                  <a:cs typeface="Optima"/>
                </a:rPr>
                <a:t>Lopaphus</a:t>
              </a:r>
              <a:r>
                <a:rPr lang="en-US" sz="950" b="1" i="1" dirty="0" smtClean="0">
                  <a:solidFill>
                    <a:schemeClr val="accent1"/>
                  </a:solidFill>
                  <a:latin typeface="Optima"/>
                  <a:cs typeface="Optima"/>
                </a:rPr>
                <a:t> </a:t>
              </a:r>
              <a:r>
                <a:rPr lang="en-US" sz="950" b="1" i="1" dirty="0" err="1" smtClean="0">
                  <a:solidFill>
                    <a:schemeClr val="accent1"/>
                  </a:solidFill>
                  <a:latin typeface="Optima"/>
                  <a:cs typeface="Optima"/>
                </a:rPr>
                <a:t>sphalerus</a:t>
              </a:r>
              <a:endParaRPr lang="en-US" sz="950" b="1" i="1" dirty="0">
                <a:solidFill>
                  <a:schemeClr val="accent1"/>
                </a:solidFill>
                <a:latin typeface="Optima"/>
                <a:cs typeface="Optima"/>
              </a:endParaRPr>
            </a:p>
          </p:txBody>
        </p:sp>
        <p:sp>
          <p:nvSpPr>
            <p:cNvPr id="209" name="TextBox 208"/>
            <p:cNvSpPr txBox="1"/>
            <p:nvPr/>
          </p:nvSpPr>
          <p:spPr>
            <a:xfrm>
              <a:off x="6959079" y="4320642"/>
              <a:ext cx="1205951" cy="238527"/>
            </a:xfrm>
            <a:prstGeom prst="rect">
              <a:avLst/>
            </a:prstGeom>
            <a:noFill/>
          </p:spPr>
          <p:txBody>
            <a:bodyPr wrap="none" rtlCol="0">
              <a:spAutoFit/>
            </a:bodyPr>
            <a:lstStyle/>
            <a:p>
              <a:r>
                <a:rPr lang="en-US" sz="950" b="1" i="1" dirty="0" err="1" smtClean="0">
                  <a:solidFill>
                    <a:srgbClr val="ED1C24"/>
                  </a:solidFill>
                  <a:latin typeface="Optima"/>
                  <a:cs typeface="Optima"/>
                </a:rPr>
                <a:t>Phoebaticus</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heusii</a:t>
              </a:r>
              <a:endParaRPr lang="en-US" sz="950" b="1" i="1" dirty="0">
                <a:solidFill>
                  <a:srgbClr val="ED1C24"/>
                </a:solidFill>
                <a:latin typeface="Optima"/>
                <a:cs typeface="Optima"/>
              </a:endParaRPr>
            </a:p>
          </p:txBody>
        </p:sp>
        <p:sp>
          <p:nvSpPr>
            <p:cNvPr id="210" name="TextBox 209"/>
            <p:cNvSpPr txBox="1"/>
            <p:nvPr/>
          </p:nvSpPr>
          <p:spPr>
            <a:xfrm>
              <a:off x="6959079" y="4478082"/>
              <a:ext cx="1201568" cy="238527"/>
            </a:xfrm>
            <a:prstGeom prst="rect">
              <a:avLst/>
            </a:prstGeom>
            <a:noFill/>
          </p:spPr>
          <p:txBody>
            <a:bodyPr wrap="none" rtlCol="0">
              <a:spAutoFit/>
            </a:bodyPr>
            <a:lstStyle/>
            <a:p>
              <a:r>
                <a:rPr lang="en-US" sz="950" b="1" i="1" dirty="0" err="1" smtClean="0">
                  <a:solidFill>
                    <a:srgbClr val="ED1C24"/>
                  </a:solidFill>
                  <a:latin typeface="Optima"/>
                  <a:cs typeface="Optima"/>
                </a:rPr>
                <a:t>Lamponius</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guerini</a:t>
              </a:r>
              <a:endParaRPr lang="en-US" sz="950" b="1" i="1" dirty="0">
                <a:solidFill>
                  <a:srgbClr val="ED1C24"/>
                </a:solidFill>
                <a:latin typeface="Optima"/>
                <a:cs typeface="Optima"/>
              </a:endParaRPr>
            </a:p>
          </p:txBody>
        </p:sp>
        <p:sp>
          <p:nvSpPr>
            <p:cNvPr id="211" name="TextBox 210"/>
            <p:cNvSpPr txBox="1"/>
            <p:nvPr/>
          </p:nvSpPr>
          <p:spPr>
            <a:xfrm>
              <a:off x="6959080" y="4646502"/>
              <a:ext cx="1440834" cy="238527"/>
            </a:xfrm>
            <a:prstGeom prst="rect">
              <a:avLst/>
            </a:prstGeom>
            <a:noFill/>
          </p:spPr>
          <p:txBody>
            <a:bodyPr wrap="none" rtlCol="0">
              <a:spAutoFit/>
            </a:bodyPr>
            <a:lstStyle/>
            <a:p>
              <a:r>
                <a:rPr lang="en-US" sz="950" b="1" i="1" dirty="0" err="1" smtClean="0">
                  <a:solidFill>
                    <a:srgbClr val="176FC1"/>
                  </a:solidFill>
                  <a:latin typeface="Optima"/>
                  <a:cs typeface="Optima"/>
                </a:rPr>
                <a:t>Dimorphodes</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prostasis</a:t>
              </a:r>
              <a:endParaRPr lang="en-US" sz="950" b="1" i="1" dirty="0">
                <a:solidFill>
                  <a:srgbClr val="176FC1"/>
                </a:solidFill>
                <a:latin typeface="Optima"/>
                <a:cs typeface="Optima"/>
              </a:endParaRPr>
            </a:p>
          </p:txBody>
        </p:sp>
        <p:sp>
          <p:nvSpPr>
            <p:cNvPr id="212" name="TextBox 211"/>
            <p:cNvSpPr txBox="1"/>
            <p:nvPr/>
          </p:nvSpPr>
          <p:spPr>
            <a:xfrm>
              <a:off x="6959080" y="4795439"/>
              <a:ext cx="1321323" cy="238527"/>
            </a:xfrm>
            <a:prstGeom prst="rect">
              <a:avLst/>
            </a:prstGeom>
            <a:noFill/>
          </p:spPr>
          <p:txBody>
            <a:bodyPr wrap="none" rtlCol="0">
              <a:spAutoFit/>
            </a:bodyPr>
            <a:lstStyle/>
            <a:p>
              <a:r>
                <a:rPr lang="en-US" sz="950" b="1" i="1" dirty="0" err="1" smtClean="0">
                  <a:solidFill>
                    <a:srgbClr val="176FC1"/>
                  </a:solidFill>
                  <a:latin typeface="Optima"/>
                  <a:cs typeface="Optima"/>
                </a:rPr>
                <a:t>Tropiderus</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childrenii</a:t>
              </a:r>
              <a:endParaRPr lang="en-US" sz="950" b="1" i="1" dirty="0">
                <a:solidFill>
                  <a:srgbClr val="176FC1"/>
                </a:solidFill>
                <a:latin typeface="Optima"/>
                <a:cs typeface="Optima"/>
              </a:endParaRPr>
            </a:p>
          </p:txBody>
        </p:sp>
        <p:sp>
          <p:nvSpPr>
            <p:cNvPr id="213" name="TextBox 212"/>
            <p:cNvSpPr txBox="1"/>
            <p:nvPr/>
          </p:nvSpPr>
          <p:spPr>
            <a:xfrm>
              <a:off x="6959079" y="4941860"/>
              <a:ext cx="1208145" cy="238527"/>
            </a:xfrm>
            <a:prstGeom prst="rect">
              <a:avLst/>
            </a:prstGeom>
            <a:noFill/>
          </p:spPr>
          <p:txBody>
            <a:bodyPr wrap="none" rtlCol="0">
              <a:spAutoFit/>
            </a:bodyPr>
            <a:lstStyle/>
            <a:p>
              <a:r>
                <a:rPr lang="en-US" sz="950" b="1" i="1" dirty="0" err="1" smtClean="0">
                  <a:solidFill>
                    <a:srgbClr val="176FC1"/>
                  </a:solidFill>
                  <a:latin typeface="Optima"/>
                  <a:cs typeface="Optima"/>
                </a:rPr>
                <a:t>Eurycnema</a:t>
              </a:r>
              <a:r>
                <a:rPr lang="en-US" sz="950" b="1" i="1" dirty="0" smtClean="0">
                  <a:solidFill>
                    <a:srgbClr val="176FC1"/>
                  </a:solidFill>
                  <a:latin typeface="Optima"/>
                  <a:cs typeface="Optima"/>
                </a:rPr>
                <a:t> goliath</a:t>
              </a:r>
              <a:endParaRPr lang="en-US" sz="950" b="1" i="1" dirty="0">
                <a:solidFill>
                  <a:srgbClr val="176FC1"/>
                </a:solidFill>
                <a:latin typeface="Optima"/>
                <a:cs typeface="Optima"/>
              </a:endParaRPr>
            </a:p>
          </p:txBody>
        </p:sp>
        <p:sp>
          <p:nvSpPr>
            <p:cNvPr id="214" name="TextBox 213"/>
            <p:cNvSpPr txBox="1"/>
            <p:nvPr/>
          </p:nvSpPr>
          <p:spPr>
            <a:xfrm>
              <a:off x="6959079" y="5265203"/>
              <a:ext cx="1310234" cy="238527"/>
            </a:xfrm>
            <a:prstGeom prst="rect">
              <a:avLst/>
            </a:prstGeom>
            <a:noFill/>
          </p:spPr>
          <p:txBody>
            <a:bodyPr wrap="none" rtlCol="0">
              <a:spAutoFit/>
            </a:bodyPr>
            <a:lstStyle/>
            <a:p>
              <a:r>
                <a:rPr lang="en-US" sz="950" b="1" i="1" dirty="0" err="1" smtClean="0">
                  <a:solidFill>
                    <a:srgbClr val="176FC1"/>
                  </a:solidFill>
                  <a:latin typeface="Optima"/>
                  <a:cs typeface="Optima"/>
                </a:rPr>
                <a:t>Extatosoma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tiaratum</a:t>
              </a:r>
              <a:endParaRPr lang="en-US" sz="950" b="1" i="1" dirty="0">
                <a:solidFill>
                  <a:srgbClr val="176FC1"/>
                </a:solidFill>
                <a:latin typeface="Optima"/>
                <a:cs typeface="Optima"/>
              </a:endParaRPr>
            </a:p>
          </p:txBody>
        </p:sp>
        <p:sp>
          <p:nvSpPr>
            <p:cNvPr id="215" name="TextBox 214"/>
            <p:cNvSpPr txBox="1"/>
            <p:nvPr/>
          </p:nvSpPr>
          <p:spPr>
            <a:xfrm>
              <a:off x="6953291" y="5587368"/>
              <a:ext cx="1402337" cy="238527"/>
            </a:xfrm>
            <a:prstGeom prst="rect">
              <a:avLst/>
            </a:prstGeom>
            <a:noFill/>
          </p:spPr>
          <p:txBody>
            <a:bodyPr wrap="none" rtlCol="0">
              <a:spAutoFit/>
            </a:bodyPr>
            <a:lstStyle/>
            <a:p>
              <a:r>
                <a:rPr lang="en-US" sz="950" b="1" i="1" dirty="0" err="1" smtClean="0">
                  <a:solidFill>
                    <a:srgbClr val="176FC1"/>
                  </a:solidFill>
                  <a:latin typeface="Optima"/>
                  <a:cs typeface="Optima"/>
                </a:rPr>
                <a:t>Pseudophasma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rufipes</a:t>
              </a:r>
              <a:endParaRPr lang="en-US" sz="950" b="1" i="1" dirty="0">
                <a:solidFill>
                  <a:srgbClr val="176FC1"/>
                </a:solidFill>
                <a:latin typeface="Optima"/>
                <a:cs typeface="Optima"/>
              </a:endParaRPr>
            </a:p>
          </p:txBody>
        </p:sp>
        <p:sp>
          <p:nvSpPr>
            <p:cNvPr id="216" name="TextBox 215"/>
            <p:cNvSpPr txBox="1"/>
            <p:nvPr/>
          </p:nvSpPr>
          <p:spPr>
            <a:xfrm>
              <a:off x="6959079" y="5745358"/>
              <a:ext cx="1264671" cy="238527"/>
            </a:xfrm>
            <a:prstGeom prst="rect">
              <a:avLst/>
            </a:prstGeom>
            <a:noFill/>
          </p:spPr>
          <p:txBody>
            <a:bodyPr wrap="none" rtlCol="0">
              <a:spAutoFit/>
            </a:bodyPr>
            <a:lstStyle/>
            <a:p>
              <a:r>
                <a:rPr lang="en-US" sz="950" b="1" i="1" dirty="0" err="1" smtClean="0">
                  <a:solidFill>
                    <a:srgbClr val="ED1C24"/>
                  </a:solidFill>
                  <a:latin typeface="Optima"/>
                  <a:cs typeface="Optima"/>
                </a:rPr>
                <a:t>Aretaon</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asperrimus</a:t>
              </a:r>
              <a:endParaRPr lang="en-US" sz="950" b="1" i="1" dirty="0">
                <a:solidFill>
                  <a:srgbClr val="ED1C24"/>
                </a:solidFill>
                <a:latin typeface="Optima"/>
                <a:cs typeface="Optima"/>
              </a:endParaRPr>
            </a:p>
          </p:txBody>
        </p:sp>
        <p:sp>
          <p:nvSpPr>
            <p:cNvPr id="217" name="TextBox 216"/>
            <p:cNvSpPr txBox="1"/>
            <p:nvPr/>
          </p:nvSpPr>
          <p:spPr>
            <a:xfrm>
              <a:off x="6953413" y="5900008"/>
              <a:ext cx="1298542" cy="238527"/>
            </a:xfrm>
            <a:prstGeom prst="rect">
              <a:avLst/>
            </a:prstGeom>
            <a:noFill/>
          </p:spPr>
          <p:txBody>
            <a:bodyPr wrap="none" rtlCol="0">
              <a:spAutoFit/>
            </a:bodyPr>
            <a:lstStyle/>
            <a:p>
              <a:r>
                <a:rPr lang="en-US" sz="950" b="1" i="1" dirty="0" err="1" smtClean="0">
                  <a:solidFill>
                    <a:srgbClr val="ED1C24"/>
                  </a:solidFill>
                  <a:latin typeface="Optima"/>
                  <a:cs typeface="Optima"/>
                </a:rPr>
                <a:t>Sungaya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inexpectata</a:t>
              </a:r>
              <a:endParaRPr lang="en-US" sz="950" b="1" i="1" dirty="0">
                <a:solidFill>
                  <a:srgbClr val="ED1C24"/>
                </a:solidFill>
                <a:latin typeface="Optima"/>
                <a:cs typeface="Optima"/>
              </a:endParaRPr>
            </a:p>
          </p:txBody>
        </p:sp>
        <p:sp>
          <p:nvSpPr>
            <p:cNvPr id="218" name="TextBox 217"/>
            <p:cNvSpPr txBox="1"/>
            <p:nvPr/>
          </p:nvSpPr>
          <p:spPr>
            <a:xfrm>
              <a:off x="6959079" y="6063386"/>
              <a:ext cx="1220934" cy="238527"/>
            </a:xfrm>
            <a:prstGeom prst="rect">
              <a:avLst/>
            </a:prstGeom>
            <a:noFill/>
          </p:spPr>
          <p:txBody>
            <a:bodyPr wrap="none" rtlCol="0">
              <a:spAutoFit/>
            </a:bodyPr>
            <a:lstStyle/>
            <a:p>
              <a:r>
                <a:rPr lang="en-US" sz="950" b="1" i="1" dirty="0" err="1" smtClean="0">
                  <a:solidFill>
                    <a:srgbClr val="ED1C24"/>
                  </a:solidFill>
                  <a:latin typeface="Optima"/>
                  <a:cs typeface="Optima"/>
                </a:rPr>
                <a:t>Agathemera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crassa</a:t>
              </a:r>
              <a:endParaRPr lang="en-US" sz="950" b="1" i="1" dirty="0">
                <a:solidFill>
                  <a:srgbClr val="ED1C24"/>
                </a:solidFill>
                <a:latin typeface="Optima"/>
                <a:cs typeface="Optima"/>
              </a:endParaRPr>
            </a:p>
          </p:txBody>
        </p:sp>
        <p:sp>
          <p:nvSpPr>
            <p:cNvPr id="219" name="TextBox 218"/>
            <p:cNvSpPr txBox="1"/>
            <p:nvPr/>
          </p:nvSpPr>
          <p:spPr>
            <a:xfrm>
              <a:off x="6959079" y="6207189"/>
              <a:ext cx="1356896" cy="238527"/>
            </a:xfrm>
            <a:prstGeom prst="rect">
              <a:avLst/>
            </a:prstGeom>
            <a:noFill/>
          </p:spPr>
          <p:txBody>
            <a:bodyPr wrap="none" rtlCol="0">
              <a:spAutoFit/>
            </a:bodyPr>
            <a:lstStyle/>
            <a:p>
              <a:r>
                <a:rPr lang="en-US" sz="950" b="1" i="1" dirty="0" err="1" smtClean="0">
                  <a:solidFill>
                    <a:srgbClr val="176FC1"/>
                  </a:solidFill>
                  <a:latin typeface="Optima"/>
                  <a:cs typeface="Optima"/>
                </a:rPr>
                <a:t>Heteropteryx</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dilatata</a:t>
              </a:r>
              <a:endParaRPr lang="en-US" sz="950" b="1" i="1" dirty="0">
                <a:solidFill>
                  <a:srgbClr val="176FC1"/>
                </a:solidFill>
                <a:latin typeface="Optima"/>
                <a:cs typeface="Optima"/>
              </a:endParaRPr>
            </a:p>
          </p:txBody>
        </p:sp>
        <p:sp>
          <p:nvSpPr>
            <p:cNvPr id="220" name="TextBox 219"/>
            <p:cNvSpPr txBox="1"/>
            <p:nvPr/>
          </p:nvSpPr>
          <p:spPr>
            <a:xfrm>
              <a:off x="6959079" y="6368362"/>
              <a:ext cx="1212779" cy="238527"/>
            </a:xfrm>
            <a:prstGeom prst="rect">
              <a:avLst/>
            </a:prstGeom>
            <a:noFill/>
          </p:spPr>
          <p:txBody>
            <a:bodyPr wrap="none" rtlCol="0">
              <a:spAutoFit/>
            </a:bodyPr>
            <a:lstStyle/>
            <a:p>
              <a:r>
                <a:rPr lang="en-US" sz="950" b="1" i="1" dirty="0" err="1" smtClean="0">
                  <a:solidFill>
                    <a:srgbClr val="176FC1"/>
                  </a:solidFill>
                  <a:latin typeface="Optima"/>
                  <a:cs typeface="Optima"/>
                </a:rPr>
                <a:t>Haaniella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dehaanii</a:t>
              </a:r>
              <a:endParaRPr lang="en-US" sz="950" b="1" i="1" dirty="0">
                <a:solidFill>
                  <a:srgbClr val="176FC1"/>
                </a:solidFill>
                <a:latin typeface="Optima"/>
                <a:cs typeface="Optima"/>
              </a:endParaRPr>
            </a:p>
          </p:txBody>
        </p:sp>
        <p:sp>
          <p:nvSpPr>
            <p:cNvPr id="221" name="TextBox 220"/>
            <p:cNvSpPr txBox="1"/>
            <p:nvPr/>
          </p:nvSpPr>
          <p:spPr>
            <a:xfrm>
              <a:off x="6953350" y="1812521"/>
              <a:ext cx="1544511" cy="238527"/>
            </a:xfrm>
            <a:prstGeom prst="rect">
              <a:avLst/>
            </a:prstGeom>
            <a:noFill/>
          </p:spPr>
          <p:txBody>
            <a:bodyPr wrap="none" rtlCol="0">
              <a:spAutoFit/>
            </a:bodyPr>
            <a:lstStyle/>
            <a:p>
              <a:r>
                <a:rPr lang="en-US" sz="950" b="1" i="1" dirty="0" err="1" smtClean="0">
                  <a:solidFill>
                    <a:srgbClr val="ED1C24"/>
                  </a:solidFill>
                  <a:latin typeface="Optima"/>
                  <a:cs typeface="Optima"/>
                </a:rPr>
                <a:t>Sceptrophasma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hispidula</a:t>
              </a:r>
              <a:endParaRPr lang="en-US" sz="950" b="1" i="1" dirty="0">
                <a:solidFill>
                  <a:srgbClr val="ED1C24"/>
                </a:solidFill>
                <a:latin typeface="Optima"/>
                <a:cs typeface="Optima"/>
              </a:endParaRPr>
            </a:p>
          </p:txBody>
        </p:sp>
        <p:sp>
          <p:nvSpPr>
            <p:cNvPr id="222" name="TextBox 221"/>
            <p:cNvSpPr txBox="1"/>
            <p:nvPr/>
          </p:nvSpPr>
          <p:spPr>
            <a:xfrm>
              <a:off x="6959078" y="2288936"/>
              <a:ext cx="1626380" cy="238527"/>
            </a:xfrm>
            <a:prstGeom prst="rect">
              <a:avLst/>
            </a:prstGeom>
            <a:noFill/>
          </p:spPr>
          <p:txBody>
            <a:bodyPr wrap="none" rtlCol="0">
              <a:spAutoFit/>
            </a:bodyPr>
            <a:lstStyle/>
            <a:p>
              <a:r>
                <a:rPr lang="en-US" sz="950" b="1" i="1" dirty="0" err="1" smtClean="0">
                  <a:solidFill>
                    <a:srgbClr val="ED1C24"/>
                  </a:solidFill>
                  <a:latin typeface="Optima"/>
                  <a:cs typeface="Optima"/>
                </a:rPr>
                <a:t>Medauroidea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extradentum</a:t>
              </a:r>
              <a:endParaRPr lang="en-US" sz="950" b="1" i="1" dirty="0">
                <a:solidFill>
                  <a:srgbClr val="ED1C24"/>
                </a:solidFill>
                <a:latin typeface="Optima"/>
                <a:cs typeface="Optima"/>
              </a:endParaRPr>
            </a:p>
          </p:txBody>
        </p:sp>
        <p:sp>
          <p:nvSpPr>
            <p:cNvPr id="223" name="TextBox 222"/>
            <p:cNvSpPr txBox="1"/>
            <p:nvPr/>
          </p:nvSpPr>
          <p:spPr>
            <a:xfrm>
              <a:off x="6959078" y="371074"/>
              <a:ext cx="1093871" cy="238527"/>
            </a:xfrm>
            <a:prstGeom prst="rect">
              <a:avLst/>
            </a:prstGeom>
            <a:noFill/>
          </p:spPr>
          <p:txBody>
            <a:bodyPr wrap="none" rtlCol="0">
              <a:spAutoFit/>
            </a:bodyPr>
            <a:lstStyle/>
            <a:p>
              <a:r>
                <a:rPr lang="en-US" sz="950" b="1" i="1" dirty="0" err="1" smtClean="0">
                  <a:solidFill>
                    <a:srgbClr val="176FC1"/>
                  </a:solidFill>
                  <a:latin typeface="Optima"/>
                  <a:cs typeface="Optima"/>
                </a:rPr>
                <a:t>Oligotoma</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nigra</a:t>
              </a:r>
              <a:endParaRPr lang="en-US" sz="950" b="1" i="1" dirty="0">
                <a:solidFill>
                  <a:srgbClr val="176FC1"/>
                </a:solidFill>
                <a:latin typeface="Optima"/>
                <a:cs typeface="Optima"/>
              </a:endParaRPr>
            </a:p>
          </p:txBody>
        </p:sp>
        <p:sp>
          <p:nvSpPr>
            <p:cNvPr id="224" name="TextBox 223"/>
            <p:cNvSpPr txBox="1"/>
            <p:nvPr/>
          </p:nvSpPr>
          <p:spPr>
            <a:xfrm>
              <a:off x="6967391" y="548124"/>
              <a:ext cx="806236" cy="238527"/>
            </a:xfrm>
            <a:prstGeom prst="rect">
              <a:avLst/>
            </a:prstGeom>
            <a:noFill/>
          </p:spPr>
          <p:txBody>
            <a:bodyPr wrap="none" rtlCol="0">
              <a:spAutoFit/>
            </a:bodyPr>
            <a:lstStyle/>
            <a:p>
              <a:r>
                <a:rPr lang="en-US" sz="950" b="1" i="1" dirty="0" err="1" smtClean="0">
                  <a:solidFill>
                    <a:srgbClr val="176FC1"/>
                  </a:solidFill>
                  <a:latin typeface="Optima"/>
                  <a:cs typeface="Optima"/>
                </a:rPr>
                <a:t>Teratembia</a:t>
              </a:r>
              <a:endParaRPr lang="en-US" sz="950" b="1" i="1" dirty="0">
                <a:solidFill>
                  <a:srgbClr val="176FC1"/>
                </a:solidFill>
                <a:latin typeface="Optima"/>
                <a:cs typeface="Optima"/>
              </a:endParaRPr>
            </a:p>
          </p:txBody>
        </p:sp>
        <p:sp>
          <p:nvSpPr>
            <p:cNvPr id="225" name="TextBox 224"/>
            <p:cNvSpPr txBox="1"/>
            <p:nvPr/>
          </p:nvSpPr>
          <p:spPr>
            <a:xfrm>
              <a:off x="6959079" y="707246"/>
              <a:ext cx="966685" cy="238527"/>
            </a:xfrm>
            <a:prstGeom prst="rect">
              <a:avLst/>
            </a:prstGeom>
            <a:noFill/>
          </p:spPr>
          <p:txBody>
            <a:bodyPr wrap="none" rtlCol="0">
              <a:spAutoFit/>
            </a:bodyPr>
            <a:lstStyle/>
            <a:p>
              <a:r>
                <a:rPr lang="en-US" sz="950" b="1" i="1" dirty="0" err="1" smtClean="0">
                  <a:solidFill>
                    <a:schemeClr val="tx2"/>
                  </a:solidFill>
                  <a:latin typeface="Optima"/>
                  <a:cs typeface="Optima"/>
                </a:rPr>
                <a:t>Timema</a:t>
              </a:r>
              <a:r>
                <a:rPr lang="en-US" sz="950" b="1" i="1" dirty="0" smtClean="0">
                  <a:solidFill>
                    <a:schemeClr val="tx2"/>
                  </a:solidFill>
                  <a:latin typeface="Optima"/>
                  <a:cs typeface="Optima"/>
                </a:rPr>
                <a:t> </a:t>
              </a:r>
              <a:r>
                <a:rPr lang="en-US" sz="950" b="1" i="1" dirty="0" err="1" smtClean="0">
                  <a:solidFill>
                    <a:schemeClr val="tx2"/>
                  </a:solidFill>
                  <a:latin typeface="Optima"/>
                  <a:cs typeface="Optima"/>
                </a:rPr>
                <a:t>knulii</a:t>
              </a:r>
              <a:endParaRPr lang="en-US" sz="950" b="1" i="1" dirty="0">
                <a:solidFill>
                  <a:schemeClr val="tx2"/>
                </a:solidFill>
                <a:latin typeface="Optima"/>
                <a:cs typeface="Optima"/>
              </a:endParaRPr>
            </a:p>
          </p:txBody>
        </p:sp>
        <p:sp>
          <p:nvSpPr>
            <p:cNvPr id="226" name="TextBox 225"/>
            <p:cNvSpPr txBox="1"/>
            <p:nvPr/>
          </p:nvSpPr>
          <p:spPr>
            <a:xfrm>
              <a:off x="6959079" y="872613"/>
              <a:ext cx="1375172" cy="238527"/>
            </a:xfrm>
            <a:prstGeom prst="rect">
              <a:avLst/>
            </a:prstGeom>
            <a:noFill/>
          </p:spPr>
          <p:txBody>
            <a:bodyPr wrap="none" rtlCol="0">
              <a:spAutoFit/>
            </a:bodyPr>
            <a:lstStyle/>
            <a:p>
              <a:r>
                <a:rPr lang="en-US" sz="950" b="1" i="1" dirty="0" err="1" smtClean="0">
                  <a:solidFill>
                    <a:schemeClr val="tx2"/>
                  </a:solidFill>
                  <a:latin typeface="Optima"/>
                  <a:cs typeface="Optima"/>
                </a:rPr>
                <a:t>Oreophoetes</a:t>
              </a:r>
              <a:r>
                <a:rPr lang="en-US" sz="950" b="1" i="1" dirty="0" smtClean="0">
                  <a:solidFill>
                    <a:schemeClr val="tx2"/>
                  </a:solidFill>
                  <a:latin typeface="Optima"/>
                  <a:cs typeface="Optima"/>
                </a:rPr>
                <a:t> </a:t>
              </a:r>
              <a:r>
                <a:rPr lang="en-US" sz="950" b="1" i="1" dirty="0" err="1" smtClean="0">
                  <a:solidFill>
                    <a:schemeClr val="tx2"/>
                  </a:solidFill>
                  <a:latin typeface="Optima"/>
                  <a:cs typeface="Optima"/>
                </a:rPr>
                <a:t>peruana</a:t>
              </a:r>
              <a:endParaRPr lang="en-US" sz="950" b="1" i="1" dirty="0">
                <a:solidFill>
                  <a:schemeClr val="tx2"/>
                </a:solidFill>
                <a:latin typeface="Optima"/>
                <a:cs typeface="Optima"/>
              </a:endParaRPr>
            </a:p>
          </p:txBody>
        </p:sp>
        <p:sp>
          <p:nvSpPr>
            <p:cNvPr id="227" name="TextBox 226"/>
            <p:cNvSpPr txBox="1"/>
            <p:nvPr/>
          </p:nvSpPr>
          <p:spPr>
            <a:xfrm>
              <a:off x="6959079" y="1353011"/>
              <a:ext cx="1505282" cy="238527"/>
            </a:xfrm>
            <a:prstGeom prst="rect">
              <a:avLst/>
            </a:prstGeom>
            <a:noFill/>
          </p:spPr>
          <p:txBody>
            <a:bodyPr wrap="none" rtlCol="0">
              <a:spAutoFit/>
            </a:bodyPr>
            <a:lstStyle/>
            <a:p>
              <a:r>
                <a:rPr lang="en-US" sz="950" b="1" i="1" dirty="0" err="1" smtClean="0">
                  <a:solidFill>
                    <a:schemeClr val="tx2"/>
                  </a:solidFill>
                  <a:latin typeface="Optima"/>
                  <a:cs typeface="Optima"/>
                </a:rPr>
                <a:t>Diapheromera</a:t>
              </a:r>
              <a:r>
                <a:rPr lang="en-US" sz="950" b="1" i="1" dirty="0" smtClean="0">
                  <a:solidFill>
                    <a:schemeClr val="tx2"/>
                  </a:solidFill>
                  <a:latin typeface="Optima"/>
                  <a:cs typeface="Optima"/>
                </a:rPr>
                <a:t> </a:t>
              </a:r>
              <a:r>
                <a:rPr lang="en-US" sz="950" b="1" i="1" dirty="0" err="1" smtClean="0">
                  <a:solidFill>
                    <a:schemeClr val="tx2"/>
                  </a:solidFill>
                  <a:latin typeface="Optima"/>
                  <a:cs typeface="Optima"/>
                </a:rPr>
                <a:t>femorata</a:t>
              </a:r>
              <a:endParaRPr lang="en-US" sz="950" b="1" i="1" dirty="0">
                <a:solidFill>
                  <a:schemeClr val="tx2"/>
                </a:solidFill>
                <a:latin typeface="Optima"/>
                <a:cs typeface="Optima"/>
              </a:endParaRPr>
            </a:p>
          </p:txBody>
        </p:sp>
        <p:sp>
          <p:nvSpPr>
            <p:cNvPr id="228" name="TextBox 227"/>
            <p:cNvSpPr txBox="1"/>
            <p:nvPr/>
          </p:nvSpPr>
          <p:spPr>
            <a:xfrm>
              <a:off x="6959080" y="1050137"/>
              <a:ext cx="1152591" cy="238527"/>
            </a:xfrm>
            <a:prstGeom prst="rect">
              <a:avLst/>
            </a:prstGeom>
            <a:noFill/>
          </p:spPr>
          <p:txBody>
            <a:bodyPr wrap="none" rtlCol="0">
              <a:spAutoFit/>
            </a:bodyPr>
            <a:lstStyle/>
            <a:p>
              <a:r>
                <a:rPr lang="en-US" sz="950" b="1" i="1" dirty="0" err="1" smtClean="0">
                  <a:solidFill>
                    <a:schemeClr val="tx2"/>
                  </a:solidFill>
                  <a:latin typeface="Optima"/>
                  <a:cs typeface="Optima"/>
                </a:rPr>
                <a:t>Libethra</a:t>
              </a:r>
              <a:r>
                <a:rPr lang="en-US" sz="950" b="1" i="1" dirty="0" smtClean="0">
                  <a:solidFill>
                    <a:schemeClr val="tx2"/>
                  </a:solidFill>
                  <a:latin typeface="Optima"/>
                  <a:cs typeface="Optima"/>
                </a:rPr>
                <a:t> </a:t>
              </a:r>
              <a:r>
                <a:rPr lang="en-US" sz="950" b="1" i="1" dirty="0" err="1" smtClean="0">
                  <a:solidFill>
                    <a:schemeClr val="tx2"/>
                  </a:solidFill>
                  <a:latin typeface="Optima"/>
                  <a:cs typeface="Optima"/>
                </a:rPr>
                <a:t>regularis</a:t>
              </a:r>
              <a:endParaRPr lang="en-US" sz="950" b="1" i="1" dirty="0">
                <a:solidFill>
                  <a:schemeClr val="tx2"/>
                </a:solidFill>
                <a:latin typeface="Optima"/>
                <a:cs typeface="Optima"/>
              </a:endParaRPr>
            </a:p>
          </p:txBody>
        </p:sp>
        <p:sp>
          <p:nvSpPr>
            <p:cNvPr id="229" name="TextBox 228"/>
            <p:cNvSpPr txBox="1"/>
            <p:nvPr/>
          </p:nvSpPr>
          <p:spPr>
            <a:xfrm>
              <a:off x="6959079" y="1198863"/>
              <a:ext cx="992390" cy="238527"/>
            </a:xfrm>
            <a:prstGeom prst="rect">
              <a:avLst/>
            </a:prstGeom>
            <a:noFill/>
          </p:spPr>
          <p:txBody>
            <a:bodyPr wrap="none" rtlCol="0">
              <a:spAutoFit/>
            </a:bodyPr>
            <a:lstStyle/>
            <a:p>
              <a:r>
                <a:rPr lang="en-US" sz="950" b="1" i="1" dirty="0" err="1" smtClean="0">
                  <a:solidFill>
                    <a:schemeClr val="tx2"/>
                  </a:solidFill>
                  <a:latin typeface="Optima"/>
                  <a:cs typeface="Optima"/>
                </a:rPr>
                <a:t>Diapheromera</a:t>
              </a:r>
              <a:endParaRPr lang="en-US" sz="950" b="1" i="1" dirty="0">
                <a:solidFill>
                  <a:schemeClr val="tx2"/>
                </a:solidFill>
                <a:latin typeface="Optima"/>
                <a:cs typeface="Optima"/>
              </a:endParaRPr>
            </a:p>
          </p:txBody>
        </p:sp>
        <p:sp>
          <p:nvSpPr>
            <p:cNvPr id="230" name="TextBox 229"/>
            <p:cNvSpPr txBox="1"/>
            <p:nvPr/>
          </p:nvSpPr>
          <p:spPr>
            <a:xfrm>
              <a:off x="6959078" y="1505579"/>
              <a:ext cx="957667" cy="238527"/>
            </a:xfrm>
            <a:prstGeom prst="rect">
              <a:avLst/>
            </a:prstGeom>
            <a:noFill/>
          </p:spPr>
          <p:txBody>
            <a:bodyPr wrap="none" rtlCol="0">
              <a:spAutoFit/>
            </a:bodyPr>
            <a:lstStyle/>
            <a:p>
              <a:r>
                <a:rPr lang="en-US" sz="950" b="1" i="1" dirty="0" err="1" smtClean="0">
                  <a:solidFill>
                    <a:schemeClr val="tx2"/>
                  </a:solidFill>
                  <a:latin typeface="Optima"/>
                  <a:cs typeface="Optima"/>
                </a:rPr>
                <a:t>Baculum</a:t>
              </a:r>
              <a:r>
                <a:rPr lang="en-US" sz="950" b="1" i="1" dirty="0" smtClean="0">
                  <a:solidFill>
                    <a:schemeClr val="tx2"/>
                  </a:solidFill>
                  <a:latin typeface="Optima"/>
                  <a:cs typeface="Optima"/>
                </a:rPr>
                <a:t> </a:t>
              </a:r>
              <a:r>
                <a:rPr lang="en-US" sz="950" b="1" i="1" dirty="0" err="1" smtClean="0">
                  <a:solidFill>
                    <a:schemeClr val="tx2"/>
                  </a:solidFill>
                  <a:latin typeface="Optima"/>
                  <a:cs typeface="Optima"/>
                </a:rPr>
                <a:t>thaii</a:t>
              </a:r>
              <a:endParaRPr lang="en-US" sz="950" b="1" i="1" dirty="0">
                <a:solidFill>
                  <a:schemeClr val="tx2"/>
                </a:solidFill>
                <a:latin typeface="Optima"/>
                <a:cs typeface="Optima"/>
              </a:endParaRPr>
            </a:p>
          </p:txBody>
        </p:sp>
        <p:sp>
          <p:nvSpPr>
            <p:cNvPr id="231" name="TextBox 230"/>
            <p:cNvSpPr txBox="1"/>
            <p:nvPr/>
          </p:nvSpPr>
          <p:spPr>
            <a:xfrm>
              <a:off x="6959079" y="5108812"/>
              <a:ext cx="1598723" cy="238527"/>
            </a:xfrm>
            <a:prstGeom prst="rect">
              <a:avLst/>
            </a:prstGeom>
            <a:noFill/>
          </p:spPr>
          <p:txBody>
            <a:bodyPr wrap="none" rtlCol="0">
              <a:spAutoFit/>
            </a:bodyPr>
            <a:lstStyle/>
            <a:p>
              <a:r>
                <a:rPr lang="en-US" sz="950" b="1" i="1" dirty="0" err="1" smtClean="0">
                  <a:solidFill>
                    <a:srgbClr val="176FC1"/>
                  </a:solidFill>
                  <a:latin typeface="Optima"/>
                  <a:cs typeface="Optima"/>
                </a:rPr>
                <a:t>Ctenomorphodes</a:t>
              </a:r>
              <a:r>
                <a:rPr lang="en-US" sz="950" b="1" i="1" dirty="0" smtClean="0">
                  <a:solidFill>
                    <a:srgbClr val="176FC1"/>
                  </a:solidFill>
                  <a:latin typeface="Optima"/>
                  <a:cs typeface="Optima"/>
                </a:rPr>
                <a:t> </a:t>
              </a:r>
              <a:r>
                <a:rPr lang="en-US" sz="950" b="1" i="1" dirty="0" err="1" smtClean="0">
                  <a:solidFill>
                    <a:srgbClr val="176FC1"/>
                  </a:solidFill>
                  <a:latin typeface="Optima"/>
                  <a:cs typeface="Optima"/>
                </a:rPr>
                <a:t>briareus</a:t>
              </a:r>
              <a:endParaRPr lang="en-US" sz="950" b="1" i="1" dirty="0">
                <a:solidFill>
                  <a:srgbClr val="176FC1"/>
                </a:solidFill>
                <a:latin typeface="Optima"/>
                <a:cs typeface="Optima"/>
              </a:endParaRPr>
            </a:p>
          </p:txBody>
        </p:sp>
        <p:sp>
          <p:nvSpPr>
            <p:cNvPr id="232" name="TextBox 231"/>
            <p:cNvSpPr txBox="1"/>
            <p:nvPr/>
          </p:nvSpPr>
          <p:spPr>
            <a:xfrm>
              <a:off x="6959078" y="5424944"/>
              <a:ext cx="1517587" cy="238527"/>
            </a:xfrm>
            <a:prstGeom prst="rect">
              <a:avLst/>
            </a:prstGeom>
            <a:noFill/>
          </p:spPr>
          <p:txBody>
            <a:bodyPr wrap="none" rtlCol="0">
              <a:spAutoFit/>
            </a:bodyPr>
            <a:lstStyle/>
            <a:p>
              <a:r>
                <a:rPr lang="en-US" sz="950" b="1" i="1" dirty="0" err="1" smtClean="0">
                  <a:solidFill>
                    <a:srgbClr val="ED1C24"/>
                  </a:solidFill>
                  <a:latin typeface="Optima"/>
                  <a:cs typeface="Optima"/>
                </a:rPr>
                <a:t>Anisomorpha</a:t>
              </a:r>
              <a:r>
                <a:rPr lang="en-US" sz="950" b="1" i="1" dirty="0" smtClean="0">
                  <a:solidFill>
                    <a:srgbClr val="ED1C24"/>
                  </a:solidFill>
                  <a:latin typeface="Optima"/>
                  <a:cs typeface="Optima"/>
                </a:rPr>
                <a:t> </a:t>
              </a:r>
              <a:r>
                <a:rPr lang="en-US" sz="950" b="1" i="1" dirty="0" err="1" smtClean="0">
                  <a:solidFill>
                    <a:srgbClr val="ED1C24"/>
                  </a:solidFill>
                  <a:latin typeface="Optima"/>
                  <a:cs typeface="Optima"/>
                </a:rPr>
                <a:t>ferruginea</a:t>
              </a:r>
              <a:endParaRPr lang="en-US" sz="950" b="1" i="1" dirty="0">
                <a:solidFill>
                  <a:srgbClr val="ED1C24"/>
                </a:solidFill>
                <a:latin typeface="Optima"/>
                <a:cs typeface="Optima"/>
              </a:endParaRPr>
            </a:p>
          </p:txBody>
        </p:sp>
      </p:grpSp>
      <p:sp>
        <p:nvSpPr>
          <p:cNvPr id="176"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smtClean="0">
                <a:latin typeface="Optima"/>
                <a:cs typeface="Optima"/>
              </a:rPr>
              <a:t>Dollo’s</a:t>
            </a:r>
            <a:r>
              <a:rPr lang="en-US" b="1" dirty="0" smtClean="0">
                <a:latin typeface="Optima"/>
                <a:cs typeface="Optima"/>
              </a:rPr>
              <a:t> Principle Violated</a:t>
            </a:r>
            <a:endParaRPr lang="en-US" b="1" dirty="0">
              <a:latin typeface="Optima"/>
              <a:cs typeface="Optima"/>
            </a:endParaRPr>
          </a:p>
        </p:txBody>
      </p:sp>
      <p:sp>
        <p:nvSpPr>
          <p:cNvPr id="178" name="Rectangle 177"/>
          <p:cNvSpPr/>
          <p:nvPr/>
        </p:nvSpPr>
        <p:spPr>
          <a:xfrm>
            <a:off x="381000" y="6122884"/>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rgbClr val="FF0000"/>
                </a:solidFill>
                <a:latin typeface="Optima"/>
                <a:cs typeface="Optima"/>
              </a:rPr>
              <a:t>STOP and Think: </a:t>
            </a:r>
            <a:r>
              <a:rPr lang="en-US" sz="2800" dirty="0" smtClean="0">
                <a:latin typeface="Optima"/>
                <a:cs typeface="Optima"/>
              </a:rPr>
              <a:t>What do you think </a:t>
            </a:r>
            <a:r>
              <a:rPr lang="en-US" sz="2800" smtClean="0">
                <a:latin typeface="Optima"/>
                <a:cs typeface="Optima"/>
              </a:rPr>
              <a:t>has happened?</a:t>
            </a:r>
            <a:endParaRPr lang="en-US" i="1" dirty="0">
              <a:latin typeface="Optima"/>
              <a:cs typeface="Optima"/>
            </a:endParaRPr>
          </a:p>
        </p:txBody>
      </p:sp>
      <p:sp>
        <p:nvSpPr>
          <p:cNvPr id="180" name="Rectangle 179"/>
          <p:cNvSpPr/>
          <p:nvPr/>
        </p:nvSpPr>
        <p:spPr>
          <a:xfrm>
            <a:off x="1204584" y="1532651"/>
            <a:ext cx="2209800" cy="1143000"/>
          </a:xfrm>
          <a:prstGeom prst="rect">
            <a:avLst/>
          </a:prstGeom>
          <a:solidFill>
            <a:schemeClr val="bg1">
              <a:lumMod val="8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2" name="Rectangle 181"/>
          <p:cNvSpPr/>
          <p:nvPr/>
        </p:nvSpPr>
        <p:spPr>
          <a:xfrm>
            <a:off x="1800866" y="1913651"/>
            <a:ext cx="1031355" cy="369332"/>
          </a:xfrm>
          <a:prstGeom prst="rect">
            <a:avLst/>
          </a:prstGeom>
        </p:spPr>
        <p:txBody>
          <a:bodyPr wrap="none">
            <a:spAutoFit/>
          </a:bodyPr>
          <a:lstStyle/>
          <a:p>
            <a:r>
              <a:rPr lang="en-US" dirty="0" smtClean="0">
                <a:solidFill>
                  <a:srgbClr val="262626"/>
                </a:solidFill>
                <a:latin typeface="Optima"/>
                <a:cs typeface="Optima"/>
              </a:rPr>
              <a:t>wingless</a:t>
            </a:r>
            <a:endParaRPr lang="en-US" dirty="0"/>
          </a:p>
        </p:txBody>
      </p:sp>
      <p:sp>
        <p:nvSpPr>
          <p:cNvPr id="183" name="6-Point Star 182"/>
          <p:cNvSpPr>
            <a:spLocks noChangeAspect="1"/>
          </p:cNvSpPr>
          <p:nvPr/>
        </p:nvSpPr>
        <p:spPr>
          <a:xfrm>
            <a:off x="1482463" y="2409336"/>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cxnSp>
        <p:nvCxnSpPr>
          <p:cNvPr id="184" name="Straight Arrow Connector 183"/>
          <p:cNvCxnSpPr/>
          <p:nvPr/>
        </p:nvCxnSpPr>
        <p:spPr>
          <a:xfrm flipH="1">
            <a:off x="1330061" y="2142251"/>
            <a:ext cx="40233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5" name="Rectangle 184"/>
          <p:cNvSpPr/>
          <p:nvPr/>
        </p:nvSpPr>
        <p:spPr>
          <a:xfrm>
            <a:off x="1800866" y="1532651"/>
            <a:ext cx="915943" cy="369332"/>
          </a:xfrm>
          <a:prstGeom prst="rect">
            <a:avLst/>
          </a:prstGeom>
        </p:spPr>
        <p:txBody>
          <a:bodyPr wrap="none">
            <a:spAutoFit/>
          </a:bodyPr>
          <a:lstStyle/>
          <a:p>
            <a:r>
              <a:rPr lang="en-US" dirty="0" smtClean="0">
                <a:solidFill>
                  <a:srgbClr val="262626"/>
                </a:solidFill>
                <a:latin typeface="Optima"/>
                <a:cs typeface="Optima"/>
              </a:rPr>
              <a:t>winged</a:t>
            </a:r>
            <a:endParaRPr lang="en-US" dirty="0"/>
          </a:p>
        </p:txBody>
      </p:sp>
      <p:cxnSp>
        <p:nvCxnSpPr>
          <p:cNvPr id="233" name="Straight Arrow Connector 232"/>
          <p:cNvCxnSpPr/>
          <p:nvPr/>
        </p:nvCxnSpPr>
        <p:spPr>
          <a:xfrm flipH="1">
            <a:off x="1330061" y="1761251"/>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4" name="Rectangle 233"/>
          <p:cNvSpPr/>
          <p:nvPr/>
        </p:nvSpPr>
        <p:spPr>
          <a:xfrm>
            <a:off x="1812147" y="2281823"/>
            <a:ext cx="1595971" cy="369332"/>
          </a:xfrm>
          <a:prstGeom prst="rect">
            <a:avLst/>
          </a:prstGeom>
        </p:spPr>
        <p:txBody>
          <a:bodyPr wrap="none">
            <a:spAutoFit/>
          </a:bodyPr>
          <a:lstStyle/>
          <a:p>
            <a:r>
              <a:rPr lang="en-US" dirty="0" smtClean="0">
                <a:solidFill>
                  <a:srgbClr val="262626"/>
                </a:solidFill>
                <a:latin typeface="Optima"/>
                <a:cs typeface="Optima"/>
              </a:rPr>
              <a:t>wing gain/loss</a:t>
            </a:r>
            <a:endParaRPr lang="en-US" dirty="0"/>
          </a:p>
        </p:txBody>
      </p:sp>
    </p:spTree>
    <p:extLst>
      <p:ext uri="{BB962C8B-B14F-4D97-AF65-F5344CB8AC3E}">
        <p14:creationId xmlns:p14="http://schemas.microsoft.com/office/powerpoint/2010/main" val="1631514024"/>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63726153"/>
              </p:ext>
            </p:extLst>
          </p:nvPr>
        </p:nvGraphicFramePr>
        <p:xfrm>
          <a:off x="3048000" y="2514600"/>
          <a:ext cx="3432303" cy="2333776"/>
        </p:xfrm>
        <a:graphic>
          <a:graphicData uri="http://schemas.openxmlformats.org/drawingml/2006/table">
            <a:tbl>
              <a:tblPr firstRow="1" bandRow="1">
                <a:tableStyleId>{5C22544A-7EE6-4342-B048-85BDC9FD1C3A}</a:tableStyleId>
              </a:tblPr>
              <a:tblGrid>
                <a:gridCol w="1211165"/>
                <a:gridCol w="2221138"/>
              </a:tblGrid>
              <a:tr h="428776">
                <a:tc>
                  <a:txBody>
                    <a:bodyPr/>
                    <a:lstStyle/>
                    <a:p>
                      <a:pPr algn="ctr"/>
                      <a:r>
                        <a:rPr lang="en-US" sz="2000" b="0" dirty="0" smtClean="0">
                          <a:solidFill>
                            <a:schemeClr val="tx1"/>
                          </a:solidFill>
                          <a:latin typeface="Optima"/>
                          <a:cs typeface="Optima"/>
                        </a:rPr>
                        <a:t>S</a:t>
                      </a:r>
                      <a:r>
                        <a:rPr lang="en-US" sz="1600" b="0" dirty="0" smtClean="0">
                          <a:solidFill>
                            <a:schemeClr val="tx1"/>
                          </a:solidFill>
                          <a:latin typeface="Optima"/>
                          <a:cs typeface="Optima"/>
                        </a:rPr>
                        <a:t>PECIES</a:t>
                      </a:r>
                      <a:endParaRPr lang="en-US" sz="16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Optima"/>
                          <a:cs typeface="Optima"/>
                        </a:rPr>
                        <a:t>A</a:t>
                      </a:r>
                      <a:r>
                        <a:rPr lang="en-US" sz="1600" b="0" dirty="0" smtClean="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TCGAAAGCAT</a:t>
                      </a:r>
                      <a:endParaRPr lang="en-US" sz="190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Alignment As a Character Table</a:t>
            </a:r>
            <a:endParaRPr lang="en-US" b="1" dirty="0">
              <a:latin typeface="Optima"/>
              <a:cs typeface="Optima"/>
            </a:endParaRPr>
          </a:p>
        </p:txBody>
      </p:sp>
    </p:spTree>
    <p:extLst>
      <p:ext uri="{BB962C8B-B14F-4D97-AF65-F5344CB8AC3E}">
        <p14:creationId xmlns:p14="http://schemas.microsoft.com/office/powerpoint/2010/main" val="1387192083"/>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Alignment As a Character Table</a:t>
            </a:r>
            <a:endParaRPr lang="en-US" b="1" dirty="0">
              <a:latin typeface="Optima"/>
              <a:cs typeface="Optima"/>
            </a:endParaRPr>
          </a:p>
        </p:txBody>
      </p:sp>
      <p:pic>
        <p:nvPicPr>
          <p:cNvPr id="5" name="Picture 4"/>
          <p:cNvPicPr>
            <a:picLocks noChangeAspect="1"/>
          </p:cNvPicPr>
          <p:nvPr/>
        </p:nvPicPr>
        <p:blipFill rotWithShape="1">
          <a:blip r:embed="rId2"/>
          <a:srcRect l="77379"/>
          <a:stretch/>
        </p:blipFill>
        <p:spPr>
          <a:xfrm>
            <a:off x="6232415" y="3555081"/>
            <a:ext cx="255772" cy="1143000"/>
          </a:xfrm>
          <a:prstGeom prst="rect">
            <a:avLst/>
          </a:prstGeom>
        </p:spPr>
      </p:pic>
      <p:sp>
        <p:nvSpPr>
          <p:cNvPr id="6" name="Rectangle 5"/>
          <p:cNvSpPr/>
          <p:nvPr/>
        </p:nvSpPr>
        <p:spPr>
          <a:xfrm>
            <a:off x="6544560" y="3850530"/>
            <a:ext cx="1474748" cy="461665"/>
          </a:xfrm>
          <a:prstGeom prst="rect">
            <a:avLst/>
          </a:prstGeom>
        </p:spPr>
        <p:txBody>
          <a:bodyPr wrap="none">
            <a:spAutoFit/>
          </a:bodyPr>
          <a:lstStyle/>
          <a:p>
            <a:r>
              <a:rPr lang="en-US" sz="2400" i="1" dirty="0" smtClean="0">
                <a:latin typeface="Optima"/>
                <a:cs typeface="Optima"/>
              </a:rPr>
              <a:t>n </a:t>
            </a:r>
            <a:r>
              <a:rPr lang="en-US" sz="2400" dirty="0" smtClean="0">
                <a:latin typeface="Optima"/>
                <a:cs typeface="Optima"/>
              </a:rPr>
              <a:t>species</a:t>
            </a:r>
            <a:endParaRPr lang="en-US" sz="2400" i="1" dirty="0"/>
          </a:p>
        </p:txBody>
      </p:sp>
      <p:sp>
        <p:nvSpPr>
          <p:cNvPr id="7" name="Rectangle 6"/>
          <p:cNvSpPr/>
          <p:nvPr/>
        </p:nvSpPr>
        <p:spPr>
          <a:xfrm>
            <a:off x="4407763" y="5092338"/>
            <a:ext cx="1943796" cy="461665"/>
          </a:xfrm>
          <a:prstGeom prst="rect">
            <a:avLst/>
          </a:prstGeom>
        </p:spPr>
        <p:txBody>
          <a:bodyPr wrap="none">
            <a:spAutoFit/>
          </a:bodyPr>
          <a:lstStyle/>
          <a:p>
            <a:pPr algn="ctr"/>
            <a:r>
              <a:rPr lang="en-US" sz="2400" i="1" dirty="0" smtClean="0">
                <a:latin typeface="Optima"/>
                <a:cs typeface="Optima"/>
              </a:rPr>
              <a:t>m </a:t>
            </a:r>
            <a:r>
              <a:rPr lang="en-US" sz="2400" dirty="0" smtClean="0">
                <a:latin typeface="Optima"/>
                <a:cs typeface="Optima"/>
              </a:rPr>
              <a:t>characters</a:t>
            </a:r>
            <a:endParaRPr lang="en-US" sz="2400" i="1" dirty="0"/>
          </a:p>
        </p:txBody>
      </p:sp>
      <p:pic>
        <p:nvPicPr>
          <p:cNvPr id="8" name="Picture 7"/>
          <p:cNvPicPr>
            <a:picLocks noChangeAspect="1"/>
          </p:cNvPicPr>
          <p:nvPr/>
        </p:nvPicPr>
        <p:blipFill rotWithShape="1">
          <a:blip r:embed="rId2"/>
          <a:srcRect l="77379"/>
          <a:stretch/>
        </p:blipFill>
        <p:spPr>
          <a:xfrm rot="5400000">
            <a:off x="5215326" y="4358982"/>
            <a:ext cx="289875" cy="129540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989413674"/>
              </p:ext>
            </p:extLst>
          </p:nvPr>
        </p:nvGraphicFramePr>
        <p:xfrm>
          <a:off x="3048000" y="2514600"/>
          <a:ext cx="3432303" cy="2333776"/>
        </p:xfrm>
        <a:graphic>
          <a:graphicData uri="http://schemas.openxmlformats.org/drawingml/2006/table">
            <a:tbl>
              <a:tblPr firstRow="1" bandRow="1">
                <a:tableStyleId>{5C22544A-7EE6-4342-B048-85BDC9FD1C3A}</a:tableStyleId>
              </a:tblPr>
              <a:tblGrid>
                <a:gridCol w="1211165"/>
                <a:gridCol w="2221138"/>
              </a:tblGrid>
              <a:tr h="428776">
                <a:tc>
                  <a:txBody>
                    <a:bodyPr/>
                    <a:lstStyle/>
                    <a:p>
                      <a:pPr algn="ctr"/>
                      <a:r>
                        <a:rPr lang="en-US" sz="2000" b="0" dirty="0" smtClean="0">
                          <a:solidFill>
                            <a:schemeClr val="tx1"/>
                          </a:solidFill>
                          <a:latin typeface="Optima"/>
                          <a:cs typeface="Optima"/>
                        </a:rPr>
                        <a:t>S</a:t>
                      </a:r>
                      <a:r>
                        <a:rPr lang="en-US" sz="1600" b="0" dirty="0" smtClean="0">
                          <a:solidFill>
                            <a:schemeClr val="tx1"/>
                          </a:solidFill>
                          <a:latin typeface="Optima"/>
                          <a:cs typeface="Optima"/>
                        </a:rPr>
                        <a:t>PECIES</a:t>
                      </a:r>
                      <a:endParaRPr lang="en-US" sz="16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Optima"/>
                          <a:cs typeface="Optima"/>
                        </a:rPr>
                        <a:t>A</a:t>
                      </a:r>
                      <a:r>
                        <a:rPr lang="en-US" sz="1600" b="0" dirty="0" smtClean="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TCGAAAGCAT</a:t>
                      </a:r>
                      <a:endParaRPr lang="en-US" sz="190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577357126"/>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Optima"/>
                <a:cs typeface="Optima"/>
              </a:rPr>
              <a:t>Outline</a:t>
            </a:r>
            <a:endParaRPr lang="en-US" b="1" dirty="0">
              <a:solidFill>
                <a:srgbClr val="000000"/>
              </a:solidFill>
              <a:latin typeface="Optima"/>
              <a:cs typeface="Optima"/>
            </a:endParaRP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smtClean="0">
                <a:solidFill>
                  <a:schemeClr val="bg1">
                    <a:lumMod val="50000"/>
                  </a:schemeClr>
                </a:solidFill>
                <a:latin typeface="Optima"/>
                <a:cs typeface="Optima"/>
              </a:rPr>
              <a:t>The Fastest Outbreak</a:t>
            </a:r>
          </a:p>
          <a:p>
            <a:pPr>
              <a:lnSpc>
                <a:spcPct val="120000"/>
              </a:lnSpc>
            </a:pPr>
            <a:r>
              <a:rPr lang="en-US" sz="2200" dirty="0" smtClean="0">
                <a:solidFill>
                  <a:schemeClr val="bg1">
                    <a:lumMod val="50000"/>
                  </a:schemeClr>
                </a:solidFill>
                <a:latin typeface="Optima"/>
                <a:cs typeface="Optima"/>
              </a:rPr>
              <a:t>Transforming Distance Matrices into Evolutionary Trees</a:t>
            </a:r>
          </a:p>
          <a:p>
            <a:pPr>
              <a:lnSpc>
                <a:spcPct val="120000"/>
              </a:lnSpc>
            </a:pPr>
            <a:r>
              <a:rPr lang="en-US" sz="2200" dirty="0" smtClean="0">
                <a:solidFill>
                  <a:schemeClr val="bg1">
                    <a:lumMod val="50000"/>
                  </a:schemeClr>
                </a:solidFill>
                <a:latin typeface="Optima"/>
                <a:cs typeface="Optima"/>
              </a:rPr>
              <a:t>Toward an Algorithm for Distance-Based Phylogeny Construction</a:t>
            </a:r>
          </a:p>
          <a:p>
            <a:pPr>
              <a:lnSpc>
                <a:spcPct val="120000"/>
              </a:lnSpc>
            </a:pPr>
            <a:r>
              <a:rPr lang="en-US" sz="2200" dirty="0" smtClean="0">
                <a:solidFill>
                  <a:schemeClr val="bg1">
                    <a:lumMod val="50000"/>
                  </a:schemeClr>
                </a:solidFill>
                <a:latin typeface="Optima"/>
                <a:cs typeface="Optima"/>
              </a:rPr>
              <a:t>Additive Phylogeny</a:t>
            </a:r>
          </a:p>
          <a:p>
            <a:pPr>
              <a:lnSpc>
                <a:spcPct val="120000"/>
              </a:lnSpc>
            </a:pPr>
            <a:r>
              <a:rPr lang="en-US" sz="2200" dirty="0" smtClean="0">
                <a:solidFill>
                  <a:schemeClr val="bg1">
                    <a:lumMod val="50000"/>
                  </a:schemeClr>
                </a:solidFill>
                <a:latin typeface="Optima"/>
                <a:cs typeface="Optima"/>
              </a:rPr>
              <a:t>Using Least-Squares to Construct Distance-Based Phylogenies</a:t>
            </a:r>
            <a:endParaRPr lang="en-US" sz="2200" dirty="0">
              <a:solidFill>
                <a:schemeClr val="bg1">
                  <a:lumMod val="50000"/>
                </a:schemeClr>
              </a:solidFill>
              <a:latin typeface="Optima"/>
              <a:cs typeface="Optima"/>
            </a:endParaRPr>
          </a:p>
          <a:p>
            <a:pPr>
              <a:lnSpc>
                <a:spcPct val="120000"/>
              </a:lnSpc>
            </a:pPr>
            <a:r>
              <a:rPr lang="en-US" sz="2200" dirty="0" err="1" smtClean="0">
                <a:solidFill>
                  <a:schemeClr val="bg1">
                    <a:lumMod val="50000"/>
                  </a:schemeClr>
                </a:solidFill>
                <a:latin typeface="Optima"/>
                <a:cs typeface="Optima"/>
              </a:rPr>
              <a:t>Ultrametric</a:t>
            </a:r>
            <a:r>
              <a:rPr lang="en-US" sz="2200" dirty="0" smtClean="0">
                <a:solidFill>
                  <a:schemeClr val="bg1">
                    <a:lumMod val="50000"/>
                  </a:schemeClr>
                </a:solidFill>
                <a:latin typeface="Optima"/>
                <a:cs typeface="Optima"/>
              </a:rPr>
              <a:t> Evolutionary Trees</a:t>
            </a:r>
          </a:p>
          <a:p>
            <a:pPr>
              <a:lnSpc>
                <a:spcPct val="120000"/>
              </a:lnSpc>
            </a:pPr>
            <a:r>
              <a:rPr lang="en-US" sz="2200" dirty="0" smtClean="0">
                <a:solidFill>
                  <a:schemeClr val="bg1">
                    <a:lumMod val="50000"/>
                  </a:schemeClr>
                </a:solidFill>
                <a:latin typeface="Optima"/>
                <a:cs typeface="Optima"/>
              </a:rPr>
              <a:t>The Neighbor-Joining Algorithm</a:t>
            </a:r>
          </a:p>
          <a:p>
            <a:pPr>
              <a:lnSpc>
                <a:spcPct val="120000"/>
              </a:lnSpc>
            </a:pPr>
            <a:r>
              <a:rPr lang="en-US" sz="2200" dirty="0" smtClean="0">
                <a:solidFill>
                  <a:schemeClr val="bg1">
                    <a:lumMod val="50000"/>
                  </a:schemeClr>
                </a:solidFill>
                <a:latin typeface="Optima"/>
                <a:cs typeface="Optima"/>
              </a:rPr>
              <a:t>Character-Based Tree Reconstruction</a:t>
            </a:r>
          </a:p>
          <a:p>
            <a:pPr>
              <a:lnSpc>
                <a:spcPct val="120000"/>
              </a:lnSpc>
            </a:pPr>
            <a:r>
              <a:rPr lang="en-US" sz="2200" b="1" dirty="0" smtClean="0">
                <a:solidFill>
                  <a:srgbClr val="000000"/>
                </a:solidFill>
                <a:latin typeface="Optima"/>
                <a:cs typeface="Optima"/>
              </a:rPr>
              <a:t>The Small Parsimony Problem</a:t>
            </a:r>
          </a:p>
          <a:p>
            <a:pPr>
              <a:lnSpc>
                <a:spcPct val="120000"/>
              </a:lnSpc>
            </a:pPr>
            <a:r>
              <a:rPr lang="en-US" sz="2200" dirty="0" smtClean="0">
                <a:solidFill>
                  <a:schemeClr val="bg1">
                    <a:lumMod val="50000"/>
                  </a:schemeClr>
                </a:solidFill>
                <a:latin typeface="Optima"/>
                <a:cs typeface="Optima"/>
              </a:rPr>
              <a:t>The Large Parsimony Problem</a:t>
            </a:r>
          </a:p>
          <a:p>
            <a:pPr>
              <a:lnSpc>
                <a:spcPct val="120000"/>
              </a:lnSpc>
            </a:pPr>
            <a:r>
              <a:rPr lang="en-US" sz="2200" dirty="0" smtClean="0">
                <a:solidFill>
                  <a:schemeClr val="bg1">
                    <a:lumMod val="50000"/>
                  </a:schemeClr>
                </a:solidFill>
                <a:latin typeface="Optima"/>
                <a:cs typeface="Optima"/>
              </a:rPr>
              <a:t>Evolutionary Tree Reconstruction in the Modern Era</a:t>
            </a:r>
            <a:endParaRPr lang="en-US" sz="2200" dirty="0">
              <a:solidFill>
                <a:schemeClr val="bg1">
                  <a:lumMod val="50000"/>
                </a:schemeClr>
              </a:solidFill>
              <a:latin typeface="Optima"/>
              <a:cs typeface="Optima"/>
            </a:endParaRPr>
          </a:p>
        </p:txBody>
      </p:sp>
    </p:spTree>
    <p:extLst>
      <p:ext uri="{BB962C8B-B14F-4D97-AF65-F5344CB8AC3E}">
        <p14:creationId xmlns:p14="http://schemas.microsoft.com/office/powerpoint/2010/main" val="3708070577"/>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Computational Problem</a:t>
            </a:r>
            <a:endParaRPr lang="en-US" b="1" dirty="0">
              <a:latin typeface="Optima"/>
              <a:cs typeface="Optima"/>
            </a:endParaRPr>
          </a:p>
        </p:txBody>
      </p:sp>
      <p:graphicFrame>
        <p:nvGraphicFramePr>
          <p:cNvPr id="35" name="Table 34"/>
          <p:cNvGraphicFramePr>
            <a:graphicFrameLocks noGrp="1"/>
          </p:cNvGraphicFramePr>
          <p:nvPr>
            <p:extLst>
              <p:ext uri="{D42A27DB-BD31-4B8C-83A1-F6EECF244321}">
                <p14:modId xmlns:p14="http://schemas.microsoft.com/office/powerpoint/2010/main" val="3733894652"/>
              </p:ext>
            </p:extLst>
          </p:nvPr>
        </p:nvGraphicFramePr>
        <p:xfrm>
          <a:off x="2971802" y="1594271"/>
          <a:ext cx="3432303" cy="1524000"/>
        </p:xfrm>
        <a:graphic>
          <a:graphicData uri="http://schemas.openxmlformats.org/drawingml/2006/table">
            <a:tbl>
              <a:tblPr firstRow="1" bandRow="1">
                <a:tableStyleId>{5C22544A-7EE6-4342-B048-85BDC9FD1C3A}</a:tableStyleId>
              </a:tblPr>
              <a:tblGrid>
                <a:gridCol w="1211165"/>
                <a:gridCol w="2221138"/>
              </a:tblGrid>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Courier"/>
                          <a:cs typeface="Courier"/>
                        </a:rPr>
                        <a:t>ACGTAGGCCT</a:t>
                      </a:r>
                      <a:endParaRPr lang="en-US" sz="1900" b="0" dirty="0">
                        <a:solidFill>
                          <a:srgbClr val="262626"/>
                        </a:solidFill>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TCGAAAGCAT</a:t>
                      </a:r>
                      <a:endParaRPr lang="en-US" sz="190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 name="Picture 3"/>
          <p:cNvPicPr>
            <a:picLocks noChangeAspect="1"/>
          </p:cNvPicPr>
          <p:nvPr/>
        </p:nvPicPr>
        <p:blipFill rotWithShape="1">
          <a:blip r:embed="rId3"/>
          <a:srcRect l="77379"/>
          <a:stretch/>
        </p:blipFill>
        <p:spPr>
          <a:xfrm>
            <a:off x="6156215" y="1815991"/>
            <a:ext cx="255772" cy="1143000"/>
          </a:xfrm>
          <a:prstGeom prst="rect">
            <a:avLst/>
          </a:prstGeom>
        </p:spPr>
      </p:pic>
      <p:sp>
        <p:nvSpPr>
          <p:cNvPr id="5" name="Rectangle 4"/>
          <p:cNvSpPr/>
          <p:nvPr/>
        </p:nvSpPr>
        <p:spPr>
          <a:xfrm>
            <a:off x="6468360" y="2111440"/>
            <a:ext cx="1474748" cy="461665"/>
          </a:xfrm>
          <a:prstGeom prst="rect">
            <a:avLst/>
          </a:prstGeom>
        </p:spPr>
        <p:txBody>
          <a:bodyPr wrap="none">
            <a:spAutoFit/>
          </a:bodyPr>
          <a:lstStyle/>
          <a:p>
            <a:r>
              <a:rPr lang="en-US" sz="2400" i="1" dirty="0" smtClean="0">
                <a:latin typeface="Optima"/>
                <a:cs typeface="Optima"/>
              </a:rPr>
              <a:t>n </a:t>
            </a:r>
            <a:r>
              <a:rPr lang="en-US" sz="2400" dirty="0" smtClean="0">
                <a:latin typeface="Optima"/>
                <a:cs typeface="Optima"/>
              </a:rPr>
              <a:t>species</a:t>
            </a:r>
            <a:endParaRPr lang="en-US" sz="2400" i="1" dirty="0"/>
          </a:p>
        </p:txBody>
      </p:sp>
      <p:sp>
        <p:nvSpPr>
          <p:cNvPr id="6" name="Rectangle 5"/>
          <p:cNvSpPr/>
          <p:nvPr/>
        </p:nvSpPr>
        <p:spPr>
          <a:xfrm>
            <a:off x="4331563" y="3353248"/>
            <a:ext cx="1943796" cy="461665"/>
          </a:xfrm>
          <a:prstGeom prst="rect">
            <a:avLst/>
          </a:prstGeom>
        </p:spPr>
        <p:txBody>
          <a:bodyPr wrap="none">
            <a:spAutoFit/>
          </a:bodyPr>
          <a:lstStyle/>
          <a:p>
            <a:pPr algn="ctr"/>
            <a:r>
              <a:rPr lang="en-US" sz="2400" i="1" dirty="0" smtClean="0">
                <a:latin typeface="Optima"/>
                <a:cs typeface="Optima"/>
              </a:rPr>
              <a:t>m </a:t>
            </a:r>
            <a:r>
              <a:rPr lang="en-US" sz="2400" dirty="0" smtClean="0">
                <a:latin typeface="Optima"/>
                <a:cs typeface="Optima"/>
              </a:rPr>
              <a:t>characters</a:t>
            </a:r>
            <a:endParaRPr lang="en-US" sz="2400" i="1" dirty="0"/>
          </a:p>
        </p:txBody>
      </p:sp>
      <p:pic>
        <p:nvPicPr>
          <p:cNvPr id="7" name="Picture 6"/>
          <p:cNvPicPr>
            <a:picLocks noChangeAspect="1"/>
          </p:cNvPicPr>
          <p:nvPr/>
        </p:nvPicPr>
        <p:blipFill rotWithShape="1">
          <a:blip r:embed="rId3"/>
          <a:srcRect l="77379"/>
          <a:stretch/>
        </p:blipFill>
        <p:spPr>
          <a:xfrm rot="5400000">
            <a:off x="5139126" y="2619892"/>
            <a:ext cx="289875" cy="1295400"/>
          </a:xfrm>
          <a:prstGeom prst="rect">
            <a:avLst/>
          </a:prstGeom>
        </p:spPr>
      </p:pic>
    </p:spTree>
    <p:extLst>
      <p:ext uri="{BB962C8B-B14F-4D97-AF65-F5344CB8AC3E}">
        <p14:creationId xmlns:p14="http://schemas.microsoft.com/office/powerpoint/2010/main" val="5175680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Optima"/>
                <a:cs typeface="Optima"/>
              </a:rPr>
              <a:t>Outline</a:t>
            </a:r>
            <a:endParaRPr lang="en-US" b="1" dirty="0">
              <a:solidFill>
                <a:srgbClr val="000000"/>
              </a:solidFill>
              <a:latin typeface="Optima"/>
              <a:cs typeface="Optima"/>
            </a:endParaRP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b="1" dirty="0" smtClean="0">
                <a:latin typeface="Optima"/>
                <a:cs typeface="Optima"/>
              </a:rPr>
              <a:t>The Fastest Outbreak</a:t>
            </a:r>
          </a:p>
          <a:p>
            <a:pPr>
              <a:lnSpc>
                <a:spcPct val="120000"/>
              </a:lnSpc>
            </a:pPr>
            <a:r>
              <a:rPr lang="en-US" sz="2200" dirty="0" smtClean="0">
                <a:solidFill>
                  <a:schemeClr val="bg1">
                    <a:lumMod val="50000"/>
                  </a:schemeClr>
                </a:solidFill>
                <a:latin typeface="Optima"/>
                <a:cs typeface="Optima"/>
              </a:rPr>
              <a:t>Transforming Distance Matrices into Evolutionary Trees</a:t>
            </a:r>
          </a:p>
          <a:p>
            <a:pPr>
              <a:lnSpc>
                <a:spcPct val="120000"/>
              </a:lnSpc>
            </a:pPr>
            <a:r>
              <a:rPr lang="en-US" sz="2200" dirty="0" smtClean="0">
                <a:solidFill>
                  <a:schemeClr val="bg1">
                    <a:lumMod val="50000"/>
                  </a:schemeClr>
                </a:solidFill>
                <a:latin typeface="Optima"/>
                <a:cs typeface="Optima"/>
              </a:rPr>
              <a:t>Toward an Algorithm for Distance-Based Phylogeny Construction</a:t>
            </a:r>
          </a:p>
          <a:p>
            <a:pPr>
              <a:lnSpc>
                <a:spcPct val="120000"/>
              </a:lnSpc>
            </a:pPr>
            <a:r>
              <a:rPr lang="en-US" sz="2200" dirty="0" smtClean="0">
                <a:solidFill>
                  <a:schemeClr val="bg1">
                    <a:lumMod val="50000"/>
                  </a:schemeClr>
                </a:solidFill>
                <a:latin typeface="Optima"/>
                <a:cs typeface="Optima"/>
              </a:rPr>
              <a:t>Additive Phylogeny</a:t>
            </a:r>
          </a:p>
          <a:p>
            <a:pPr>
              <a:lnSpc>
                <a:spcPct val="120000"/>
              </a:lnSpc>
            </a:pPr>
            <a:r>
              <a:rPr lang="en-US" sz="2200" dirty="0" smtClean="0">
                <a:solidFill>
                  <a:schemeClr val="bg1">
                    <a:lumMod val="50000"/>
                  </a:schemeClr>
                </a:solidFill>
                <a:latin typeface="Optima"/>
                <a:cs typeface="Optima"/>
              </a:rPr>
              <a:t>Using Least-Squares to Construct Distance-Based Phylogenies</a:t>
            </a:r>
            <a:endParaRPr lang="en-US" sz="2200" dirty="0">
              <a:solidFill>
                <a:schemeClr val="bg1">
                  <a:lumMod val="50000"/>
                </a:schemeClr>
              </a:solidFill>
              <a:latin typeface="Optima"/>
              <a:cs typeface="Optima"/>
            </a:endParaRPr>
          </a:p>
          <a:p>
            <a:pPr>
              <a:lnSpc>
                <a:spcPct val="120000"/>
              </a:lnSpc>
            </a:pPr>
            <a:r>
              <a:rPr lang="en-US" sz="2200" dirty="0" err="1" smtClean="0">
                <a:solidFill>
                  <a:schemeClr val="bg1">
                    <a:lumMod val="50000"/>
                  </a:schemeClr>
                </a:solidFill>
                <a:latin typeface="Optima"/>
                <a:cs typeface="Optima"/>
              </a:rPr>
              <a:t>Ultrametric</a:t>
            </a:r>
            <a:r>
              <a:rPr lang="en-US" sz="2200" dirty="0" smtClean="0">
                <a:solidFill>
                  <a:schemeClr val="bg1">
                    <a:lumMod val="50000"/>
                  </a:schemeClr>
                </a:solidFill>
                <a:latin typeface="Optima"/>
                <a:cs typeface="Optima"/>
              </a:rPr>
              <a:t> Evolutionary Trees</a:t>
            </a:r>
          </a:p>
          <a:p>
            <a:pPr>
              <a:lnSpc>
                <a:spcPct val="120000"/>
              </a:lnSpc>
            </a:pPr>
            <a:r>
              <a:rPr lang="en-US" sz="2200" dirty="0" smtClean="0">
                <a:solidFill>
                  <a:schemeClr val="bg1">
                    <a:lumMod val="50000"/>
                  </a:schemeClr>
                </a:solidFill>
                <a:latin typeface="Optima"/>
                <a:cs typeface="Optima"/>
              </a:rPr>
              <a:t>The Neighbor-Joining Algorithm</a:t>
            </a:r>
          </a:p>
          <a:p>
            <a:pPr>
              <a:lnSpc>
                <a:spcPct val="120000"/>
              </a:lnSpc>
            </a:pPr>
            <a:r>
              <a:rPr lang="en-US" sz="2200" dirty="0" smtClean="0">
                <a:solidFill>
                  <a:schemeClr val="bg1">
                    <a:lumMod val="50000"/>
                  </a:schemeClr>
                </a:solidFill>
                <a:latin typeface="Optima"/>
                <a:cs typeface="Optima"/>
              </a:rPr>
              <a:t>Character-Based Tree Reconstruction</a:t>
            </a:r>
          </a:p>
          <a:p>
            <a:pPr>
              <a:lnSpc>
                <a:spcPct val="120000"/>
              </a:lnSpc>
            </a:pPr>
            <a:r>
              <a:rPr lang="en-US" sz="2200" dirty="0" smtClean="0">
                <a:solidFill>
                  <a:schemeClr val="bg1">
                    <a:lumMod val="50000"/>
                  </a:schemeClr>
                </a:solidFill>
                <a:latin typeface="Optima"/>
                <a:cs typeface="Optima"/>
              </a:rPr>
              <a:t>The Small Parsimony Problem</a:t>
            </a:r>
          </a:p>
          <a:p>
            <a:pPr>
              <a:lnSpc>
                <a:spcPct val="120000"/>
              </a:lnSpc>
            </a:pPr>
            <a:r>
              <a:rPr lang="en-US" sz="2200" dirty="0" smtClean="0">
                <a:solidFill>
                  <a:schemeClr val="bg1">
                    <a:lumMod val="50000"/>
                  </a:schemeClr>
                </a:solidFill>
                <a:latin typeface="Optima"/>
                <a:cs typeface="Optima"/>
              </a:rPr>
              <a:t>The Large Parsimony Problem</a:t>
            </a:r>
          </a:p>
          <a:p>
            <a:pPr>
              <a:lnSpc>
                <a:spcPct val="120000"/>
              </a:lnSpc>
            </a:pPr>
            <a:r>
              <a:rPr lang="en-US" sz="2200" dirty="0" smtClean="0">
                <a:solidFill>
                  <a:schemeClr val="bg1">
                    <a:lumMod val="50000"/>
                  </a:schemeClr>
                </a:solidFill>
                <a:latin typeface="Optima"/>
                <a:cs typeface="Optima"/>
              </a:rPr>
              <a:t>Evolutionary Tree Reconstruction in the Modern Era</a:t>
            </a:r>
            <a:endParaRPr lang="en-US" sz="2200" dirty="0">
              <a:solidFill>
                <a:schemeClr val="bg1">
                  <a:lumMod val="50000"/>
                </a:schemeClr>
              </a:solidFill>
              <a:latin typeface="Optima"/>
              <a:cs typeface="Optima"/>
            </a:endParaRPr>
          </a:p>
        </p:txBody>
      </p:sp>
    </p:spTree>
    <p:extLst>
      <p:ext uri="{BB962C8B-B14F-4D97-AF65-F5344CB8AC3E}">
        <p14:creationId xmlns:p14="http://schemas.microsoft.com/office/powerpoint/2010/main" val="36901650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Questions about SARS</a:t>
            </a:r>
          </a:p>
        </p:txBody>
      </p:sp>
      <p:sp>
        <p:nvSpPr>
          <p:cNvPr id="3" name="Content Placeholder 3"/>
          <p:cNvSpPr txBox="1">
            <a:spLocks/>
          </p:cNvSpPr>
          <p:nvPr/>
        </p:nvSpPr>
        <p:spPr>
          <a:xfrm>
            <a:off x="304801" y="1371600"/>
            <a:ext cx="8610601"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Optima"/>
                <a:cs typeface="Optima"/>
              </a:rPr>
              <a:t>Which animal gave us SARS?</a:t>
            </a:r>
          </a:p>
          <a:p>
            <a:endParaRPr lang="en-US" dirty="0">
              <a:latin typeface="Optima"/>
              <a:cs typeface="Optima"/>
            </a:endParaRPr>
          </a:p>
          <a:p>
            <a:r>
              <a:rPr lang="en-US" dirty="0" smtClean="0">
                <a:latin typeface="Optima"/>
                <a:cs typeface="Optima"/>
              </a:rPr>
              <a:t>How were we first infected?</a:t>
            </a:r>
          </a:p>
          <a:p>
            <a:endParaRPr lang="en-US" dirty="0">
              <a:latin typeface="Optima"/>
              <a:cs typeface="Optima"/>
            </a:endParaRPr>
          </a:p>
          <a:p>
            <a:r>
              <a:rPr lang="en-US" dirty="0" smtClean="0">
                <a:latin typeface="Optima"/>
                <a:cs typeface="Optima"/>
              </a:rPr>
              <a:t>How did SARS spread around the world?</a:t>
            </a:r>
          </a:p>
          <a:p>
            <a:endParaRPr lang="en-US" dirty="0">
              <a:latin typeface="Optima"/>
              <a:cs typeface="Optima"/>
            </a:endParaRPr>
          </a:p>
          <a:p>
            <a:r>
              <a:rPr lang="en-US" dirty="0" smtClean="0">
                <a:latin typeface="Optima"/>
                <a:cs typeface="Optima"/>
              </a:rPr>
              <a:t>All these questions relate to constructing </a:t>
            </a:r>
            <a:r>
              <a:rPr lang="en-US" b="1" dirty="0" smtClean="0">
                <a:latin typeface="Optima"/>
                <a:cs typeface="Optima"/>
              </a:rPr>
              <a:t>evolutionary trees</a:t>
            </a:r>
            <a:r>
              <a:rPr lang="en-US" b="1" dirty="0">
                <a:latin typeface="Optima"/>
                <a:cs typeface="Optima"/>
              </a:rPr>
              <a:t> </a:t>
            </a:r>
            <a:r>
              <a:rPr lang="en-US" dirty="0" smtClean="0">
                <a:latin typeface="Optima"/>
                <a:cs typeface="Optima"/>
              </a:rPr>
              <a:t>(a.k.a.</a:t>
            </a:r>
            <a:r>
              <a:rPr lang="en-US" b="1" dirty="0" smtClean="0">
                <a:latin typeface="Optima"/>
                <a:cs typeface="Optima"/>
              </a:rPr>
              <a:t> phylogenies</a:t>
            </a:r>
            <a:r>
              <a:rPr lang="en-US" dirty="0" smtClean="0">
                <a:latin typeface="Optima"/>
                <a:cs typeface="Optima"/>
              </a:rPr>
              <a:t>). </a:t>
            </a:r>
          </a:p>
        </p:txBody>
      </p:sp>
    </p:spTree>
    <p:extLst>
      <p:ext uri="{BB962C8B-B14F-4D97-AF65-F5344CB8AC3E}">
        <p14:creationId xmlns:p14="http://schemas.microsoft.com/office/powerpoint/2010/main" val="833415651"/>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780" y="5667996"/>
            <a:ext cx="1415973" cy="338554"/>
          </a:xfrm>
          <a:prstGeom prst="rect">
            <a:avLst/>
          </a:prstGeom>
          <a:noFill/>
        </p:spPr>
        <p:txBody>
          <a:bodyPr wrap="none" rtlCol="0">
            <a:spAutoFit/>
          </a:bodyPr>
          <a:lstStyle/>
          <a:p>
            <a:pPr algn="ctr"/>
            <a:r>
              <a:rPr lang="en-US" sz="1600" dirty="0" smtClean="0">
                <a:solidFill>
                  <a:schemeClr val="tx1">
                    <a:lumMod val="85000"/>
                    <a:lumOff val="15000"/>
                  </a:schemeClr>
                </a:solidFill>
                <a:latin typeface="Courier"/>
                <a:cs typeface="Courier"/>
              </a:rPr>
              <a:t>ACGTAGGCCT</a:t>
            </a:r>
            <a:endParaRPr lang="en-US" sz="1600" dirty="0">
              <a:solidFill>
                <a:schemeClr val="tx1">
                  <a:lumMod val="85000"/>
                  <a:lumOff val="15000"/>
                </a:schemeClr>
              </a:solidFill>
              <a:latin typeface="Courier"/>
              <a:cs typeface="Courier"/>
            </a:endParaRPr>
          </a:p>
        </p:txBody>
      </p:sp>
      <p:sp>
        <p:nvSpPr>
          <p:cNvPr id="17" name="TextBox 16"/>
          <p:cNvSpPr txBox="1"/>
          <p:nvPr/>
        </p:nvSpPr>
        <p:spPr>
          <a:xfrm>
            <a:off x="2861969" y="5667996"/>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ATGTAAGACT</a:t>
            </a:r>
            <a:endParaRPr lang="en-US" sz="1600" dirty="0">
              <a:solidFill>
                <a:srgbClr val="262626"/>
              </a:solidFill>
              <a:latin typeface="Courier"/>
              <a:cs typeface="Courier"/>
            </a:endParaRPr>
          </a:p>
        </p:txBody>
      </p:sp>
      <p:sp>
        <p:nvSpPr>
          <p:cNvPr id="18" name="TextBox 17"/>
          <p:cNvSpPr txBox="1"/>
          <p:nvPr/>
        </p:nvSpPr>
        <p:spPr>
          <a:xfrm>
            <a:off x="4996683" y="5667996"/>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TCGAGAGCAC</a:t>
            </a:r>
            <a:endParaRPr lang="en-US" sz="1600" dirty="0">
              <a:solidFill>
                <a:srgbClr val="262626"/>
              </a:solidFill>
              <a:latin typeface="Courier"/>
              <a:cs typeface="Courier"/>
            </a:endParaRPr>
          </a:p>
        </p:txBody>
      </p:sp>
      <p:sp>
        <p:nvSpPr>
          <p:cNvPr id="19" name="TextBox 18"/>
          <p:cNvSpPr txBox="1"/>
          <p:nvPr/>
        </p:nvSpPr>
        <p:spPr>
          <a:xfrm>
            <a:off x="6942157" y="5667996"/>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TCGAAAGCAT</a:t>
            </a:r>
            <a:endParaRPr lang="en-US" sz="1600" dirty="0">
              <a:solidFill>
                <a:srgbClr val="262626"/>
              </a:solidFill>
              <a:latin typeface="Courier"/>
              <a:cs typeface="Courier"/>
            </a:endParaRPr>
          </a:p>
        </p:txBody>
      </p:sp>
      <p:sp>
        <p:nvSpPr>
          <p:cNvPr id="20" name="TextBox 19"/>
          <p:cNvSpPr txBox="1"/>
          <p:nvPr/>
        </p:nvSpPr>
        <p:spPr>
          <a:xfrm>
            <a:off x="1877825" y="45401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t>
            </a:r>
            <a:endParaRPr lang="en-US" sz="1600" b="1" dirty="0">
              <a:solidFill>
                <a:srgbClr val="95319E"/>
              </a:solidFill>
              <a:latin typeface="Courier"/>
              <a:cs typeface="Courier"/>
            </a:endParaRPr>
          </a:p>
        </p:txBody>
      </p:sp>
      <p:sp>
        <p:nvSpPr>
          <p:cNvPr id="21" name="TextBox 20"/>
          <p:cNvSpPr txBox="1"/>
          <p:nvPr/>
        </p:nvSpPr>
        <p:spPr>
          <a:xfrm>
            <a:off x="5943602" y="4540120"/>
            <a:ext cx="1415973" cy="338554"/>
          </a:xfrm>
          <a:prstGeom prst="rect">
            <a:avLst/>
          </a:prstGeom>
          <a:noFill/>
        </p:spPr>
        <p:txBody>
          <a:bodyPr wrap="none" rtlCol="0">
            <a:spAutoFit/>
          </a:bodyPr>
          <a:lstStyle/>
          <a:p>
            <a:pPr algn="ctr"/>
            <a:r>
              <a:rPr lang="en-US" sz="1600" dirty="0" smtClean="0">
                <a:solidFill>
                  <a:schemeClr val="tx1">
                    <a:lumMod val="85000"/>
                    <a:lumOff val="15000"/>
                  </a:schemeClr>
                </a:solidFill>
                <a:latin typeface="Courier"/>
                <a:cs typeface="Courier"/>
              </a:rPr>
              <a:t>??????????</a:t>
            </a:r>
            <a:endParaRPr lang="en-US" sz="1600" b="1" dirty="0">
              <a:solidFill>
                <a:srgbClr val="95319E"/>
              </a:solidFill>
              <a:latin typeface="Courier"/>
              <a:cs typeface="Courier"/>
            </a:endParaRPr>
          </a:p>
        </p:txBody>
      </p:sp>
      <p:cxnSp>
        <p:nvCxnSpPr>
          <p:cNvPr id="37" name="Straight Arrow Connector 36"/>
          <p:cNvCxnSpPr/>
          <p:nvPr/>
        </p:nvCxnSpPr>
        <p:spPr>
          <a:xfrm flipH="1">
            <a:off x="1802071"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7644" y="352840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t>
            </a:r>
            <a:endParaRPr lang="en-US" sz="1600" b="1" dirty="0">
              <a:solidFill>
                <a:srgbClr val="95319E"/>
              </a:solidFill>
              <a:latin typeface="Courier"/>
              <a:cs typeface="Courier"/>
            </a:endParaRPr>
          </a:p>
        </p:txBody>
      </p:sp>
      <p:cxnSp>
        <p:nvCxnSpPr>
          <p:cNvPr id="25" name="Straight Arrow Connector 24"/>
          <p:cNvCxnSpPr/>
          <p:nvPr/>
        </p:nvCxnSpPr>
        <p:spPr>
          <a:xfrm>
            <a:off x="2712123"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999207"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968684"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879824"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9878"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087292" y="6034931"/>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28" name="Rectangle 27"/>
          <p:cNvSpPr/>
          <p:nvPr/>
        </p:nvSpPr>
        <p:spPr>
          <a:xfrm>
            <a:off x="3115323" y="6034931"/>
            <a:ext cx="928637" cy="369332"/>
          </a:xfrm>
          <a:prstGeom prst="rect">
            <a:avLst/>
          </a:prstGeom>
        </p:spPr>
        <p:txBody>
          <a:bodyPr wrap="none">
            <a:spAutoFit/>
          </a:bodyPr>
          <a:lstStyle/>
          <a:p>
            <a:pPr algn="ctr"/>
            <a:r>
              <a:rPr lang="en-US" b="1" dirty="0" smtClean="0">
                <a:latin typeface="Optima"/>
                <a:cs typeface="Optima"/>
              </a:rPr>
              <a:t>Human</a:t>
            </a:r>
            <a:endParaRPr lang="en-US" b="1" dirty="0"/>
          </a:p>
        </p:txBody>
      </p:sp>
      <p:sp>
        <p:nvSpPr>
          <p:cNvPr id="29" name="Rectangle 28"/>
          <p:cNvSpPr/>
          <p:nvPr/>
        </p:nvSpPr>
        <p:spPr>
          <a:xfrm>
            <a:off x="5358706" y="6034931"/>
            <a:ext cx="595086" cy="369332"/>
          </a:xfrm>
          <a:prstGeom prst="rect">
            <a:avLst/>
          </a:prstGeom>
        </p:spPr>
        <p:txBody>
          <a:bodyPr wrap="none">
            <a:spAutoFit/>
          </a:bodyPr>
          <a:lstStyle/>
          <a:p>
            <a:pPr algn="ctr"/>
            <a:r>
              <a:rPr lang="en-US" b="1" dirty="0" smtClean="0">
                <a:latin typeface="Optima"/>
                <a:cs typeface="Optima"/>
              </a:rPr>
              <a:t>Seal</a:t>
            </a:r>
            <a:endParaRPr lang="en-US" b="1" dirty="0"/>
          </a:p>
        </p:txBody>
      </p:sp>
      <p:sp>
        <p:nvSpPr>
          <p:cNvPr id="30" name="Rectangle 29"/>
          <p:cNvSpPr/>
          <p:nvPr/>
        </p:nvSpPr>
        <p:spPr>
          <a:xfrm>
            <a:off x="7224868" y="6034931"/>
            <a:ext cx="838845" cy="369332"/>
          </a:xfrm>
          <a:prstGeom prst="rect">
            <a:avLst/>
          </a:prstGeom>
        </p:spPr>
        <p:txBody>
          <a:bodyPr wrap="none">
            <a:spAutoFit/>
          </a:bodyPr>
          <a:lstStyle/>
          <a:p>
            <a:pPr algn="ctr"/>
            <a:r>
              <a:rPr lang="en-US" b="1" dirty="0" smtClean="0">
                <a:latin typeface="Optima"/>
                <a:cs typeface="Optima"/>
              </a:rPr>
              <a:t>Whale</a:t>
            </a:r>
            <a:endParaRPr lang="en-US" b="1" dirty="0"/>
          </a:p>
        </p:txBody>
      </p:sp>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Computational Problem</a:t>
            </a:r>
            <a:endParaRPr lang="en-US" b="1" dirty="0">
              <a:latin typeface="Optima"/>
              <a:cs typeface="Optima"/>
            </a:endParaRPr>
          </a:p>
        </p:txBody>
      </p:sp>
      <p:graphicFrame>
        <p:nvGraphicFramePr>
          <p:cNvPr id="35" name="Table 34"/>
          <p:cNvGraphicFramePr>
            <a:graphicFrameLocks noGrp="1"/>
          </p:cNvGraphicFramePr>
          <p:nvPr>
            <p:extLst>
              <p:ext uri="{D42A27DB-BD31-4B8C-83A1-F6EECF244321}">
                <p14:modId xmlns:p14="http://schemas.microsoft.com/office/powerpoint/2010/main" val="4233308971"/>
              </p:ext>
            </p:extLst>
          </p:nvPr>
        </p:nvGraphicFramePr>
        <p:xfrm>
          <a:off x="2971802" y="1594271"/>
          <a:ext cx="3432303" cy="1524000"/>
        </p:xfrm>
        <a:graphic>
          <a:graphicData uri="http://schemas.openxmlformats.org/drawingml/2006/table">
            <a:tbl>
              <a:tblPr firstRow="1" bandRow="1">
                <a:tableStyleId>{5C22544A-7EE6-4342-B048-85BDC9FD1C3A}</a:tableStyleId>
              </a:tblPr>
              <a:tblGrid>
                <a:gridCol w="1211165"/>
                <a:gridCol w="2221138"/>
              </a:tblGrid>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Courier"/>
                          <a:cs typeface="Courier"/>
                        </a:rPr>
                        <a:t>ACGTAGGCCT</a:t>
                      </a:r>
                      <a:endParaRPr lang="en-US" sz="1900" b="0" dirty="0">
                        <a:solidFill>
                          <a:srgbClr val="262626"/>
                        </a:solidFill>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TCGAAAGCAT</a:t>
                      </a:r>
                      <a:endParaRPr lang="en-US" sz="190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990723"/>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780" y="5667996"/>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ACGTAGGCCT</a:t>
            </a:r>
            <a:endParaRPr lang="en-US" sz="1600" dirty="0">
              <a:solidFill>
                <a:srgbClr val="262626"/>
              </a:solidFill>
              <a:latin typeface="Courier"/>
              <a:cs typeface="Courier"/>
            </a:endParaRPr>
          </a:p>
        </p:txBody>
      </p:sp>
      <p:sp>
        <p:nvSpPr>
          <p:cNvPr id="17" name="TextBox 16"/>
          <p:cNvSpPr txBox="1"/>
          <p:nvPr/>
        </p:nvSpPr>
        <p:spPr>
          <a:xfrm>
            <a:off x="2861969" y="5667996"/>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ATGTAAGACT</a:t>
            </a:r>
            <a:endParaRPr lang="en-US" sz="1600" dirty="0">
              <a:solidFill>
                <a:srgbClr val="262626"/>
              </a:solidFill>
              <a:latin typeface="Courier"/>
              <a:cs typeface="Courier"/>
            </a:endParaRPr>
          </a:p>
        </p:txBody>
      </p:sp>
      <p:sp>
        <p:nvSpPr>
          <p:cNvPr id="18" name="TextBox 17"/>
          <p:cNvSpPr txBox="1"/>
          <p:nvPr/>
        </p:nvSpPr>
        <p:spPr>
          <a:xfrm>
            <a:off x="4996683" y="5667996"/>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TCGAGAGCAC</a:t>
            </a:r>
            <a:endParaRPr lang="en-US" sz="1600" dirty="0">
              <a:solidFill>
                <a:srgbClr val="262626"/>
              </a:solidFill>
              <a:latin typeface="Courier"/>
              <a:cs typeface="Courier"/>
            </a:endParaRPr>
          </a:p>
        </p:txBody>
      </p:sp>
      <p:sp>
        <p:nvSpPr>
          <p:cNvPr id="19" name="TextBox 18"/>
          <p:cNvSpPr txBox="1"/>
          <p:nvPr/>
        </p:nvSpPr>
        <p:spPr>
          <a:xfrm>
            <a:off x="6942157" y="5667996"/>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TCGAAAGCAT</a:t>
            </a:r>
            <a:endParaRPr lang="en-US" sz="1600" dirty="0">
              <a:solidFill>
                <a:srgbClr val="262626"/>
              </a:solidFill>
              <a:latin typeface="Courier"/>
              <a:cs typeface="Courier"/>
            </a:endParaRPr>
          </a:p>
        </p:txBody>
      </p:sp>
      <p:sp>
        <p:nvSpPr>
          <p:cNvPr id="20" name="TextBox 19"/>
          <p:cNvSpPr txBox="1"/>
          <p:nvPr/>
        </p:nvSpPr>
        <p:spPr>
          <a:xfrm>
            <a:off x="1877825" y="4540120"/>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ACGTAAGCCT</a:t>
            </a:r>
          </a:p>
        </p:txBody>
      </p:sp>
      <p:sp>
        <p:nvSpPr>
          <p:cNvPr id="21" name="TextBox 20"/>
          <p:cNvSpPr txBox="1"/>
          <p:nvPr/>
        </p:nvSpPr>
        <p:spPr>
          <a:xfrm>
            <a:off x="5943602" y="4540120"/>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TCGAAAGCAT</a:t>
            </a:r>
          </a:p>
        </p:txBody>
      </p:sp>
      <p:cxnSp>
        <p:nvCxnSpPr>
          <p:cNvPr id="37" name="Straight Arrow Connector 36"/>
          <p:cNvCxnSpPr/>
          <p:nvPr/>
        </p:nvCxnSpPr>
        <p:spPr>
          <a:xfrm flipH="1">
            <a:off x="1802071"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7644" y="3528400"/>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ACGAAAGCCT</a:t>
            </a:r>
          </a:p>
        </p:txBody>
      </p:sp>
      <p:cxnSp>
        <p:nvCxnSpPr>
          <p:cNvPr id="25" name="Straight Arrow Connector 24"/>
          <p:cNvCxnSpPr/>
          <p:nvPr/>
        </p:nvCxnSpPr>
        <p:spPr>
          <a:xfrm>
            <a:off x="2712123"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999207"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968684"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879824"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9878"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087292" y="6034931"/>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28" name="Rectangle 27"/>
          <p:cNvSpPr/>
          <p:nvPr/>
        </p:nvSpPr>
        <p:spPr>
          <a:xfrm>
            <a:off x="3115323" y="6034931"/>
            <a:ext cx="928637" cy="369332"/>
          </a:xfrm>
          <a:prstGeom prst="rect">
            <a:avLst/>
          </a:prstGeom>
        </p:spPr>
        <p:txBody>
          <a:bodyPr wrap="none">
            <a:spAutoFit/>
          </a:bodyPr>
          <a:lstStyle/>
          <a:p>
            <a:pPr algn="ctr"/>
            <a:r>
              <a:rPr lang="en-US" b="1" dirty="0" smtClean="0">
                <a:latin typeface="Optima"/>
                <a:cs typeface="Optima"/>
              </a:rPr>
              <a:t>Human</a:t>
            </a:r>
            <a:endParaRPr lang="en-US" b="1" dirty="0"/>
          </a:p>
        </p:txBody>
      </p:sp>
      <p:sp>
        <p:nvSpPr>
          <p:cNvPr id="29" name="Rectangle 28"/>
          <p:cNvSpPr/>
          <p:nvPr/>
        </p:nvSpPr>
        <p:spPr>
          <a:xfrm>
            <a:off x="5358706" y="6034931"/>
            <a:ext cx="595086" cy="369332"/>
          </a:xfrm>
          <a:prstGeom prst="rect">
            <a:avLst/>
          </a:prstGeom>
        </p:spPr>
        <p:txBody>
          <a:bodyPr wrap="none">
            <a:spAutoFit/>
          </a:bodyPr>
          <a:lstStyle/>
          <a:p>
            <a:pPr algn="ctr"/>
            <a:r>
              <a:rPr lang="en-US" b="1" dirty="0" smtClean="0">
                <a:latin typeface="Optima"/>
                <a:cs typeface="Optima"/>
              </a:rPr>
              <a:t>Seal</a:t>
            </a:r>
            <a:endParaRPr lang="en-US" b="1" dirty="0"/>
          </a:p>
        </p:txBody>
      </p:sp>
      <p:sp>
        <p:nvSpPr>
          <p:cNvPr id="30" name="Rectangle 29"/>
          <p:cNvSpPr/>
          <p:nvPr/>
        </p:nvSpPr>
        <p:spPr>
          <a:xfrm>
            <a:off x="7224868" y="6034931"/>
            <a:ext cx="838845" cy="369332"/>
          </a:xfrm>
          <a:prstGeom prst="rect">
            <a:avLst/>
          </a:prstGeom>
        </p:spPr>
        <p:txBody>
          <a:bodyPr wrap="none">
            <a:spAutoFit/>
          </a:bodyPr>
          <a:lstStyle/>
          <a:p>
            <a:pPr algn="ctr"/>
            <a:r>
              <a:rPr lang="en-US" b="1" dirty="0" smtClean="0">
                <a:latin typeface="Optima"/>
                <a:cs typeface="Optima"/>
              </a:rPr>
              <a:t>Whale</a:t>
            </a:r>
            <a:endParaRPr lang="en-US" b="1" dirty="0"/>
          </a:p>
        </p:txBody>
      </p:sp>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Computational Problem</a:t>
            </a:r>
            <a:endParaRPr lang="en-US" b="1" dirty="0">
              <a:latin typeface="Optima"/>
              <a:cs typeface="Optima"/>
            </a:endParaRPr>
          </a:p>
        </p:txBody>
      </p:sp>
    </p:spTree>
    <p:extLst>
      <p:ext uri="{BB962C8B-B14F-4D97-AF65-F5344CB8AC3E}">
        <p14:creationId xmlns:p14="http://schemas.microsoft.com/office/powerpoint/2010/main" val="1134644566"/>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780" y="5667996"/>
            <a:ext cx="1415973" cy="338554"/>
          </a:xfrm>
          <a:prstGeom prst="rect">
            <a:avLst/>
          </a:prstGeom>
          <a:noFill/>
        </p:spPr>
        <p:txBody>
          <a:bodyPr wrap="none" rtlCol="0">
            <a:spAutoFit/>
          </a:bodyPr>
          <a:lstStyle/>
          <a:p>
            <a:pPr algn="ctr"/>
            <a:r>
              <a:rPr lang="en-US" sz="1600" dirty="0" smtClean="0">
                <a:solidFill>
                  <a:schemeClr val="tx1">
                    <a:lumMod val="85000"/>
                    <a:lumOff val="15000"/>
                  </a:schemeClr>
                </a:solidFill>
                <a:latin typeface="Courier"/>
                <a:cs typeface="Courier"/>
              </a:rPr>
              <a:t>ACGTA</a:t>
            </a:r>
            <a:r>
              <a:rPr lang="en-US" sz="1600" b="1" dirty="0" smtClean="0">
                <a:solidFill>
                  <a:srgbClr val="176FC1"/>
                </a:solidFill>
                <a:latin typeface="Courier"/>
                <a:cs typeface="Courier"/>
              </a:rPr>
              <a:t>G</a:t>
            </a:r>
            <a:r>
              <a:rPr lang="en-US" sz="1600" dirty="0" smtClean="0">
                <a:solidFill>
                  <a:schemeClr val="tx1">
                    <a:lumMod val="85000"/>
                    <a:lumOff val="15000"/>
                  </a:schemeClr>
                </a:solidFill>
                <a:latin typeface="Courier"/>
                <a:cs typeface="Courier"/>
              </a:rPr>
              <a:t>GCCT</a:t>
            </a:r>
            <a:endParaRPr lang="en-US" sz="1600" dirty="0">
              <a:solidFill>
                <a:schemeClr val="tx1">
                  <a:lumMod val="85000"/>
                  <a:lumOff val="15000"/>
                </a:schemeClr>
              </a:solidFill>
              <a:latin typeface="Courier"/>
              <a:cs typeface="Courier"/>
            </a:endParaRPr>
          </a:p>
        </p:txBody>
      </p:sp>
      <p:sp>
        <p:nvSpPr>
          <p:cNvPr id="17" name="TextBox 16"/>
          <p:cNvSpPr txBox="1"/>
          <p:nvPr/>
        </p:nvSpPr>
        <p:spPr>
          <a:xfrm>
            <a:off x="2861969" y="5667996"/>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chemeClr val="tx2"/>
                </a:solidFill>
                <a:latin typeface="Courier"/>
                <a:cs typeface="Courier"/>
              </a:rPr>
              <a:t>T</a:t>
            </a:r>
            <a:r>
              <a:rPr lang="en-US" sz="1600" dirty="0">
                <a:solidFill>
                  <a:schemeClr val="tx1">
                    <a:lumMod val="85000"/>
                    <a:lumOff val="15000"/>
                  </a:schemeClr>
                </a:solidFill>
                <a:latin typeface="Courier"/>
                <a:cs typeface="Courier"/>
              </a:rPr>
              <a:t>GTAAG</a:t>
            </a:r>
            <a:r>
              <a:rPr lang="en-US" sz="1600" b="1" dirty="0">
                <a:solidFill>
                  <a:srgbClr val="ED1C24"/>
                </a:solidFill>
                <a:latin typeface="Courier"/>
                <a:cs typeface="Courier"/>
              </a:rPr>
              <a:t>A</a:t>
            </a:r>
            <a:r>
              <a:rPr lang="en-US" sz="1600" dirty="0">
                <a:solidFill>
                  <a:schemeClr val="tx1">
                    <a:lumMod val="85000"/>
                    <a:lumOff val="15000"/>
                  </a:schemeClr>
                </a:solidFill>
                <a:latin typeface="Courier"/>
                <a:cs typeface="Courier"/>
              </a:rPr>
              <a:t>CT</a:t>
            </a:r>
            <a:endParaRPr lang="en-US" sz="1600" dirty="0">
              <a:solidFill>
                <a:srgbClr val="262626"/>
              </a:solidFill>
              <a:latin typeface="Courier"/>
              <a:cs typeface="Courier"/>
            </a:endParaRPr>
          </a:p>
        </p:txBody>
      </p:sp>
      <p:sp>
        <p:nvSpPr>
          <p:cNvPr id="18" name="TextBox 17"/>
          <p:cNvSpPr txBox="1"/>
          <p:nvPr/>
        </p:nvSpPr>
        <p:spPr>
          <a:xfrm>
            <a:off x="4996683" y="5667996"/>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TCGA</a:t>
            </a:r>
            <a:r>
              <a:rPr lang="en-US" sz="1600" b="1" dirty="0">
                <a:solidFill>
                  <a:schemeClr val="accent4"/>
                </a:solidFill>
                <a:latin typeface="Courier"/>
                <a:cs typeface="Courier"/>
              </a:rPr>
              <a:t>G</a:t>
            </a:r>
            <a:r>
              <a:rPr lang="en-US" sz="1600" dirty="0">
                <a:solidFill>
                  <a:schemeClr val="tx1">
                    <a:lumMod val="85000"/>
                    <a:lumOff val="15000"/>
                  </a:schemeClr>
                </a:solidFill>
                <a:latin typeface="Courier"/>
                <a:cs typeface="Courier"/>
              </a:rPr>
              <a:t>AGCA</a:t>
            </a:r>
            <a:r>
              <a:rPr lang="en-US" sz="1600" b="1" dirty="0">
                <a:solidFill>
                  <a:srgbClr val="95319E"/>
                </a:solidFill>
                <a:latin typeface="Courier"/>
                <a:cs typeface="Courier"/>
              </a:rPr>
              <a:t>C</a:t>
            </a:r>
            <a:endParaRPr lang="en-US" sz="1600" dirty="0">
              <a:solidFill>
                <a:srgbClr val="262626"/>
              </a:solidFill>
              <a:latin typeface="Courier"/>
              <a:cs typeface="Courier"/>
            </a:endParaRPr>
          </a:p>
        </p:txBody>
      </p:sp>
      <p:sp>
        <p:nvSpPr>
          <p:cNvPr id="19" name="TextBox 18"/>
          <p:cNvSpPr txBox="1"/>
          <p:nvPr/>
        </p:nvSpPr>
        <p:spPr>
          <a:xfrm>
            <a:off x="6942157" y="5667996"/>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TCGAAAGCAT</a:t>
            </a:r>
            <a:endParaRPr lang="en-US" sz="1600" dirty="0">
              <a:solidFill>
                <a:srgbClr val="262626"/>
              </a:solidFill>
              <a:latin typeface="Courier"/>
              <a:cs typeface="Courier"/>
            </a:endParaRPr>
          </a:p>
        </p:txBody>
      </p:sp>
      <p:sp>
        <p:nvSpPr>
          <p:cNvPr id="20" name="TextBox 19"/>
          <p:cNvSpPr txBox="1"/>
          <p:nvPr/>
        </p:nvSpPr>
        <p:spPr>
          <a:xfrm>
            <a:off x="1877825" y="45401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G</a:t>
            </a:r>
            <a:r>
              <a:rPr lang="en-US" sz="1600" b="1" dirty="0">
                <a:solidFill>
                  <a:schemeClr val="bg2"/>
                </a:solidFill>
                <a:latin typeface="Courier"/>
                <a:cs typeface="Courier"/>
              </a:rPr>
              <a:t>T</a:t>
            </a:r>
            <a:r>
              <a:rPr lang="en-US" sz="1600" dirty="0">
                <a:solidFill>
                  <a:schemeClr val="tx1">
                    <a:lumMod val="85000"/>
                    <a:lumOff val="15000"/>
                  </a:schemeClr>
                </a:solidFill>
                <a:latin typeface="Courier"/>
                <a:cs typeface="Courier"/>
              </a:rPr>
              <a:t>A</a:t>
            </a:r>
            <a:r>
              <a:rPr lang="en-US" sz="1600" b="1" dirty="0">
                <a:solidFill>
                  <a:schemeClr val="accent1"/>
                </a:solidFill>
                <a:latin typeface="Courier"/>
                <a:cs typeface="Courier"/>
              </a:rPr>
              <a:t>A</a:t>
            </a:r>
            <a:r>
              <a:rPr lang="en-US" sz="1600" dirty="0">
                <a:solidFill>
                  <a:schemeClr val="tx1">
                    <a:lumMod val="85000"/>
                    <a:lumOff val="15000"/>
                  </a:schemeClr>
                </a:solidFill>
                <a:latin typeface="Courier"/>
                <a:cs typeface="Courier"/>
              </a:rPr>
              <a:t>G</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CT</a:t>
            </a:r>
            <a:endParaRPr lang="en-US" sz="1600" b="1" dirty="0">
              <a:solidFill>
                <a:srgbClr val="95319E"/>
              </a:solidFill>
              <a:latin typeface="Courier"/>
              <a:cs typeface="Courier"/>
            </a:endParaRPr>
          </a:p>
        </p:txBody>
      </p:sp>
      <p:sp>
        <p:nvSpPr>
          <p:cNvPr id="21" name="TextBox 20"/>
          <p:cNvSpPr txBox="1"/>
          <p:nvPr/>
        </p:nvSpPr>
        <p:spPr>
          <a:xfrm>
            <a:off x="5943602" y="4540120"/>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T</a:t>
            </a:r>
            <a:r>
              <a:rPr lang="en-US" sz="1600" dirty="0">
                <a:solidFill>
                  <a:schemeClr val="tx1">
                    <a:lumMod val="85000"/>
                    <a:lumOff val="15000"/>
                  </a:schemeClr>
                </a:solidFill>
                <a:latin typeface="Courier"/>
                <a:cs typeface="Courier"/>
              </a:rPr>
              <a:t>CGA</a:t>
            </a:r>
            <a:r>
              <a:rPr lang="en-US" sz="1600" b="1" dirty="0">
                <a:solidFill>
                  <a:srgbClr val="95319E"/>
                </a:solidFill>
                <a:latin typeface="Courier"/>
                <a:cs typeface="Courier"/>
              </a:rPr>
              <a:t>A</a:t>
            </a:r>
            <a:r>
              <a:rPr lang="en-US" sz="1600" dirty="0">
                <a:solidFill>
                  <a:schemeClr val="tx1">
                    <a:lumMod val="85000"/>
                    <a:lumOff val="15000"/>
                  </a:schemeClr>
                </a:solidFill>
                <a:latin typeface="Courier"/>
                <a:cs typeface="Courier"/>
              </a:rPr>
              <a:t>AGC</a:t>
            </a:r>
            <a:r>
              <a:rPr lang="en-US" sz="1600" b="1" dirty="0">
                <a:solidFill>
                  <a:srgbClr val="F46E2B"/>
                </a:solidFill>
                <a:latin typeface="Courier"/>
                <a:cs typeface="Courier"/>
              </a:rPr>
              <a:t>A</a:t>
            </a:r>
            <a:r>
              <a:rPr lang="en-US" sz="1600" b="1" dirty="0">
                <a:solidFill>
                  <a:srgbClr val="95319E"/>
                </a:solidFill>
                <a:latin typeface="Courier"/>
                <a:cs typeface="Courier"/>
              </a:rPr>
              <a:t>T</a:t>
            </a:r>
          </a:p>
        </p:txBody>
      </p:sp>
      <p:cxnSp>
        <p:nvCxnSpPr>
          <p:cNvPr id="37" name="Straight Arrow Connector 36"/>
          <p:cNvCxnSpPr/>
          <p:nvPr/>
        </p:nvCxnSpPr>
        <p:spPr>
          <a:xfrm flipH="1">
            <a:off x="1802071"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7644" y="3528400"/>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A</a:t>
            </a:r>
            <a:r>
              <a:rPr lang="en-US" sz="1600" dirty="0">
                <a:solidFill>
                  <a:schemeClr val="tx1">
                    <a:lumMod val="85000"/>
                    <a:lumOff val="15000"/>
                  </a:schemeClr>
                </a:solidFill>
                <a:latin typeface="Courier"/>
                <a:cs typeface="Courier"/>
              </a:rPr>
              <a:t>CG</a:t>
            </a:r>
            <a:r>
              <a:rPr lang="en-US" sz="1600" b="1" dirty="0">
                <a:solidFill>
                  <a:srgbClr val="149B52"/>
                </a:solidFill>
                <a:latin typeface="Courier"/>
                <a:cs typeface="Courier"/>
              </a:rPr>
              <a:t>A</a:t>
            </a:r>
            <a:r>
              <a:rPr lang="en-US" sz="1600" dirty="0">
                <a:solidFill>
                  <a:schemeClr val="tx1">
                    <a:lumMod val="85000"/>
                    <a:lumOff val="15000"/>
                  </a:schemeClr>
                </a:solidFill>
                <a:latin typeface="Courier"/>
                <a:cs typeface="Courier"/>
              </a:rPr>
              <a:t>AAGC</a:t>
            </a:r>
            <a:r>
              <a:rPr lang="en-US" sz="1600" b="1" dirty="0">
                <a:solidFill>
                  <a:srgbClr val="F46E2B"/>
                </a:solidFill>
                <a:latin typeface="Courier"/>
                <a:cs typeface="Courier"/>
              </a:rPr>
              <a:t>C</a:t>
            </a:r>
            <a:r>
              <a:rPr lang="en-US" sz="1600" dirty="0">
                <a:solidFill>
                  <a:schemeClr val="tx1">
                    <a:lumMod val="85000"/>
                    <a:lumOff val="15000"/>
                  </a:schemeClr>
                </a:solidFill>
                <a:latin typeface="Courier"/>
                <a:cs typeface="Courier"/>
              </a:rPr>
              <a:t>T</a:t>
            </a:r>
            <a:endParaRPr lang="en-US" sz="1600" b="1" dirty="0">
              <a:solidFill>
                <a:srgbClr val="95319E"/>
              </a:solidFill>
              <a:latin typeface="Courier"/>
              <a:cs typeface="Courier"/>
            </a:endParaRPr>
          </a:p>
        </p:txBody>
      </p:sp>
      <p:cxnSp>
        <p:nvCxnSpPr>
          <p:cNvPr id="25" name="Straight Arrow Connector 24"/>
          <p:cNvCxnSpPr/>
          <p:nvPr/>
        </p:nvCxnSpPr>
        <p:spPr>
          <a:xfrm>
            <a:off x="2712123"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999207"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968684"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879824"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9878"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087292" y="6034931"/>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28" name="Rectangle 27"/>
          <p:cNvSpPr/>
          <p:nvPr/>
        </p:nvSpPr>
        <p:spPr>
          <a:xfrm>
            <a:off x="3115323" y="6034931"/>
            <a:ext cx="928637" cy="369332"/>
          </a:xfrm>
          <a:prstGeom prst="rect">
            <a:avLst/>
          </a:prstGeom>
        </p:spPr>
        <p:txBody>
          <a:bodyPr wrap="none">
            <a:spAutoFit/>
          </a:bodyPr>
          <a:lstStyle/>
          <a:p>
            <a:pPr algn="ctr"/>
            <a:r>
              <a:rPr lang="en-US" b="1" dirty="0" smtClean="0">
                <a:latin typeface="Optima"/>
                <a:cs typeface="Optima"/>
              </a:rPr>
              <a:t>Human</a:t>
            </a:r>
            <a:endParaRPr lang="en-US" b="1" dirty="0"/>
          </a:p>
        </p:txBody>
      </p:sp>
      <p:sp>
        <p:nvSpPr>
          <p:cNvPr id="29" name="Rectangle 28"/>
          <p:cNvSpPr/>
          <p:nvPr/>
        </p:nvSpPr>
        <p:spPr>
          <a:xfrm>
            <a:off x="5358706" y="6034931"/>
            <a:ext cx="595086" cy="369332"/>
          </a:xfrm>
          <a:prstGeom prst="rect">
            <a:avLst/>
          </a:prstGeom>
        </p:spPr>
        <p:txBody>
          <a:bodyPr wrap="none">
            <a:spAutoFit/>
          </a:bodyPr>
          <a:lstStyle/>
          <a:p>
            <a:pPr algn="ctr"/>
            <a:r>
              <a:rPr lang="en-US" b="1" dirty="0" smtClean="0">
                <a:latin typeface="Optima"/>
                <a:cs typeface="Optima"/>
              </a:rPr>
              <a:t>Seal</a:t>
            </a:r>
            <a:endParaRPr lang="en-US" b="1" dirty="0"/>
          </a:p>
        </p:txBody>
      </p:sp>
      <p:sp>
        <p:nvSpPr>
          <p:cNvPr id="30" name="Rectangle 29"/>
          <p:cNvSpPr/>
          <p:nvPr/>
        </p:nvSpPr>
        <p:spPr>
          <a:xfrm>
            <a:off x="7224868" y="6034931"/>
            <a:ext cx="838845" cy="369332"/>
          </a:xfrm>
          <a:prstGeom prst="rect">
            <a:avLst/>
          </a:prstGeom>
        </p:spPr>
        <p:txBody>
          <a:bodyPr wrap="none">
            <a:spAutoFit/>
          </a:bodyPr>
          <a:lstStyle/>
          <a:p>
            <a:pPr algn="ctr"/>
            <a:r>
              <a:rPr lang="en-US" b="1" dirty="0" smtClean="0">
                <a:latin typeface="Optima"/>
                <a:cs typeface="Optima"/>
              </a:rPr>
              <a:t>Whale</a:t>
            </a:r>
            <a:endParaRPr lang="en-US" b="1" dirty="0"/>
          </a:p>
        </p:txBody>
      </p:sp>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Computational Problem</a:t>
            </a:r>
            <a:endParaRPr lang="en-US" b="1" dirty="0">
              <a:latin typeface="Optima"/>
              <a:cs typeface="Optima"/>
            </a:endParaRPr>
          </a:p>
        </p:txBody>
      </p:sp>
      <p:sp>
        <p:nvSpPr>
          <p:cNvPr id="23" name="TextBox 22"/>
          <p:cNvSpPr txBox="1"/>
          <p:nvPr/>
        </p:nvSpPr>
        <p:spPr>
          <a:xfrm>
            <a:off x="3110755" y="5018115"/>
            <a:ext cx="313009" cy="369332"/>
          </a:xfrm>
          <a:prstGeom prst="rect">
            <a:avLst/>
          </a:prstGeom>
          <a:noFill/>
        </p:spPr>
        <p:txBody>
          <a:bodyPr wrap="none" rtlCol="0">
            <a:spAutoFit/>
          </a:bodyPr>
          <a:lstStyle/>
          <a:p>
            <a:pPr algn="ctr"/>
            <a:r>
              <a:rPr lang="en-US" b="1" dirty="0" smtClean="0">
                <a:solidFill>
                  <a:schemeClr val="tx2"/>
                </a:solidFill>
                <a:latin typeface="Optima"/>
                <a:cs typeface="Optima"/>
              </a:rPr>
              <a:t>2</a:t>
            </a:r>
            <a:endParaRPr lang="en-US" b="1" dirty="0">
              <a:solidFill>
                <a:schemeClr val="tx2"/>
              </a:solidFill>
              <a:latin typeface="Optima"/>
              <a:cs typeface="Optima"/>
            </a:endParaRPr>
          </a:p>
        </p:txBody>
      </p:sp>
      <p:sp>
        <p:nvSpPr>
          <p:cNvPr id="33" name="TextBox 32"/>
          <p:cNvSpPr txBox="1"/>
          <p:nvPr/>
        </p:nvSpPr>
        <p:spPr>
          <a:xfrm>
            <a:off x="1850093" y="5018115"/>
            <a:ext cx="313009" cy="369332"/>
          </a:xfrm>
          <a:prstGeom prst="rect">
            <a:avLst/>
          </a:prstGeom>
          <a:noFill/>
        </p:spPr>
        <p:txBody>
          <a:bodyPr wrap="none" rtlCol="0">
            <a:spAutoFit/>
          </a:bodyPr>
          <a:lstStyle/>
          <a:p>
            <a:pPr algn="ctr"/>
            <a:r>
              <a:rPr lang="en-US" b="1" dirty="0">
                <a:solidFill>
                  <a:schemeClr val="accent1"/>
                </a:solidFill>
                <a:latin typeface="Optima"/>
                <a:cs typeface="Optima"/>
              </a:rPr>
              <a:t>1</a:t>
            </a:r>
          </a:p>
        </p:txBody>
      </p:sp>
      <p:sp>
        <p:nvSpPr>
          <p:cNvPr id="35" name="TextBox 34"/>
          <p:cNvSpPr txBox="1"/>
          <p:nvPr/>
        </p:nvSpPr>
        <p:spPr>
          <a:xfrm>
            <a:off x="5664565" y="3896441"/>
            <a:ext cx="313009" cy="369332"/>
          </a:xfrm>
          <a:prstGeom prst="rect">
            <a:avLst/>
          </a:prstGeom>
          <a:noFill/>
        </p:spPr>
        <p:txBody>
          <a:bodyPr wrap="none" rtlCol="0">
            <a:spAutoFit/>
          </a:bodyPr>
          <a:lstStyle/>
          <a:p>
            <a:pPr algn="ctr"/>
            <a:r>
              <a:rPr lang="en-US" b="1" dirty="0" smtClean="0">
                <a:solidFill>
                  <a:schemeClr val="accent2"/>
                </a:solidFill>
                <a:latin typeface="Optima"/>
                <a:cs typeface="Optima"/>
              </a:rPr>
              <a:t>2</a:t>
            </a:r>
            <a:endParaRPr lang="en-US" b="1" dirty="0">
              <a:solidFill>
                <a:schemeClr val="accent2"/>
              </a:solidFill>
              <a:latin typeface="Optima"/>
              <a:cs typeface="Optima"/>
            </a:endParaRPr>
          </a:p>
        </p:txBody>
      </p:sp>
      <p:sp>
        <p:nvSpPr>
          <p:cNvPr id="36" name="TextBox 35"/>
          <p:cNvSpPr txBox="1"/>
          <p:nvPr/>
        </p:nvSpPr>
        <p:spPr>
          <a:xfrm>
            <a:off x="7172167" y="5018115"/>
            <a:ext cx="313009" cy="369332"/>
          </a:xfrm>
          <a:prstGeom prst="rect">
            <a:avLst/>
          </a:prstGeom>
          <a:noFill/>
        </p:spPr>
        <p:txBody>
          <a:bodyPr wrap="none" rtlCol="0">
            <a:spAutoFit/>
          </a:bodyPr>
          <a:lstStyle/>
          <a:p>
            <a:pPr algn="ctr"/>
            <a:r>
              <a:rPr lang="en-US" b="1" dirty="0">
                <a:solidFill>
                  <a:schemeClr val="tx1">
                    <a:lumMod val="75000"/>
                    <a:lumOff val="25000"/>
                  </a:schemeClr>
                </a:solidFill>
                <a:latin typeface="Optima"/>
                <a:cs typeface="Optima"/>
              </a:rPr>
              <a:t>0</a:t>
            </a:r>
          </a:p>
        </p:txBody>
      </p:sp>
      <p:sp>
        <p:nvSpPr>
          <p:cNvPr id="38" name="TextBox 37"/>
          <p:cNvSpPr txBox="1"/>
          <p:nvPr/>
        </p:nvSpPr>
        <p:spPr>
          <a:xfrm>
            <a:off x="5920598" y="5018115"/>
            <a:ext cx="313009" cy="369332"/>
          </a:xfrm>
          <a:prstGeom prst="rect">
            <a:avLst/>
          </a:prstGeom>
          <a:noFill/>
        </p:spPr>
        <p:txBody>
          <a:bodyPr wrap="none" rtlCol="0">
            <a:spAutoFit/>
          </a:bodyPr>
          <a:lstStyle/>
          <a:p>
            <a:pPr algn="ctr"/>
            <a:r>
              <a:rPr lang="en-US" b="1" dirty="0">
                <a:solidFill>
                  <a:schemeClr val="accent4"/>
                </a:solidFill>
                <a:latin typeface="Optima"/>
                <a:cs typeface="Optima"/>
              </a:rPr>
              <a:t>2</a:t>
            </a:r>
          </a:p>
        </p:txBody>
      </p:sp>
      <p:sp>
        <p:nvSpPr>
          <p:cNvPr id="39" name="TextBox 38"/>
          <p:cNvSpPr txBox="1"/>
          <p:nvPr/>
        </p:nvSpPr>
        <p:spPr>
          <a:xfrm>
            <a:off x="3376617" y="3896441"/>
            <a:ext cx="313009" cy="369332"/>
          </a:xfrm>
          <a:prstGeom prst="rect">
            <a:avLst/>
          </a:prstGeom>
          <a:noFill/>
        </p:spPr>
        <p:txBody>
          <a:bodyPr wrap="none" rtlCol="0">
            <a:spAutoFit/>
          </a:bodyPr>
          <a:lstStyle/>
          <a:p>
            <a:pPr algn="ctr"/>
            <a:r>
              <a:rPr lang="en-US" b="1" dirty="0">
                <a:solidFill>
                  <a:srgbClr val="149B52"/>
                </a:solidFill>
                <a:latin typeface="Optima"/>
                <a:cs typeface="Optima"/>
              </a:rPr>
              <a:t>1</a:t>
            </a:r>
          </a:p>
        </p:txBody>
      </p:sp>
      <p:sp>
        <p:nvSpPr>
          <p:cNvPr id="42" name="Content Placeholder 3"/>
          <p:cNvSpPr txBox="1">
            <a:spLocks/>
          </p:cNvSpPr>
          <p:nvPr/>
        </p:nvSpPr>
        <p:spPr>
          <a:xfrm>
            <a:off x="501505" y="1600200"/>
            <a:ext cx="8153400" cy="990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Parsimony score: </a:t>
            </a:r>
            <a:r>
              <a:rPr lang="en-US" sz="2800" dirty="0" smtClean="0">
                <a:latin typeface="Optima"/>
                <a:cs typeface="Optima"/>
              </a:rPr>
              <a:t>sum of Hamming distances along each edge.</a:t>
            </a:r>
            <a:endParaRPr lang="en-US" sz="2800" b="1" dirty="0" smtClean="0">
              <a:latin typeface="Optima"/>
              <a:cs typeface="Optima"/>
            </a:endParaRPr>
          </a:p>
        </p:txBody>
      </p:sp>
    </p:spTree>
    <p:extLst>
      <p:ext uri="{BB962C8B-B14F-4D97-AF65-F5344CB8AC3E}">
        <p14:creationId xmlns:p14="http://schemas.microsoft.com/office/powerpoint/2010/main" val="1074530631"/>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780" y="5667996"/>
            <a:ext cx="1415973" cy="338554"/>
          </a:xfrm>
          <a:prstGeom prst="rect">
            <a:avLst/>
          </a:prstGeom>
          <a:noFill/>
        </p:spPr>
        <p:txBody>
          <a:bodyPr wrap="none" rtlCol="0">
            <a:spAutoFit/>
          </a:bodyPr>
          <a:lstStyle/>
          <a:p>
            <a:pPr algn="ctr"/>
            <a:r>
              <a:rPr lang="en-US" sz="1600" dirty="0" smtClean="0">
                <a:solidFill>
                  <a:schemeClr val="tx1">
                    <a:lumMod val="85000"/>
                    <a:lumOff val="15000"/>
                  </a:schemeClr>
                </a:solidFill>
                <a:latin typeface="Courier"/>
                <a:cs typeface="Courier"/>
              </a:rPr>
              <a:t>ACGTA</a:t>
            </a:r>
            <a:r>
              <a:rPr lang="en-US" sz="1600" b="1" dirty="0" smtClean="0">
                <a:solidFill>
                  <a:srgbClr val="176FC1"/>
                </a:solidFill>
                <a:latin typeface="Courier"/>
                <a:cs typeface="Courier"/>
              </a:rPr>
              <a:t>G</a:t>
            </a:r>
            <a:r>
              <a:rPr lang="en-US" sz="1600" dirty="0" smtClean="0">
                <a:solidFill>
                  <a:schemeClr val="tx1">
                    <a:lumMod val="85000"/>
                    <a:lumOff val="15000"/>
                  </a:schemeClr>
                </a:solidFill>
                <a:latin typeface="Courier"/>
                <a:cs typeface="Courier"/>
              </a:rPr>
              <a:t>GCCT</a:t>
            </a:r>
            <a:endParaRPr lang="en-US" sz="1600" dirty="0">
              <a:solidFill>
                <a:schemeClr val="tx1">
                  <a:lumMod val="85000"/>
                  <a:lumOff val="15000"/>
                </a:schemeClr>
              </a:solidFill>
              <a:latin typeface="Courier"/>
              <a:cs typeface="Courier"/>
            </a:endParaRPr>
          </a:p>
        </p:txBody>
      </p:sp>
      <p:sp>
        <p:nvSpPr>
          <p:cNvPr id="17" name="TextBox 16"/>
          <p:cNvSpPr txBox="1"/>
          <p:nvPr/>
        </p:nvSpPr>
        <p:spPr>
          <a:xfrm>
            <a:off x="2861969" y="5667996"/>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chemeClr val="tx2"/>
                </a:solidFill>
                <a:latin typeface="Courier"/>
                <a:cs typeface="Courier"/>
              </a:rPr>
              <a:t>T</a:t>
            </a:r>
            <a:r>
              <a:rPr lang="en-US" sz="1600" dirty="0">
                <a:solidFill>
                  <a:schemeClr val="tx1">
                    <a:lumMod val="85000"/>
                    <a:lumOff val="15000"/>
                  </a:schemeClr>
                </a:solidFill>
                <a:latin typeface="Courier"/>
                <a:cs typeface="Courier"/>
              </a:rPr>
              <a:t>GTAAG</a:t>
            </a:r>
            <a:r>
              <a:rPr lang="en-US" sz="1600" b="1" dirty="0">
                <a:solidFill>
                  <a:srgbClr val="ED1C24"/>
                </a:solidFill>
                <a:latin typeface="Courier"/>
                <a:cs typeface="Courier"/>
              </a:rPr>
              <a:t>A</a:t>
            </a:r>
            <a:r>
              <a:rPr lang="en-US" sz="1600" dirty="0">
                <a:solidFill>
                  <a:schemeClr val="tx1">
                    <a:lumMod val="85000"/>
                    <a:lumOff val="15000"/>
                  </a:schemeClr>
                </a:solidFill>
                <a:latin typeface="Courier"/>
                <a:cs typeface="Courier"/>
              </a:rPr>
              <a:t>CT</a:t>
            </a:r>
            <a:endParaRPr lang="en-US" sz="1600" dirty="0">
              <a:solidFill>
                <a:srgbClr val="262626"/>
              </a:solidFill>
              <a:latin typeface="Courier"/>
              <a:cs typeface="Courier"/>
            </a:endParaRPr>
          </a:p>
        </p:txBody>
      </p:sp>
      <p:sp>
        <p:nvSpPr>
          <p:cNvPr id="18" name="TextBox 17"/>
          <p:cNvSpPr txBox="1"/>
          <p:nvPr/>
        </p:nvSpPr>
        <p:spPr>
          <a:xfrm>
            <a:off x="4996683" y="5667996"/>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TCGA</a:t>
            </a:r>
            <a:r>
              <a:rPr lang="en-US" sz="1600" b="1" dirty="0">
                <a:solidFill>
                  <a:schemeClr val="accent4"/>
                </a:solidFill>
                <a:latin typeface="Courier"/>
                <a:cs typeface="Courier"/>
              </a:rPr>
              <a:t>G</a:t>
            </a:r>
            <a:r>
              <a:rPr lang="en-US" sz="1600" dirty="0">
                <a:solidFill>
                  <a:schemeClr val="tx1">
                    <a:lumMod val="85000"/>
                    <a:lumOff val="15000"/>
                  </a:schemeClr>
                </a:solidFill>
                <a:latin typeface="Courier"/>
                <a:cs typeface="Courier"/>
              </a:rPr>
              <a:t>AGCA</a:t>
            </a:r>
            <a:r>
              <a:rPr lang="en-US" sz="1600" b="1" dirty="0">
                <a:solidFill>
                  <a:srgbClr val="95319E"/>
                </a:solidFill>
                <a:latin typeface="Courier"/>
                <a:cs typeface="Courier"/>
              </a:rPr>
              <a:t>C</a:t>
            </a:r>
            <a:endParaRPr lang="en-US" sz="1600" dirty="0">
              <a:solidFill>
                <a:srgbClr val="262626"/>
              </a:solidFill>
              <a:latin typeface="Courier"/>
              <a:cs typeface="Courier"/>
            </a:endParaRPr>
          </a:p>
        </p:txBody>
      </p:sp>
      <p:sp>
        <p:nvSpPr>
          <p:cNvPr id="19" name="TextBox 18"/>
          <p:cNvSpPr txBox="1"/>
          <p:nvPr/>
        </p:nvSpPr>
        <p:spPr>
          <a:xfrm>
            <a:off x="6942157" y="5667996"/>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TCGAAAGCAT</a:t>
            </a:r>
            <a:endParaRPr lang="en-US" sz="1600" dirty="0">
              <a:solidFill>
                <a:srgbClr val="262626"/>
              </a:solidFill>
              <a:latin typeface="Courier"/>
              <a:cs typeface="Courier"/>
            </a:endParaRPr>
          </a:p>
        </p:txBody>
      </p:sp>
      <p:sp>
        <p:nvSpPr>
          <p:cNvPr id="20" name="TextBox 19"/>
          <p:cNvSpPr txBox="1"/>
          <p:nvPr/>
        </p:nvSpPr>
        <p:spPr>
          <a:xfrm>
            <a:off x="1877825" y="45401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G</a:t>
            </a:r>
            <a:r>
              <a:rPr lang="en-US" sz="1600" b="1" dirty="0">
                <a:solidFill>
                  <a:schemeClr val="bg2"/>
                </a:solidFill>
                <a:latin typeface="Courier"/>
                <a:cs typeface="Courier"/>
              </a:rPr>
              <a:t>T</a:t>
            </a:r>
            <a:r>
              <a:rPr lang="en-US" sz="1600" dirty="0">
                <a:solidFill>
                  <a:schemeClr val="tx1">
                    <a:lumMod val="85000"/>
                    <a:lumOff val="15000"/>
                  </a:schemeClr>
                </a:solidFill>
                <a:latin typeface="Courier"/>
                <a:cs typeface="Courier"/>
              </a:rPr>
              <a:t>A</a:t>
            </a:r>
            <a:r>
              <a:rPr lang="en-US" sz="1600" b="1" dirty="0">
                <a:solidFill>
                  <a:schemeClr val="accent1"/>
                </a:solidFill>
                <a:latin typeface="Courier"/>
                <a:cs typeface="Courier"/>
              </a:rPr>
              <a:t>A</a:t>
            </a:r>
            <a:r>
              <a:rPr lang="en-US" sz="1600" dirty="0">
                <a:solidFill>
                  <a:schemeClr val="tx1">
                    <a:lumMod val="85000"/>
                    <a:lumOff val="15000"/>
                  </a:schemeClr>
                </a:solidFill>
                <a:latin typeface="Courier"/>
                <a:cs typeface="Courier"/>
              </a:rPr>
              <a:t>G</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CT</a:t>
            </a:r>
            <a:endParaRPr lang="en-US" sz="1600" b="1" dirty="0">
              <a:solidFill>
                <a:srgbClr val="95319E"/>
              </a:solidFill>
              <a:latin typeface="Courier"/>
              <a:cs typeface="Courier"/>
            </a:endParaRPr>
          </a:p>
        </p:txBody>
      </p:sp>
      <p:sp>
        <p:nvSpPr>
          <p:cNvPr id="21" name="TextBox 20"/>
          <p:cNvSpPr txBox="1"/>
          <p:nvPr/>
        </p:nvSpPr>
        <p:spPr>
          <a:xfrm>
            <a:off x="5943602" y="4540120"/>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T</a:t>
            </a:r>
            <a:r>
              <a:rPr lang="en-US" sz="1600" dirty="0">
                <a:solidFill>
                  <a:schemeClr val="tx1">
                    <a:lumMod val="85000"/>
                    <a:lumOff val="15000"/>
                  </a:schemeClr>
                </a:solidFill>
                <a:latin typeface="Courier"/>
                <a:cs typeface="Courier"/>
              </a:rPr>
              <a:t>CGA</a:t>
            </a:r>
            <a:r>
              <a:rPr lang="en-US" sz="1600" b="1" dirty="0">
                <a:solidFill>
                  <a:srgbClr val="95319E"/>
                </a:solidFill>
                <a:latin typeface="Courier"/>
                <a:cs typeface="Courier"/>
              </a:rPr>
              <a:t>A</a:t>
            </a:r>
            <a:r>
              <a:rPr lang="en-US" sz="1600" dirty="0">
                <a:solidFill>
                  <a:schemeClr val="tx1">
                    <a:lumMod val="85000"/>
                    <a:lumOff val="15000"/>
                  </a:schemeClr>
                </a:solidFill>
                <a:latin typeface="Courier"/>
                <a:cs typeface="Courier"/>
              </a:rPr>
              <a:t>AGC</a:t>
            </a:r>
            <a:r>
              <a:rPr lang="en-US" sz="1600" b="1" dirty="0">
                <a:solidFill>
                  <a:srgbClr val="F46E2B"/>
                </a:solidFill>
                <a:latin typeface="Courier"/>
                <a:cs typeface="Courier"/>
              </a:rPr>
              <a:t>A</a:t>
            </a:r>
            <a:r>
              <a:rPr lang="en-US" sz="1600" b="1" dirty="0">
                <a:solidFill>
                  <a:srgbClr val="95319E"/>
                </a:solidFill>
                <a:latin typeface="Courier"/>
                <a:cs typeface="Courier"/>
              </a:rPr>
              <a:t>T</a:t>
            </a:r>
          </a:p>
        </p:txBody>
      </p:sp>
      <p:cxnSp>
        <p:nvCxnSpPr>
          <p:cNvPr id="37" name="Straight Arrow Connector 36"/>
          <p:cNvCxnSpPr/>
          <p:nvPr/>
        </p:nvCxnSpPr>
        <p:spPr>
          <a:xfrm flipH="1">
            <a:off x="1802071"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7644" y="3528400"/>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A</a:t>
            </a:r>
            <a:r>
              <a:rPr lang="en-US" sz="1600" dirty="0">
                <a:solidFill>
                  <a:schemeClr val="tx1">
                    <a:lumMod val="85000"/>
                    <a:lumOff val="15000"/>
                  </a:schemeClr>
                </a:solidFill>
                <a:latin typeface="Courier"/>
                <a:cs typeface="Courier"/>
              </a:rPr>
              <a:t>CG</a:t>
            </a:r>
            <a:r>
              <a:rPr lang="en-US" sz="1600" b="1" dirty="0">
                <a:solidFill>
                  <a:srgbClr val="149B52"/>
                </a:solidFill>
                <a:latin typeface="Courier"/>
                <a:cs typeface="Courier"/>
              </a:rPr>
              <a:t>A</a:t>
            </a:r>
            <a:r>
              <a:rPr lang="en-US" sz="1600" dirty="0">
                <a:solidFill>
                  <a:schemeClr val="tx1">
                    <a:lumMod val="85000"/>
                    <a:lumOff val="15000"/>
                  </a:schemeClr>
                </a:solidFill>
                <a:latin typeface="Courier"/>
                <a:cs typeface="Courier"/>
              </a:rPr>
              <a:t>AAGC</a:t>
            </a:r>
            <a:r>
              <a:rPr lang="en-US" sz="1600" b="1" dirty="0">
                <a:solidFill>
                  <a:srgbClr val="F46E2B"/>
                </a:solidFill>
                <a:latin typeface="Courier"/>
                <a:cs typeface="Courier"/>
              </a:rPr>
              <a:t>C</a:t>
            </a:r>
            <a:r>
              <a:rPr lang="en-US" sz="1600" dirty="0">
                <a:solidFill>
                  <a:schemeClr val="tx1">
                    <a:lumMod val="85000"/>
                    <a:lumOff val="15000"/>
                  </a:schemeClr>
                </a:solidFill>
                <a:latin typeface="Courier"/>
                <a:cs typeface="Courier"/>
              </a:rPr>
              <a:t>T</a:t>
            </a:r>
            <a:endParaRPr lang="en-US" sz="1600" b="1" dirty="0">
              <a:solidFill>
                <a:srgbClr val="95319E"/>
              </a:solidFill>
              <a:latin typeface="Courier"/>
              <a:cs typeface="Courier"/>
            </a:endParaRPr>
          </a:p>
        </p:txBody>
      </p:sp>
      <p:cxnSp>
        <p:nvCxnSpPr>
          <p:cNvPr id="25" name="Straight Arrow Connector 24"/>
          <p:cNvCxnSpPr/>
          <p:nvPr/>
        </p:nvCxnSpPr>
        <p:spPr>
          <a:xfrm>
            <a:off x="2712123"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999207"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968684"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879824"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9878"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087292" y="6034931"/>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28" name="Rectangle 27"/>
          <p:cNvSpPr/>
          <p:nvPr/>
        </p:nvSpPr>
        <p:spPr>
          <a:xfrm>
            <a:off x="3115323" y="6034931"/>
            <a:ext cx="928637" cy="369332"/>
          </a:xfrm>
          <a:prstGeom prst="rect">
            <a:avLst/>
          </a:prstGeom>
        </p:spPr>
        <p:txBody>
          <a:bodyPr wrap="none">
            <a:spAutoFit/>
          </a:bodyPr>
          <a:lstStyle/>
          <a:p>
            <a:pPr algn="ctr"/>
            <a:r>
              <a:rPr lang="en-US" b="1" dirty="0" smtClean="0">
                <a:latin typeface="Optima"/>
                <a:cs typeface="Optima"/>
              </a:rPr>
              <a:t>Human</a:t>
            </a:r>
            <a:endParaRPr lang="en-US" b="1" dirty="0"/>
          </a:p>
        </p:txBody>
      </p:sp>
      <p:sp>
        <p:nvSpPr>
          <p:cNvPr id="29" name="Rectangle 28"/>
          <p:cNvSpPr/>
          <p:nvPr/>
        </p:nvSpPr>
        <p:spPr>
          <a:xfrm>
            <a:off x="5358706" y="6034931"/>
            <a:ext cx="595086" cy="369332"/>
          </a:xfrm>
          <a:prstGeom prst="rect">
            <a:avLst/>
          </a:prstGeom>
        </p:spPr>
        <p:txBody>
          <a:bodyPr wrap="none">
            <a:spAutoFit/>
          </a:bodyPr>
          <a:lstStyle/>
          <a:p>
            <a:pPr algn="ctr"/>
            <a:r>
              <a:rPr lang="en-US" b="1" dirty="0" smtClean="0">
                <a:latin typeface="Optima"/>
                <a:cs typeface="Optima"/>
              </a:rPr>
              <a:t>Seal</a:t>
            </a:r>
            <a:endParaRPr lang="en-US" b="1" dirty="0"/>
          </a:p>
        </p:txBody>
      </p:sp>
      <p:sp>
        <p:nvSpPr>
          <p:cNvPr id="30" name="Rectangle 29"/>
          <p:cNvSpPr/>
          <p:nvPr/>
        </p:nvSpPr>
        <p:spPr>
          <a:xfrm>
            <a:off x="7224868" y="6034931"/>
            <a:ext cx="838845" cy="369332"/>
          </a:xfrm>
          <a:prstGeom prst="rect">
            <a:avLst/>
          </a:prstGeom>
        </p:spPr>
        <p:txBody>
          <a:bodyPr wrap="none">
            <a:spAutoFit/>
          </a:bodyPr>
          <a:lstStyle/>
          <a:p>
            <a:pPr algn="ctr"/>
            <a:r>
              <a:rPr lang="en-US" b="1" dirty="0" smtClean="0">
                <a:latin typeface="Optima"/>
                <a:cs typeface="Optima"/>
              </a:rPr>
              <a:t>Whale</a:t>
            </a:r>
            <a:endParaRPr lang="en-US" b="1" dirty="0"/>
          </a:p>
        </p:txBody>
      </p:sp>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Computational Problem</a:t>
            </a:r>
            <a:endParaRPr lang="en-US" b="1" dirty="0">
              <a:latin typeface="Optima"/>
              <a:cs typeface="Optima"/>
            </a:endParaRPr>
          </a:p>
        </p:txBody>
      </p:sp>
      <p:sp>
        <p:nvSpPr>
          <p:cNvPr id="23" name="TextBox 22"/>
          <p:cNvSpPr txBox="1"/>
          <p:nvPr/>
        </p:nvSpPr>
        <p:spPr>
          <a:xfrm>
            <a:off x="3110755" y="5018115"/>
            <a:ext cx="313009" cy="369332"/>
          </a:xfrm>
          <a:prstGeom prst="rect">
            <a:avLst/>
          </a:prstGeom>
          <a:noFill/>
        </p:spPr>
        <p:txBody>
          <a:bodyPr wrap="none" rtlCol="0">
            <a:spAutoFit/>
          </a:bodyPr>
          <a:lstStyle/>
          <a:p>
            <a:pPr algn="ctr"/>
            <a:r>
              <a:rPr lang="en-US" b="1" dirty="0" smtClean="0">
                <a:solidFill>
                  <a:schemeClr val="tx2"/>
                </a:solidFill>
                <a:latin typeface="Optima"/>
                <a:cs typeface="Optima"/>
              </a:rPr>
              <a:t>2</a:t>
            </a:r>
            <a:endParaRPr lang="en-US" b="1" dirty="0">
              <a:solidFill>
                <a:schemeClr val="tx2"/>
              </a:solidFill>
              <a:latin typeface="Optima"/>
              <a:cs typeface="Optima"/>
            </a:endParaRPr>
          </a:p>
        </p:txBody>
      </p:sp>
      <p:sp>
        <p:nvSpPr>
          <p:cNvPr id="33" name="TextBox 32"/>
          <p:cNvSpPr txBox="1"/>
          <p:nvPr/>
        </p:nvSpPr>
        <p:spPr>
          <a:xfrm>
            <a:off x="1850093" y="5018115"/>
            <a:ext cx="313009" cy="369332"/>
          </a:xfrm>
          <a:prstGeom prst="rect">
            <a:avLst/>
          </a:prstGeom>
          <a:noFill/>
        </p:spPr>
        <p:txBody>
          <a:bodyPr wrap="none" rtlCol="0">
            <a:spAutoFit/>
          </a:bodyPr>
          <a:lstStyle/>
          <a:p>
            <a:pPr algn="ctr"/>
            <a:r>
              <a:rPr lang="en-US" b="1" dirty="0">
                <a:solidFill>
                  <a:schemeClr val="accent1"/>
                </a:solidFill>
                <a:latin typeface="Optima"/>
                <a:cs typeface="Optima"/>
              </a:rPr>
              <a:t>1</a:t>
            </a:r>
          </a:p>
        </p:txBody>
      </p:sp>
      <p:sp>
        <p:nvSpPr>
          <p:cNvPr id="35" name="TextBox 34"/>
          <p:cNvSpPr txBox="1"/>
          <p:nvPr/>
        </p:nvSpPr>
        <p:spPr>
          <a:xfrm>
            <a:off x="5664565" y="3896441"/>
            <a:ext cx="313009" cy="369332"/>
          </a:xfrm>
          <a:prstGeom prst="rect">
            <a:avLst/>
          </a:prstGeom>
          <a:noFill/>
        </p:spPr>
        <p:txBody>
          <a:bodyPr wrap="none" rtlCol="0">
            <a:spAutoFit/>
          </a:bodyPr>
          <a:lstStyle/>
          <a:p>
            <a:pPr algn="ctr"/>
            <a:r>
              <a:rPr lang="en-US" b="1" dirty="0" smtClean="0">
                <a:solidFill>
                  <a:schemeClr val="accent2"/>
                </a:solidFill>
                <a:latin typeface="Optima"/>
                <a:cs typeface="Optima"/>
              </a:rPr>
              <a:t>2</a:t>
            </a:r>
            <a:endParaRPr lang="en-US" b="1" dirty="0">
              <a:solidFill>
                <a:schemeClr val="accent2"/>
              </a:solidFill>
              <a:latin typeface="Optima"/>
              <a:cs typeface="Optima"/>
            </a:endParaRPr>
          </a:p>
        </p:txBody>
      </p:sp>
      <p:sp>
        <p:nvSpPr>
          <p:cNvPr id="36" name="TextBox 35"/>
          <p:cNvSpPr txBox="1"/>
          <p:nvPr/>
        </p:nvSpPr>
        <p:spPr>
          <a:xfrm>
            <a:off x="7172167" y="5018115"/>
            <a:ext cx="313009" cy="369332"/>
          </a:xfrm>
          <a:prstGeom prst="rect">
            <a:avLst/>
          </a:prstGeom>
          <a:noFill/>
        </p:spPr>
        <p:txBody>
          <a:bodyPr wrap="none" rtlCol="0">
            <a:spAutoFit/>
          </a:bodyPr>
          <a:lstStyle/>
          <a:p>
            <a:pPr algn="ctr"/>
            <a:r>
              <a:rPr lang="en-US" b="1" dirty="0">
                <a:solidFill>
                  <a:schemeClr val="tx1">
                    <a:lumMod val="75000"/>
                    <a:lumOff val="25000"/>
                  </a:schemeClr>
                </a:solidFill>
                <a:latin typeface="Optima"/>
                <a:cs typeface="Optima"/>
              </a:rPr>
              <a:t>0</a:t>
            </a:r>
          </a:p>
        </p:txBody>
      </p:sp>
      <p:sp>
        <p:nvSpPr>
          <p:cNvPr id="38" name="TextBox 37"/>
          <p:cNvSpPr txBox="1"/>
          <p:nvPr/>
        </p:nvSpPr>
        <p:spPr>
          <a:xfrm>
            <a:off x="5920598" y="5018115"/>
            <a:ext cx="313009" cy="369332"/>
          </a:xfrm>
          <a:prstGeom prst="rect">
            <a:avLst/>
          </a:prstGeom>
          <a:noFill/>
        </p:spPr>
        <p:txBody>
          <a:bodyPr wrap="none" rtlCol="0">
            <a:spAutoFit/>
          </a:bodyPr>
          <a:lstStyle/>
          <a:p>
            <a:pPr algn="ctr"/>
            <a:r>
              <a:rPr lang="en-US" b="1" dirty="0">
                <a:solidFill>
                  <a:schemeClr val="accent4"/>
                </a:solidFill>
                <a:latin typeface="Optima"/>
                <a:cs typeface="Optima"/>
              </a:rPr>
              <a:t>2</a:t>
            </a:r>
          </a:p>
        </p:txBody>
      </p:sp>
      <p:sp>
        <p:nvSpPr>
          <p:cNvPr id="39" name="TextBox 38"/>
          <p:cNvSpPr txBox="1"/>
          <p:nvPr/>
        </p:nvSpPr>
        <p:spPr>
          <a:xfrm>
            <a:off x="3376617" y="3896441"/>
            <a:ext cx="313009" cy="369332"/>
          </a:xfrm>
          <a:prstGeom prst="rect">
            <a:avLst/>
          </a:prstGeom>
          <a:noFill/>
        </p:spPr>
        <p:txBody>
          <a:bodyPr wrap="none" rtlCol="0">
            <a:spAutoFit/>
          </a:bodyPr>
          <a:lstStyle/>
          <a:p>
            <a:pPr algn="ctr"/>
            <a:r>
              <a:rPr lang="en-US" b="1" dirty="0">
                <a:solidFill>
                  <a:srgbClr val="149B52"/>
                </a:solidFill>
                <a:latin typeface="Optima"/>
                <a:cs typeface="Optima"/>
              </a:rPr>
              <a:t>1</a:t>
            </a:r>
          </a:p>
        </p:txBody>
      </p:sp>
      <p:sp>
        <p:nvSpPr>
          <p:cNvPr id="40" name="Content Placeholder 3"/>
          <p:cNvSpPr txBox="1">
            <a:spLocks/>
          </p:cNvSpPr>
          <p:nvPr/>
        </p:nvSpPr>
        <p:spPr>
          <a:xfrm>
            <a:off x="501505" y="1600200"/>
            <a:ext cx="8153400" cy="990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Parsimony score: </a:t>
            </a:r>
            <a:r>
              <a:rPr lang="en-US" sz="2800" dirty="0" smtClean="0">
                <a:latin typeface="Optima"/>
                <a:cs typeface="Optima"/>
              </a:rPr>
              <a:t>sum of Hamming distances along each edge.</a:t>
            </a:r>
            <a:endParaRPr lang="en-US" sz="2800" b="1" dirty="0" smtClean="0">
              <a:latin typeface="Optima"/>
              <a:cs typeface="Optima"/>
            </a:endParaRPr>
          </a:p>
        </p:txBody>
      </p:sp>
      <p:sp>
        <p:nvSpPr>
          <p:cNvPr id="41" name="Rectangle 40"/>
          <p:cNvSpPr/>
          <p:nvPr/>
        </p:nvSpPr>
        <p:spPr>
          <a:xfrm>
            <a:off x="3200400" y="2971801"/>
            <a:ext cx="2733662" cy="461665"/>
          </a:xfrm>
          <a:prstGeom prst="rect">
            <a:avLst/>
          </a:prstGeom>
        </p:spPr>
        <p:txBody>
          <a:bodyPr wrap="none">
            <a:spAutoFit/>
          </a:bodyPr>
          <a:lstStyle/>
          <a:p>
            <a:r>
              <a:rPr lang="en-US" sz="2400" b="1" dirty="0" smtClean="0">
                <a:latin typeface="Optima"/>
                <a:cs typeface="Optima"/>
              </a:rPr>
              <a:t>Parsimony Score: 8</a:t>
            </a:r>
            <a:endParaRPr lang="en-US" sz="2400" b="1" dirty="0"/>
          </a:p>
        </p:txBody>
      </p:sp>
    </p:spTree>
    <p:extLst>
      <p:ext uri="{BB962C8B-B14F-4D97-AF65-F5344CB8AC3E}">
        <p14:creationId xmlns:p14="http://schemas.microsoft.com/office/powerpoint/2010/main" val="70139058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46162"/>
            <a:ext cx="8229600" cy="3539431"/>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Small Parsimony Problem: </a:t>
            </a:r>
            <a:r>
              <a:rPr lang="en-US" sz="2800" i="1" dirty="0" smtClean="0">
                <a:latin typeface="Optima"/>
                <a:cs typeface="Optima"/>
              </a:rPr>
              <a:t>Find the most parsimonious labeling of the internal nodes of a rooted tree.</a:t>
            </a:r>
            <a:endParaRPr lang="en-US" sz="2800" i="1" dirty="0">
              <a:latin typeface="Optima"/>
              <a:cs typeface="Optima"/>
            </a:endParaRPr>
          </a:p>
          <a:p>
            <a:pPr marL="457200" indent="-457200">
              <a:buFont typeface="Arial"/>
              <a:buChar char="•"/>
            </a:pPr>
            <a:r>
              <a:rPr lang="en-US" sz="2800" b="1" dirty="0" smtClean="0">
                <a:latin typeface="Optima"/>
                <a:cs typeface="Optima"/>
              </a:rPr>
              <a:t>Input: </a:t>
            </a:r>
            <a:r>
              <a:rPr lang="en-US" sz="2800" dirty="0" smtClean="0">
                <a:latin typeface="Optima"/>
                <a:cs typeface="Optima"/>
              </a:rPr>
              <a:t>A rooted binary tree with each leaf labeled by a string of length </a:t>
            </a:r>
            <a:r>
              <a:rPr lang="en-US" sz="2800" i="1" dirty="0" smtClean="0">
                <a:latin typeface="Optima"/>
                <a:cs typeface="Optima"/>
              </a:rPr>
              <a:t>m.</a:t>
            </a:r>
            <a:endParaRPr lang="en-US" sz="2800" dirty="0" smtClean="0">
              <a:latin typeface="Optima"/>
              <a:cs typeface="Optima"/>
            </a:endParaRPr>
          </a:p>
          <a:p>
            <a:pPr marL="457200" indent="-457200">
              <a:buFont typeface="Arial"/>
              <a:buChar char="•"/>
            </a:pPr>
            <a:r>
              <a:rPr lang="en-US" sz="2800" b="1" dirty="0" smtClean="0">
                <a:latin typeface="Optima"/>
                <a:cs typeface="Optima"/>
              </a:rPr>
              <a:t>Output: </a:t>
            </a:r>
            <a:r>
              <a:rPr lang="en-US" sz="2800" dirty="0" smtClean="0">
                <a:latin typeface="Optima"/>
                <a:cs typeface="Optima"/>
              </a:rPr>
              <a:t>A labeling of all other nodes of the tree by strings of length </a:t>
            </a:r>
            <a:r>
              <a:rPr lang="en-US" sz="2800" i="1" dirty="0" smtClean="0">
                <a:latin typeface="Optima"/>
                <a:cs typeface="Optima"/>
              </a:rPr>
              <a:t>m</a:t>
            </a:r>
            <a:r>
              <a:rPr lang="en-US" sz="2800" dirty="0" smtClean="0">
                <a:latin typeface="Optima"/>
                <a:cs typeface="Optima"/>
              </a:rPr>
              <a:t> that minimizes the tree’s parsimony score.</a:t>
            </a:r>
            <a:endParaRPr lang="en-US" i="1" dirty="0">
              <a:latin typeface="Optima"/>
              <a:cs typeface="Optima"/>
            </a:endParaRPr>
          </a:p>
        </p:txBody>
      </p:sp>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Computational Problem</a:t>
            </a:r>
            <a:endParaRPr lang="en-US" b="1" dirty="0">
              <a:latin typeface="Optima"/>
              <a:cs typeface="Optima"/>
            </a:endParaRPr>
          </a:p>
        </p:txBody>
      </p:sp>
    </p:spTree>
    <p:extLst>
      <p:ext uri="{BB962C8B-B14F-4D97-AF65-F5344CB8AC3E}">
        <p14:creationId xmlns:p14="http://schemas.microsoft.com/office/powerpoint/2010/main" val="3574325288"/>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46162"/>
            <a:ext cx="8229600" cy="3539431"/>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Small Parsimony Problem: </a:t>
            </a:r>
            <a:r>
              <a:rPr lang="en-US" sz="2800" i="1" dirty="0" smtClean="0">
                <a:latin typeface="Optima"/>
                <a:cs typeface="Optima"/>
              </a:rPr>
              <a:t>Find the most parsimonious labeling of the internal nodes of a rooted tree.</a:t>
            </a:r>
            <a:endParaRPr lang="en-US" sz="2800" i="1" dirty="0">
              <a:latin typeface="Optima"/>
              <a:cs typeface="Optima"/>
            </a:endParaRPr>
          </a:p>
          <a:p>
            <a:pPr marL="457200" indent="-457200">
              <a:buFont typeface="Arial"/>
              <a:buChar char="•"/>
            </a:pPr>
            <a:r>
              <a:rPr lang="en-US" sz="2800" b="1" dirty="0" smtClean="0">
                <a:latin typeface="Optima"/>
                <a:cs typeface="Optima"/>
              </a:rPr>
              <a:t>Input: </a:t>
            </a:r>
            <a:r>
              <a:rPr lang="en-US" sz="2800" dirty="0" smtClean="0">
                <a:latin typeface="Optima"/>
                <a:cs typeface="Optima"/>
              </a:rPr>
              <a:t>A rooted binary tree with each leaf labeled by a string of length </a:t>
            </a:r>
            <a:r>
              <a:rPr lang="en-US" sz="2800" i="1" dirty="0" smtClean="0">
                <a:latin typeface="Optima"/>
                <a:cs typeface="Optima"/>
              </a:rPr>
              <a:t>m.</a:t>
            </a:r>
            <a:endParaRPr lang="en-US" sz="2800" dirty="0" smtClean="0">
              <a:latin typeface="Optima"/>
              <a:cs typeface="Optima"/>
            </a:endParaRPr>
          </a:p>
          <a:p>
            <a:pPr marL="457200" indent="-457200">
              <a:buFont typeface="Arial"/>
              <a:buChar char="•"/>
            </a:pPr>
            <a:r>
              <a:rPr lang="en-US" sz="2800" b="1" dirty="0" smtClean="0">
                <a:latin typeface="Optima"/>
                <a:cs typeface="Optima"/>
              </a:rPr>
              <a:t>Output: </a:t>
            </a:r>
            <a:r>
              <a:rPr lang="en-US" sz="2800" dirty="0" smtClean="0">
                <a:latin typeface="Optima"/>
                <a:cs typeface="Optima"/>
              </a:rPr>
              <a:t>A labeling of all other nodes of the tree by strings of length </a:t>
            </a:r>
            <a:r>
              <a:rPr lang="en-US" sz="2800" i="1" dirty="0" smtClean="0">
                <a:latin typeface="Optima"/>
                <a:cs typeface="Optima"/>
              </a:rPr>
              <a:t>m</a:t>
            </a:r>
            <a:r>
              <a:rPr lang="en-US" sz="2800" dirty="0" smtClean="0">
                <a:latin typeface="Optima"/>
                <a:cs typeface="Optima"/>
              </a:rPr>
              <a:t> that minimizes the tree’s parsimony score.</a:t>
            </a:r>
            <a:endParaRPr lang="en-US" i="1" dirty="0">
              <a:latin typeface="Optima"/>
              <a:cs typeface="Optima"/>
            </a:endParaRPr>
          </a:p>
        </p:txBody>
      </p:sp>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Computational Problem</a:t>
            </a:r>
            <a:endParaRPr lang="en-US" b="1" dirty="0">
              <a:latin typeface="Optima"/>
              <a:cs typeface="Optima"/>
            </a:endParaRPr>
          </a:p>
        </p:txBody>
      </p:sp>
      <p:sp>
        <p:nvSpPr>
          <p:cNvPr id="7" name="Rectangle 6"/>
          <p:cNvSpPr/>
          <p:nvPr/>
        </p:nvSpPr>
        <p:spPr>
          <a:xfrm>
            <a:off x="457200" y="5562602"/>
            <a:ext cx="82296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rgbClr val="FF0000"/>
                </a:solidFill>
                <a:latin typeface="Optima"/>
                <a:cs typeface="Optima"/>
              </a:rPr>
              <a:t>STOP and Think: </a:t>
            </a:r>
            <a:r>
              <a:rPr lang="en-US" sz="2800" dirty="0" smtClean="0">
                <a:latin typeface="Optima"/>
                <a:cs typeface="Optima"/>
              </a:rPr>
              <a:t>Is there any way we can simplify this </a:t>
            </a:r>
            <a:r>
              <a:rPr lang="en-US" sz="2800" dirty="0" smtClean="0">
                <a:latin typeface="Optima"/>
                <a:cs typeface="Optima"/>
              </a:rPr>
              <a:t>problem statement?</a:t>
            </a:r>
            <a:endParaRPr lang="en-US" i="1" dirty="0">
              <a:latin typeface="Optima"/>
              <a:cs typeface="Optima"/>
            </a:endParaRPr>
          </a:p>
        </p:txBody>
      </p:sp>
    </p:spTree>
    <p:extLst>
      <p:ext uri="{BB962C8B-B14F-4D97-AF65-F5344CB8AC3E}">
        <p14:creationId xmlns:p14="http://schemas.microsoft.com/office/powerpoint/2010/main" val="3372699735"/>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46162"/>
            <a:ext cx="8229600" cy="3539431"/>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Small Parsimony Problem: </a:t>
            </a:r>
            <a:r>
              <a:rPr lang="en-US" sz="2800" i="1" dirty="0" smtClean="0">
                <a:latin typeface="Optima"/>
                <a:cs typeface="Optima"/>
              </a:rPr>
              <a:t>Find the most parsimonious labeling of the internal nodes of a rooted tree.</a:t>
            </a:r>
            <a:endParaRPr lang="en-US" sz="2800" i="1" dirty="0">
              <a:latin typeface="Optima"/>
              <a:cs typeface="Optima"/>
            </a:endParaRPr>
          </a:p>
          <a:p>
            <a:pPr marL="457200" indent="-457200">
              <a:buFont typeface="Arial"/>
              <a:buChar char="•"/>
            </a:pPr>
            <a:r>
              <a:rPr lang="en-US" sz="2800" b="1" dirty="0" smtClean="0">
                <a:latin typeface="Optima"/>
                <a:cs typeface="Optima"/>
              </a:rPr>
              <a:t>Input: </a:t>
            </a:r>
            <a:r>
              <a:rPr lang="en-US" sz="2800" dirty="0" smtClean="0">
                <a:latin typeface="Optima"/>
                <a:cs typeface="Optima"/>
              </a:rPr>
              <a:t>A rooted binary tree with each leaf labeled by a </a:t>
            </a:r>
            <a:r>
              <a:rPr lang="en-US" sz="2800" b="1" dirty="0" smtClean="0">
                <a:solidFill>
                  <a:schemeClr val="tx2"/>
                </a:solidFill>
                <a:latin typeface="Optima"/>
                <a:cs typeface="Optima"/>
              </a:rPr>
              <a:t>single symbol</a:t>
            </a:r>
            <a:r>
              <a:rPr lang="en-US" sz="2800" i="1" dirty="0" smtClean="0">
                <a:latin typeface="Optima"/>
                <a:cs typeface="Optima"/>
              </a:rPr>
              <a:t>.</a:t>
            </a:r>
            <a:endParaRPr lang="en-US" sz="2800" dirty="0" smtClean="0">
              <a:latin typeface="Optima"/>
              <a:cs typeface="Optima"/>
            </a:endParaRPr>
          </a:p>
          <a:p>
            <a:pPr marL="457200" indent="-457200">
              <a:buFont typeface="Arial"/>
              <a:buChar char="•"/>
            </a:pPr>
            <a:r>
              <a:rPr lang="en-US" sz="2800" b="1" dirty="0" smtClean="0">
                <a:latin typeface="Optima"/>
                <a:cs typeface="Optima"/>
              </a:rPr>
              <a:t>Output: </a:t>
            </a:r>
            <a:r>
              <a:rPr lang="en-US" sz="2800" dirty="0" smtClean="0">
                <a:latin typeface="Optima"/>
                <a:cs typeface="Optima"/>
              </a:rPr>
              <a:t>A labeling of all other nodes of the tree by </a:t>
            </a:r>
            <a:r>
              <a:rPr lang="en-US" sz="2800" b="1" dirty="0" smtClean="0">
                <a:solidFill>
                  <a:srgbClr val="ED1C24"/>
                </a:solidFill>
                <a:latin typeface="Optima"/>
                <a:cs typeface="Optima"/>
              </a:rPr>
              <a:t>single symbols </a:t>
            </a:r>
            <a:r>
              <a:rPr lang="en-US" sz="2800" dirty="0" smtClean="0">
                <a:latin typeface="Optima"/>
                <a:cs typeface="Optima"/>
              </a:rPr>
              <a:t>that minimizes the tree’s parsimony score.</a:t>
            </a:r>
            <a:endParaRPr lang="en-US" i="1" dirty="0">
              <a:latin typeface="Optima"/>
              <a:cs typeface="Optima"/>
            </a:endParaRPr>
          </a:p>
        </p:txBody>
      </p:sp>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Computational Problem</a:t>
            </a:r>
            <a:endParaRPr lang="en-US" b="1" dirty="0">
              <a:latin typeface="Optima"/>
              <a:cs typeface="Optima"/>
            </a:endParaRPr>
          </a:p>
        </p:txBody>
      </p:sp>
    </p:spTree>
    <p:extLst>
      <p:ext uri="{BB962C8B-B14F-4D97-AF65-F5344CB8AC3E}">
        <p14:creationId xmlns:p14="http://schemas.microsoft.com/office/powerpoint/2010/main" val="438349995"/>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780" y="5667996"/>
            <a:ext cx="1415973" cy="338554"/>
          </a:xfrm>
          <a:prstGeom prst="rect">
            <a:avLst/>
          </a:prstGeom>
          <a:noFill/>
        </p:spPr>
        <p:txBody>
          <a:bodyPr wrap="none" rtlCol="0">
            <a:spAutoFit/>
          </a:bodyPr>
          <a:lstStyle/>
          <a:p>
            <a:pPr algn="ctr"/>
            <a:r>
              <a:rPr lang="en-US" sz="1600" dirty="0" smtClean="0">
                <a:solidFill>
                  <a:srgbClr val="A6A6A6"/>
                </a:solidFill>
                <a:latin typeface="Courier"/>
                <a:cs typeface="Courier"/>
              </a:rPr>
              <a:t>ACG</a:t>
            </a:r>
            <a:r>
              <a:rPr lang="en-US" sz="1600" dirty="0" smtClean="0">
                <a:solidFill>
                  <a:srgbClr val="262626"/>
                </a:solidFill>
                <a:latin typeface="Courier"/>
                <a:cs typeface="Courier"/>
              </a:rPr>
              <a:t>T</a:t>
            </a:r>
            <a:r>
              <a:rPr lang="en-US" sz="1600" dirty="0" smtClean="0">
                <a:solidFill>
                  <a:srgbClr val="A6A6A6"/>
                </a:solidFill>
                <a:latin typeface="Courier"/>
                <a:cs typeface="Courier"/>
              </a:rPr>
              <a:t>AGGCCT</a:t>
            </a:r>
            <a:endParaRPr lang="en-US" sz="1600" dirty="0">
              <a:solidFill>
                <a:srgbClr val="A6A6A6"/>
              </a:solidFill>
              <a:latin typeface="Courier"/>
              <a:cs typeface="Courier"/>
            </a:endParaRPr>
          </a:p>
        </p:txBody>
      </p:sp>
      <p:sp>
        <p:nvSpPr>
          <p:cNvPr id="17" name="TextBox 16"/>
          <p:cNvSpPr txBox="1"/>
          <p:nvPr/>
        </p:nvSpPr>
        <p:spPr>
          <a:xfrm>
            <a:off x="2861969" y="5667996"/>
            <a:ext cx="1415973" cy="338554"/>
          </a:xfrm>
          <a:prstGeom prst="rect">
            <a:avLst/>
          </a:prstGeom>
          <a:noFill/>
        </p:spPr>
        <p:txBody>
          <a:bodyPr wrap="none" rtlCol="0">
            <a:spAutoFit/>
          </a:bodyPr>
          <a:lstStyle/>
          <a:p>
            <a:pPr algn="ctr"/>
            <a:r>
              <a:rPr lang="en-US" sz="1600" dirty="0" smtClean="0">
                <a:solidFill>
                  <a:srgbClr val="A6A6A6"/>
                </a:solidFill>
                <a:latin typeface="Courier"/>
                <a:cs typeface="Courier"/>
              </a:rPr>
              <a:t>ATG</a:t>
            </a:r>
            <a:r>
              <a:rPr lang="en-US" sz="1600" dirty="0" smtClean="0">
                <a:solidFill>
                  <a:srgbClr val="262626"/>
                </a:solidFill>
                <a:latin typeface="Courier"/>
                <a:cs typeface="Courier"/>
              </a:rPr>
              <a:t>T</a:t>
            </a:r>
            <a:r>
              <a:rPr lang="en-US" sz="1600" dirty="0" smtClean="0">
                <a:solidFill>
                  <a:srgbClr val="A6A6A6"/>
                </a:solidFill>
                <a:latin typeface="Courier"/>
                <a:cs typeface="Courier"/>
              </a:rPr>
              <a:t>AAGACT</a:t>
            </a:r>
            <a:endParaRPr lang="en-US" sz="1600" dirty="0">
              <a:solidFill>
                <a:srgbClr val="A6A6A6"/>
              </a:solidFill>
              <a:latin typeface="Courier"/>
              <a:cs typeface="Courier"/>
            </a:endParaRPr>
          </a:p>
        </p:txBody>
      </p:sp>
      <p:sp>
        <p:nvSpPr>
          <p:cNvPr id="18" name="TextBox 17"/>
          <p:cNvSpPr txBox="1"/>
          <p:nvPr/>
        </p:nvSpPr>
        <p:spPr>
          <a:xfrm>
            <a:off x="4996683" y="5667996"/>
            <a:ext cx="1415973" cy="338554"/>
          </a:xfrm>
          <a:prstGeom prst="rect">
            <a:avLst/>
          </a:prstGeom>
          <a:noFill/>
        </p:spPr>
        <p:txBody>
          <a:bodyPr wrap="none" rtlCol="0">
            <a:spAutoFit/>
          </a:bodyPr>
          <a:lstStyle/>
          <a:p>
            <a:pPr algn="ctr"/>
            <a:r>
              <a:rPr lang="en-US" sz="1600" dirty="0" smtClean="0">
                <a:solidFill>
                  <a:srgbClr val="A6A6A6"/>
                </a:solidFill>
                <a:latin typeface="Courier"/>
                <a:cs typeface="Courier"/>
              </a:rPr>
              <a:t>TCG</a:t>
            </a:r>
            <a:r>
              <a:rPr lang="en-US" sz="1600" dirty="0" smtClean="0">
                <a:solidFill>
                  <a:srgbClr val="262626"/>
                </a:solidFill>
                <a:latin typeface="Courier"/>
                <a:cs typeface="Courier"/>
              </a:rPr>
              <a:t>A</a:t>
            </a:r>
            <a:r>
              <a:rPr lang="en-US" sz="1600" dirty="0" smtClean="0">
                <a:solidFill>
                  <a:srgbClr val="A6A6A6"/>
                </a:solidFill>
                <a:latin typeface="Courier"/>
                <a:cs typeface="Courier"/>
              </a:rPr>
              <a:t>GAGCAC</a:t>
            </a:r>
            <a:endParaRPr lang="en-US" sz="1600" dirty="0">
              <a:solidFill>
                <a:srgbClr val="A6A6A6"/>
              </a:solidFill>
              <a:latin typeface="Courier"/>
              <a:cs typeface="Courier"/>
            </a:endParaRPr>
          </a:p>
        </p:txBody>
      </p:sp>
      <p:sp>
        <p:nvSpPr>
          <p:cNvPr id="19" name="TextBox 18"/>
          <p:cNvSpPr txBox="1"/>
          <p:nvPr/>
        </p:nvSpPr>
        <p:spPr>
          <a:xfrm>
            <a:off x="6942157" y="5667996"/>
            <a:ext cx="1415973" cy="338554"/>
          </a:xfrm>
          <a:prstGeom prst="rect">
            <a:avLst/>
          </a:prstGeom>
          <a:noFill/>
        </p:spPr>
        <p:txBody>
          <a:bodyPr wrap="none" rtlCol="0">
            <a:spAutoFit/>
          </a:bodyPr>
          <a:lstStyle/>
          <a:p>
            <a:pPr algn="ctr"/>
            <a:r>
              <a:rPr lang="en-US" sz="1600" dirty="0" smtClean="0">
                <a:solidFill>
                  <a:srgbClr val="A6A6A6"/>
                </a:solidFill>
                <a:latin typeface="Courier"/>
                <a:cs typeface="Courier"/>
              </a:rPr>
              <a:t>TCG</a:t>
            </a:r>
            <a:r>
              <a:rPr lang="en-US" sz="1600" dirty="0" smtClean="0">
                <a:solidFill>
                  <a:srgbClr val="262626"/>
                </a:solidFill>
                <a:latin typeface="Courier"/>
                <a:cs typeface="Courier"/>
              </a:rPr>
              <a:t>A</a:t>
            </a:r>
            <a:r>
              <a:rPr lang="en-US" sz="1600" dirty="0" smtClean="0">
                <a:solidFill>
                  <a:srgbClr val="A6A6A6"/>
                </a:solidFill>
                <a:latin typeface="Courier"/>
                <a:cs typeface="Courier"/>
              </a:rPr>
              <a:t>AAGCAT</a:t>
            </a:r>
            <a:endParaRPr lang="en-US" sz="1600" dirty="0">
              <a:solidFill>
                <a:srgbClr val="A6A6A6"/>
              </a:solidFill>
              <a:latin typeface="Courier"/>
              <a:cs typeface="Courier"/>
            </a:endParaRPr>
          </a:p>
        </p:txBody>
      </p:sp>
      <p:sp>
        <p:nvSpPr>
          <p:cNvPr id="20" name="TextBox 19"/>
          <p:cNvSpPr txBox="1"/>
          <p:nvPr/>
        </p:nvSpPr>
        <p:spPr>
          <a:xfrm>
            <a:off x="1877825" y="4540120"/>
            <a:ext cx="1415973" cy="338554"/>
          </a:xfrm>
          <a:prstGeom prst="rect">
            <a:avLst/>
          </a:prstGeom>
          <a:noFill/>
        </p:spPr>
        <p:txBody>
          <a:bodyPr wrap="none" rtlCol="0">
            <a:spAutoFit/>
          </a:bodyPr>
          <a:lstStyle/>
          <a:p>
            <a:pPr algn="ctr"/>
            <a:r>
              <a:rPr lang="en-US" sz="1600" dirty="0">
                <a:solidFill>
                  <a:srgbClr val="A6A6A6"/>
                </a:solidFill>
                <a:latin typeface="Courier"/>
                <a:cs typeface="Courier"/>
              </a:rPr>
              <a:t>ACG</a:t>
            </a:r>
            <a:r>
              <a:rPr lang="en-US" sz="1600" dirty="0">
                <a:solidFill>
                  <a:srgbClr val="262626"/>
                </a:solidFill>
                <a:latin typeface="Courier"/>
                <a:cs typeface="Courier"/>
              </a:rPr>
              <a:t>T</a:t>
            </a:r>
            <a:r>
              <a:rPr lang="en-US" sz="1600" dirty="0">
                <a:solidFill>
                  <a:srgbClr val="A6A6A6"/>
                </a:solidFill>
                <a:latin typeface="Courier"/>
                <a:cs typeface="Courier"/>
              </a:rPr>
              <a:t>AAGCCT</a:t>
            </a:r>
          </a:p>
        </p:txBody>
      </p:sp>
      <p:sp>
        <p:nvSpPr>
          <p:cNvPr id="21" name="TextBox 20"/>
          <p:cNvSpPr txBox="1"/>
          <p:nvPr/>
        </p:nvSpPr>
        <p:spPr>
          <a:xfrm>
            <a:off x="5943602" y="4540120"/>
            <a:ext cx="1415973" cy="338554"/>
          </a:xfrm>
          <a:prstGeom prst="rect">
            <a:avLst/>
          </a:prstGeom>
          <a:noFill/>
        </p:spPr>
        <p:txBody>
          <a:bodyPr wrap="none" rtlCol="0">
            <a:spAutoFit/>
          </a:bodyPr>
          <a:lstStyle/>
          <a:p>
            <a:pPr algn="ctr"/>
            <a:r>
              <a:rPr lang="en-US" sz="1600" dirty="0">
                <a:solidFill>
                  <a:srgbClr val="A6A6A6"/>
                </a:solidFill>
                <a:latin typeface="Courier"/>
                <a:cs typeface="Courier"/>
              </a:rPr>
              <a:t>TCG</a:t>
            </a:r>
            <a:r>
              <a:rPr lang="en-US" sz="1600" dirty="0">
                <a:solidFill>
                  <a:srgbClr val="262626"/>
                </a:solidFill>
                <a:latin typeface="Courier"/>
                <a:cs typeface="Courier"/>
              </a:rPr>
              <a:t>A</a:t>
            </a:r>
            <a:r>
              <a:rPr lang="en-US" sz="1600" dirty="0">
                <a:solidFill>
                  <a:srgbClr val="A6A6A6"/>
                </a:solidFill>
                <a:latin typeface="Courier"/>
                <a:cs typeface="Courier"/>
              </a:rPr>
              <a:t>AAGCAT</a:t>
            </a:r>
          </a:p>
        </p:txBody>
      </p:sp>
      <p:cxnSp>
        <p:nvCxnSpPr>
          <p:cNvPr id="37" name="Straight Arrow Connector 36"/>
          <p:cNvCxnSpPr/>
          <p:nvPr/>
        </p:nvCxnSpPr>
        <p:spPr>
          <a:xfrm flipH="1">
            <a:off x="1802071"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7644" y="3528400"/>
            <a:ext cx="1415973" cy="338554"/>
          </a:xfrm>
          <a:prstGeom prst="rect">
            <a:avLst/>
          </a:prstGeom>
          <a:noFill/>
        </p:spPr>
        <p:txBody>
          <a:bodyPr wrap="none" rtlCol="0">
            <a:spAutoFit/>
          </a:bodyPr>
          <a:lstStyle/>
          <a:p>
            <a:pPr algn="ctr"/>
            <a:r>
              <a:rPr lang="en-US" sz="1600" dirty="0">
                <a:solidFill>
                  <a:srgbClr val="A6A6A6"/>
                </a:solidFill>
                <a:latin typeface="Courier"/>
                <a:cs typeface="Courier"/>
              </a:rPr>
              <a:t>ACG</a:t>
            </a:r>
            <a:r>
              <a:rPr lang="en-US" sz="1600" dirty="0">
                <a:solidFill>
                  <a:srgbClr val="262626"/>
                </a:solidFill>
                <a:latin typeface="Courier"/>
                <a:cs typeface="Courier"/>
              </a:rPr>
              <a:t>A</a:t>
            </a:r>
            <a:r>
              <a:rPr lang="en-US" sz="1600" dirty="0">
                <a:solidFill>
                  <a:srgbClr val="A6A6A6"/>
                </a:solidFill>
                <a:latin typeface="Courier"/>
                <a:cs typeface="Courier"/>
              </a:rPr>
              <a:t>AAGCCT</a:t>
            </a:r>
          </a:p>
        </p:txBody>
      </p:sp>
      <p:cxnSp>
        <p:nvCxnSpPr>
          <p:cNvPr id="25" name="Straight Arrow Connector 24"/>
          <p:cNvCxnSpPr/>
          <p:nvPr/>
        </p:nvCxnSpPr>
        <p:spPr>
          <a:xfrm>
            <a:off x="2712123"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999207"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968684"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879824"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9878"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087292" y="6034931"/>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28" name="Rectangle 27"/>
          <p:cNvSpPr/>
          <p:nvPr/>
        </p:nvSpPr>
        <p:spPr>
          <a:xfrm>
            <a:off x="3115323" y="6034931"/>
            <a:ext cx="928637" cy="369332"/>
          </a:xfrm>
          <a:prstGeom prst="rect">
            <a:avLst/>
          </a:prstGeom>
        </p:spPr>
        <p:txBody>
          <a:bodyPr wrap="none">
            <a:spAutoFit/>
          </a:bodyPr>
          <a:lstStyle/>
          <a:p>
            <a:pPr algn="ctr"/>
            <a:r>
              <a:rPr lang="en-US" b="1" dirty="0" smtClean="0">
                <a:latin typeface="Optima"/>
                <a:cs typeface="Optima"/>
              </a:rPr>
              <a:t>Human</a:t>
            </a:r>
            <a:endParaRPr lang="en-US" b="1" dirty="0"/>
          </a:p>
        </p:txBody>
      </p:sp>
      <p:sp>
        <p:nvSpPr>
          <p:cNvPr id="29" name="Rectangle 28"/>
          <p:cNvSpPr/>
          <p:nvPr/>
        </p:nvSpPr>
        <p:spPr>
          <a:xfrm>
            <a:off x="5358706" y="6034931"/>
            <a:ext cx="595086" cy="369332"/>
          </a:xfrm>
          <a:prstGeom prst="rect">
            <a:avLst/>
          </a:prstGeom>
        </p:spPr>
        <p:txBody>
          <a:bodyPr wrap="none">
            <a:spAutoFit/>
          </a:bodyPr>
          <a:lstStyle/>
          <a:p>
            <a:pPr algn="ctr"/>
            <a:r>
              <a:rPr lang="en-US" b="1" dirty="0" smtClean="0">
                <a:latin typeface="Optima"/>
                <a:cs typeface="Optima"/>
              </a:rPr>
              <a:t>Seal</a:t>
            </a:r>
            <a:endParaRPr lang="en-US" b="1" dirty="0"/>
          </a:p>
        </p:txBody>
      </p:sp>
      <p:sp>
        <p:nvSpPr>
          <p:cNvPr id="30" name="Rectangle 29"/>
          <p:cNvSpPr/>
          <p:nvPr/>
        </p:nvSpPr>
        <p:spPr>
          <a:xfrm>
            <a:off x="7224868" y="6034931"/>
            <a:ext cx="838845" cy="369332"/>
          </a:xfrm>
          <a:prstGeom prst="rect">
            <a:avLst/>
          </a:prstGeom>
        </p:spPr>
        <p:txBody>
          <a:bodyPr wrap="none">
            <a:spAutoFit/>
          </a:bodyPr>
          <a:lstStyle/>
          <a:p>
            <a:pPr algn="ctr"/>
            <a:r>
              <a:rPr lang="en-US" b="1" dirty="0" smtClean="0">
                <a:latin typeface="Optima"/>
                <a:cs typeface="Optima"/>
              </a:rPr>
              <a:t>Whale</a:t>
            </a:r>
            <a:endParaRPr lang="en-US" b="1" dirty="0"/>
          </a:p>
        </p:txBody>
      </p:sp>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Computational Problem</a:t>
            </a:r>
            <a:endParaRPr lang="en-US" b="1" dirty="0">
              <a:latin typeface="Optima"/>
              <a:cs typeface="Optima"/>
            </a:endParaRPr>
          </a:p>
        </p:txBody>
      </p:sp>
    </p:spTree>
    <p:extLst>
      <p:ext uri="{BB962C8B-B14F-4D97-AF65-F5344CB8AC3E}">
        <p14:creationId xmlns:p14="http://schemas.microsoft.com/office/powerpoint/2010/main" val="4151619643"/>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181600" y="1309043"/>
            <a:ext cx="3726937" cy="3485451"/>
          </a:xfrm>
          <a:prstGeom prst="rect">
            <a:avLst/>
          </a:prstGeom>
        </p:spPr>
      </p:pic>
      <p:sp>
        <p:nvSpPr>
          <p:cNvPr id="39"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Dynamic Programming Algorithm</a:t>
            </a:r>
            <a:endParaRPr lang="en-US" b="1" dirty="0">
              <a:latin typeface="Optima"/>
              <a:cs typeface="Optima"/>
            </a:endParaRPr>
          </a:p>
        </p:txBody>
      </p:sp>
      <p:sp>
        <p:nvSpPr>
          <p:cNvPr id="40" name="Content Placeholder 3"/>
          <p:cNvSpPr txBox="1">
            <a:spLocks/>
          </p:cNvSpPr>
          <p:nvPr/>
        </p:nvSpPr>
        <p:spPr>
          <a:xfrm>
            <a:off x="363595" y="1371601"/>
            <a:ext cx="4589405" cy="990599"/>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Let </a:t>
            </a:r>
            <a:r>
              <a:rPr lang="en-US" sz="2800" i="1" dirty="0" err="1" smtClean="0">
                <a:solidFill>
                  <a:schemeClr val="accent1"/>
                </a:solidFill>
                <a:latin typeface="Optima"/>
                <a:cs typeface="Optima"/>
              </a:rPr>
              <a:t>T</a:t>
            </a:r>
            <a:r>
              <a:rPr lang="en-US" sz="2800" i="1" baseline="-25000" dirty="0" err="1" smtClean="0">
                <a:solidFill>
                  <a:schemeClr val="accent1"/>
                </a:solidFill>
                <a:latin typeface="Optima"/>
                <a:cs typeface="Optima"/>
              </a:rPr>
              <a:t>v</a:t>
            </a:r>
            <a:r>
              <a:rPr lang="en-US" sz="2800" dirty="0" smtClean="0">
                <a:latin typeface="Optima"/>
                <a:cs typeface="Optima"/>
              </a:rPr>
              <a:t> denote the </a:t>
            </a:r>
            <a:r>
              <a:rPr lang="en-US" sz="2800" dirty="0" err="1" smtClean="0">
                <a:latin typeface="Optima"/>
                <a:cs typeface="Optima"/>
              </a:rPr>
              <a:t>subtree</a:t>
            </a:r>
            <a:r>
              <a:rPr lang="en-US" sz="2800" dirty="0" smtClean="0">
                <a:latin typeface="Optima"/>
                <a:cs typeface="Optima"/>
              </a:rPr>
              <a:t> of </a:t>
            </a:r>
            <a:r>
              <a:rPr lang="en-US" sz="2800" i="1" dirty="0" smtClean="0">
                <a:latin typeface="Optima"/>
                <a:cs typeface="Optima"/>
              </a:rPr>
              <a:t>T</a:t>
            </a:r>
            <a:r>
              <a:rPr lang="en-US" sz="2800" dirty="0">
                <a:latin typeface="Optima"/>
                <a:cs typeface="Optima"/>
              </a:rPr>
              <a:t/>
            </a:r>
            <a:br>
              <a:rPr lang="en-US" sz="2800" dirty="0">
                <a:latin typeface="Optima"/>
                <a:cs typeface="Optima"/>
              </a:rPr>
            </a:br>
            <a:r>
              <a:rPr lang="en-US" sz="2800" dirty="0" smtClean="0">
                <a:latin typeface="Optima"/>
                <a:cs typeface="Optima"/>
              </a:rPr>
              <a:t>whose root is </a:t>
            </a:r>
            <a:r>
              <a:rPr lang="en-US" sz="2800" i="1" dirty="0" smtClean="0">
                <a:latin typeface="Optima"/>
                <a:cs typeface="Optima"/>
              </a:rPr>
              <a:t>v</a:t>
            </a:r>
            <a:r>
              <a:rPr lang="en-US" sz="2800" dirty="0" smtClean="0">
                <a:latin typeface="Optima"/>
                <a:cs typeface="Optima"/>
              </a:rPr>
              <a:t>.</a:t>
            </a:r>
            <a:endParaRPr lang="en-US" sz="2800" dirty="0" smtClean="0">
              <a:latin typeface="Optima"/>
              <a:cs typeface="Optima"/>
            </a:endParaRPr>
          </a:p>
        </p:txBody>
      </p:sp>
      <p:sp>
        <p:nvSpPr>
          <p:cNvPr id="3" name="Rectangle 2"/>
          <p:cNvSpPr/>
          <p:nvPr/>
        </p:nvSpPr>
        <p:spPr>
          <a:xfrm>
            <a:off x="8382000" y="2286000"/>
            <a:ext cx="496841" cy="461665"/>
          </a:xfrm>
          <a:prstGeom prst="rect">
            <a:avLst/>
          </a:prstGeom>
        </p:spPr>
        <p:txBody>
          <a:bodyPr wrap="none">
            <a:spAutoFit/>
          </a:bodyPr>
          <a:lstStyle/>
          <a:p>
            <a:r>
              <a:rPr lang="en-US" sz="2400" i="1" dirty="0" err="1">
                <a:solidFill>
                  <a:srgbClr val="176FC1"/>
                </a:solidFill>
                <a:latin typeface="Optima"/>
                <a:cs typeface="Optima"/>
              </a:rPr>
              <a:t>T</a:t>
            </a:r>
            <a:r>
              <a:rPr lang="en-US" sz="2400" i="1" baseline="-25000" dirty="0" err="1">
                <a:solidFill>
                  <a:srgbClr val="176FC1"/>
                </a:solidFill>
                <a:latin typeface="Optima"/>
                <a:cs typeface="Optima"/>
              </a:rPr>
              <a:t>v</a:t>
            </a:r>
            <a:endParaRPr lang="en-US" sz="2400" dirty="0"/>
          </a:p>
        </p:txBody>
      </p:sp>
    </p:spTree>
    <p:extLst>
      <p:ext uri="{BB962C8B-B14F-4D97-AF65-F5344CB8AC3E}">
        <p14:creationId xmlns:p14="http://schemas.microsoft.com/office/powerpoint/2010/main" val="264380363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181600" y="1309043"/>
            <a:ext cx="3726937" cy="3485451"/>
          </a:xfrm>
          <a:prstGeom prst="rect">
            <a:avLst/>
          </a:prstGeom>
        </p:spPr>
      </p:pic>
      <p:sp>
        <p:nvSpPr>
          <p:cNvPr id="39"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Dynamic Programming Algorithm</a:t>
            </a:r>
            <a:endParaRPr lang="en-US" b="1" dirty="0">
              <a:latin typeface="Optima"/>
              <a:cs typeface="Optima"/>
            </a:endParaRPr>
          </a:p>
        </p:txBody>
      </p:sp>
      <p:sp>
        <p:nvSpPr>
          <p:cNvPr id="40" name="Content Placeholder 3"/>
          <p:cNvSpPr txBox="1">
            <a:spLocks/>
          </p:cNvSpPr>
          <p:nvPr/>
        </p:nvSpPr>
        <p:spPr>
          <a:xfrm>
            <a:off x="363595" y="1371601"/>
            <a:ext cx="4589405" cy="990599"/>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Let </a:t>
            </a:r>
            <a:r>
              <a:rPr lang="en-US" sz="2800" i="1" dirty="0" err="1" smtClean="0">
                <a:solidFill>
                  <a:schemeClr val="accent1"/>
                </a:solidFill>
                <a:latin typeface="Optima"/>
                <a:cs typeface="Optima"/>
              </a:rPr>
              <a:t>T</a:t>
            </a:r>
            <a:r>
              <a:rPr lang="en-US" sz="2800" i="1" baseline="-25000" dirty="0" err="1" smtClean="0">
                <a:solidFill>
                  <a:schemeClr val="accent1"/>
                </a:solidFill>
                <a:latin typeface="Optima"/>
                <a:cs typeface="Optima"/>
              </a:rPr>
              <a:t>v</a:t>
            </a:r>
            <a:r>
              <a:rPr lang="en-US" sz="2800" dirty="0" smtClean="0">
                <a:latin typeface="Optima"/>
                <a:cs typeface="Optima"/>
              </a:rPr>
              <a:t> denote the </a:t>
            </a:r>
            <a:r>
              <a:rPr lang="en-US" sz="2800" dirty="0" err="1" smtClean="0">
                <a:latin typeface="Optima"/>
                <a:cs typeface="Optima"/>
              </a:rPr>
              <a:t>subtree</a:t>
            </a:r>
            <a:r>
              <a:rPr lang="en-US" sz="2800" dirty="0" smtClean="0">
                <a:latin typeface="Optima"/>
                <a:cs typeface="Optima"/>
              </a:rPr>
              <a:t> of </a:t>
            </a:r>
            <a:r>
              <a:rPr lang="en-US" sz="2800" i="1" dirty="0" smtClean="0">
                <a:latin typeface="Optima"/>
                <a:cs typeface="Optima"/>
              </a:rPr>
              <a:t>T</a:t>
            </a:r>
            <a:r>
              <a:rPr lang="en-US" sz="2800" dirty="0">
                <a:latin typeface="Optima"/>
                <a:cs typeface="Optima"/>
              </a:rPr>
              <a:t/>
            </a:r>
            <a:br>
              <a:rPr lang="en-US" sz="2800" dirty="0">
                <a:latin typeface="Optima"/>
                <a:cs typeface="Optima"/>
              </a:rPr>
            </a:br>
            <a:r>
              <a:rPr lang="en-US" sz="2800" dirty="0" smtClean="0">
                <a:latin typeface="Optima"/>
                <a:cs typeface="Optima"/>
              </a:rPr>
              <a:t>whose root is </a:t>
            </a:r>
            <a:r>
              <a:rPr lang="en-US" sz="2800" i="1" dirty="0" smtClean="0">
                <a:latin typeface="Optima"/>
                <a:cs typeface="Optima"/>
              </a:rPr>
              <a:t>v</a:t>
            </a:r>
            <a:r>
              <a:rPr lang="en-US" sz="2800" dirty="0" smtClean="0">
                <a:latin typeface="Optima"/>
                <a:cs typeface="Optima"/>
              </a:rPr>
              <a:t>.</a:t>
            </a:r>
            <a:endParaRPr lang="en-US" sz="2800" dirty="0" smtClean="0">
              <a:latin typeface="Optima"/>
              <a:cs typeface="Optima"/>
            </a:endParaRPr>
          </a:p>
        </p:txBody>
      </p:sp>
      <p:sp>
        <p:nvSpPr>
          <p:cNvPr id="3" name="Rectangle 2"/>
          <p:cNvSpPr/>
          <p:nvPr/>
        </p:nvSpPr>
        <p:spPr>
          <a:xfrm>
            <a:off x="8382000" y="2286000"/>
            <a:ext cx="496841" cy="461665"/>
          </a:xfrm>
          <a:prstGeom prst="rect">
            <a:avLst/>
          </a:prstGeom>
        </p:spPr>
        <p:txBody>
          <a:bodyPr wrap="none">
            <a:spAutoFit/>
          </a:bodyPr>
          <a:lstStyle/>
          <a:p>
            <a:r>
              <a:rPr lang="en-US" sz="2400" i="1" dirty="0" err="1">
                <a:solidFill>
                  <a:srgbClr val="176FC1"/>
                </a:solidFill>
                <a:latin typeface="Optima"/>
                <a:cs typeface="Optima"/>
              </a:rPr>
              <a:t>T</a:t>
            </a:r>
            <a:r>
              <a:rPr lang="en-US" sz="2400" i="1" baseline="-25000" dirty="0" err="1">
                <a:solidFill>
                  <a:srgbClr val="176FC1"/>
                </a:solidFill>
                <a:latin typeface="Optima"/>
                <a:cs typeface="Optima"/>
              </a:rPr>
              <a:t>v</a:t>
            </a:r>
            <a:endParaRPr lang="en-US" sz="2400" dirty="0"/>
          </a:p>
        </p:txBody>
      </p:sp>
      <p:sp>
        <p:nvSpPr>
          <p:cNvPr id="7" name="Content Placeholder 3"/>
          <p:cNvSpPr txBox="1">
            <a:spLocks/>
          </p:cNvSpPr>
          <p:nvPr/>
        </p:nvSpPr>
        <p:spPr>
          <a:xfrm>
            <a:off x="381001" y="3130306"/>
            <a:ext cx="4571999" cy="1828800"/>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Define </a:t>
            </a:r>
            <a:r>
              <a:rPr lang="en-US" sz="2800" i="1" dirty="0" err="1" smtClean="0">
                <a:latin typeface="Optima"/>
                <a:cs typeface="Optima"/>
              </a:rPr>
              <a:t>s</a:t>
            </a:r>
            <a:r>
              <a:rPr lang="en-US" sz="2800" i="1" baseline="-25000" dirty="0" err="1" smtClean="0">
                <a:latin typeface="Optima"/>
                <a:cs typeface="Optima"/>
              </a:rPr>
              <a:t>k</a:t>
            </a:r>
            <a:r>
              <a:rPr lang="en-US" sz="2800" dirty="0" smtClean="0">
                <a:latin typeface="Optima"/>
                <a:cs typeface="Optima"/>
              </a:rPr>
              <a:t>(</a:t>
            </a:r>
            <a:r>
              <a:rPr lang="en-US" sz="2800" i="1" dirty="0" smtClean="0">
                <a:latin typeface="Optima"/>
                <a:cs typeface="Optima"/>
              </a:rPr>
              <a:t>v</a:t>
            </a:r>
            <a:r>
              <a:rPr lang="en-US" sz="2800" dirty="0" smtClean="0">
                <a:latin typeface="Optima"/>
                <a:cs typeface="Optima"/>
              </a:rPr>
              <a:t>) as the minimum parsimony score of </a:t>
            </a:r>
            <a:r>
              <a:rPr lang="en-US" sz="2800" i="1" dirty="0" err="1">
                <a:solidFill>
                  <a:schemeClr val="accent1"/>
                </a:solidFill>
                <a:latin typeface="Optima"/>
                <a:cs typeface="Optima"/>
              </a:rPr>
              <a:t>T</a:t>
            </a:r>
            <a:r>
              <a:rPr lang="en-US" sz="2800" i="1" baseline="-25000" dirty="0" err="1">
                <a:solidFill>
                  <a:schemeClr val="accent1"/>
                </a:solidFill>
                <a:latin typeface="Optima"/>
                <a:cs typeface="Optima"/>
              </a:rPr>
              <a:t>v</a:t>
            </a:r>
            <a:r>
              <a:rPr lang="en-US" sz="2800" dirty="0" smtClean="0">
                <a:latin typeface="Optima"/>
                <a:cs typeface="Optima"/>
              </a:rPr>
              <a:t> over all </a:t>
            </a:r>
            <a:r>
              <a:rPr lang="en-US" sz="2800" dirty="0" err="1" smtClean="0">
                <a:latin typeface="Optima"/>
                <a:cs typeface="Optima"/>
              </a:rPr>
              <a:t>labelings</a:t>
            </a:r>
            <a:r>
              <a:rPr lang="en-US" sz="2800" dirty="0" smtClean="0">
                <a:latin typeface="Optima"/>
                <a:cs typeface="Optima"/>
              </a:rPr>
              <a:t> of </a:t>
            </a:r>
            <a:r>
              <a:rPr lang="en-US" sz="2800" i="1" dirty="0" err="1">
                <a:solidFill>
                  <a:schemeClr val="accent1"/>
                </a:solidFill>
                <a:latin typeface="Optima"/>
                <a:cs typeface="Optima"/>
              </a:rPr>
              <a:t>T</a:t>
            </a:r>
            <a:r>
              <a:rPr lang="en-US" sz="2800" i="1" baseline="-25000" dirty="0" err="1">
                <a:solidFill>
                  <a:schemeClr val="accent1"/>
                </a:solidFill>
                <a:latin typeface="Optima"/>
                <a:cs typeface="Optima"/>
              </a:rPr>
              <a:t>v</a:t>
            </a:r>
            <a:r>
              <a:rPr lang="en-US" sz="2800" dirty="0" smtClean="0">
                <a:latin typeface="Optima"/>
                <a:cs typeface="Optima"/>
              </a:rPr>
              <a:t>, assuming that </a:t>
            </a:r>
            <a:r>
              <a:rPr lang="en-US" sz="2800" i="1" dirty="0" smtClean="0">
                <a:latin typeface="Optima"/>
                <a:cs typeface="Optima"/>
              </a:rPr>
              <a:t>v</a:t>
            </a:r>
            <a:r>
              <a:rPr lang="en-US" sz="2800" dirty="0" smtClean="0">
                <a:latin typeface="Optima"/>
                <a:cs typeface="Optima"/>
              </a:rPr>
              <a:t> is labeled by </a:t>
            </a:r>
            <a:r>
              <a:rPr lang="en-US" sz="2800" i="1" dirty="0" smtClean="0">
                <a:latin typeface="Optima"/>
                <a:cs typeface="Optima"/>
              </a:rPr>
              <a:t>k</a:t>
            </a:r>
            <a:r>
              <a:rPr lang="en-US" sz="2800" dirty="0" smtClean="0">
                <a:latin typeface="Optima"/>
                <a:cs typeface="Optima"/>
              </a:rPr>
              <a:t>.</a:t>
            </a:r>
            <a:endParaRPr lang="en-US" sz="2800" dirty="0" smtClean="0">
              <a:latin typeface="Optima"/>
              <a:cs typeface="Optima"/>
            </a:endParaRPr>
          </a:p>
        </p:txBody>
      </p:sp>
    </p:spTree>
    <p:extLst>
      <p:ext uri="{BB962C8B-B14F-4D97-AF65-F5344CB8AC3E}">
        <p14:creationId xmlns:p14="http://schemas.microsoft.com/office/powerpoint/2010/main" val="34414669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6755" t="18311" r="5780" b="43223"/>
          <a:stretch/>
        </p:blipFill>
        <p:spPr>
          <a:xfrm>
            <a:off x="-116998" y="0"/>
            <a:ext cx="9228610" cy="6858000"/>
          </a:xfrm>
          <a:prstGeom prst="rect">
            <a:avLst/>
          </a:prstGeom>
        </p:spPr>
      </p:pic>
    </p:spTree>
    <p:extLst>
      <p:ext uri="{BB962C8B-B14F-4D97-AF65-F5344CB8AC3E}">
        <p14:creationId xmlns:p14="http://schemas.microsoft.com/office/powerpoint/2010/main" val="14437793"/>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181600" y="1309043"/>
            <a:ext cx="3726937" cy="3485451"/>
          </a:xfrm>
          <a:prstGeom prst="rect">
            <a:avLst/>
          </a:prstGeom>
        </p:spPr>
      </p:pic>
      <p:sp>
        <p:nvSpPr>
          <p:cNvPr id="39"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Dynamic Programming Algorithm</a:t>
            </a:r>
            <a:endParaRPr lang="en-US" b="1" dirty="0">
              <a:latin typeface="Optima"/>
              <a:cs typeface="Optima"/>
            </a:endParaRPr>
          </a:p>
        </p:txBody>
      </p:sp>
      <p:sp>
        <p:nvSpPr>
          <p:cNvPr id="40" name="Content Placeholder 3"/>
          <p:cNvSpPr txBox="1">
            <a:spLocks/>
          </p:cNvSpPr>
          <p:nvPr/>
        </p:nvSpPr>
        <p:spPr>
          <a:xfrm>
            <a:off x="363595" y="1371601"/>
            <a:ext cx="4589405" cy="990599"/>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Let </a:t>
            </a:r>
            <a:r>
              <a:rPr lang="en-US" sz="2800" i="1" dirty="0" err="1" smtClean="0">
                <a:solidFill>
                  <a:schemeClr val="accent1"/>
                </a:solidFill>
                <a:latin typeface="Optima"/>
                <a:cs typeface="Optima"/>
              </a:rPr>
              <a:t>T</a:t>
            </a:r>
            <a:r>
              <a:rPr lang="en-US" sz="2800" i="1" baseline="-25000" dirty="0" err="1" smtClean="0">
                <a:solidFill>
                  <a:schemeClr val="accent1"/>
                </a:solidFill>
                <a:latin typeface="Optima"/>
                <a:cs typeface="Optima"/>
              </a:rPr>
              <a:t>v</a:t>
            </a:r>
            <a:r>
              <a:rPr lang="en-US" sz="2800" dirty="0" smtClean="0">
                <a:latin typeface="Optima"/>
                <a:cs typeface="Optima"/>
              </a:rPr>
              <a:t> denote the </a:t>
            </a:r>
            <a:r>
              <a:rPr lang="en-US" sz="2800" dirty="0" err="1" smtClean="0">
                <a:latin typeface="Optima"/>
                <a:cs typeface="Optima"/>
              </a:rPr>
              <a:t>subtree</a:t>
            </a:r>
            <a:r>
              <a:rPr lang="en-US" sz="2800" dirty="0" smtClean="0">
                <a:latin typeface="Optima"/>
                <a:cs typeface="Optima"/>
              </a:rPr>
              <a:t> of </a:t>
            </a:r>
            <a:r>
              <a:rPr lang="en-US" sz="2800" i="1" dirty="0" smtClean="0">
                <a:latin typeface="Optima"/>
                <a:cs typeface="Optima"/>
              </a:rPr>
              <a:t>T</a:t>
            </a:r>
            <a:r>
              <a:rPr lang="en-US" sz="2800" dirty="0">
                <a:latin typeface="Optima"/>
                <a:cs typeface="Optima"/>
              </a:rPr>
              <a:t/>
            </a:r>
            <a:br>
              <a:rPr lang="en-US" sz="2800" dirty="0">
                <a:latin typeface="Optima"/>
                <a:cs typeface="Optima"/>
              </a:rPr>
            </a:br>
            <a:r>
              <a:rPr lang="en-US" sz="2800" dirty="0" smtClean="0">
                <a:latin typeface="Optima"/>
                <a:cs typeface="Optima"/>
              </a:rPr>
              <a:t>whose root is </a:t>
            </a:r>
            <a:r>
              <a:rPr lang="en-US" sz="2800" i="1" dirty="0" smtClean="0">
                <a:latin typeface="Optima"/>
                <a:cs typeface="Optima"/>
              </a:rPr>
              <a:t>v</a:t>
            </a:r>
            <a:r>
              <a:rPr lang="en-US" sz="2800" dirty="0" smtClean="0">
                <a:latin typeface="Optima"/>
                <a:cs typeface="Optima"/>
              </a:rPr>
              <a:t>.</a:t>
            </a:r>
            <a:endParaRPr lang="en-US" sz="2800" dirty="0" smtClean="0">
              <a:latin typeface="Optima"/>
              <a:cs typeface="Optima"/>
            </a:endParaRPr>
          </a:p>
        </p:txBody>
      </p:sp>
      <p:sp>
        <p:nvSpPr>
          <p:cNvPr id="3" name="Rectangle 2"/>
          <p:cNvSpPr/>
          <p:nvPr/>
        </p:nvSpPr>
        <p:spPr>
          <a:xfrm>
            <a:off x="8382000" y="2286000"/>
            <a:ext cx="496841" cy="461665"/>
          </a:xfrm>
          <a:prstGeom prst="rect">
            <a:avLst/>
          </a:prstGeom>
        </p:spPr>
        <p:txBody>
          <a:bodyPr wrap="none">
            <a:spAutoFit/>
          </a:bodyPr>
          <a:lstStyle/>
          <a:p>
            <a:r>
              <a:rPr lang="en-US" sz="2400" i="1" dirty="0" err="1">
                <a:solidFill>
                  <a:srgbClr val="176FC1"/>
                </a:solidFill>
                <a:latin typeface="Optima"/>
                <a:cs typeface="Optima"/>
              </a:rPr>
              <a:t>T</a:t>
            </a:r>
            <a:r>
              <a:rPr lang="en-US" sz="2400" i="1" baseline="-25000" dirty="0" err="1">
                <a:solidFill>
                  <a:srgbClr val="176FC1"/>
                </a:solidFill>
                <a:latin typeface="Optima"/>
                <a:cs typeface="Optima"/>
              </a:rPr>
              <a:t>v</a:t>
            </a:r>
            <a:endParaRPr lang="en-US" sz="2400" dirty="0"/>
          </a:p>
        </p:txBody>
      </p:sp>
      <p:sp>
        <p:nvSpPr>
          <p:cNvPr id="7" name="Content Placeholder 3"/>
          <p:cNvSpPr txBox="1">
            <a:spLocks/>
          </p:cNvSpPr>
          <p:nvPr/>
        </p:nvSpPr>
        <p:spPr>
          <a:xfrm>
            <a:off x="381001" y="3130306"/>
            <a:ext cx="4571999" cy="1828800"/>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Define </a:t>
            </a:r>
            <a:r>
              <a:rPr lang="en-US" sz="2800" i="1" dirty="0" err="1" smtClean="0">
                <a:latin typeface="Optima"/>
                <a:cs typeface="Optima"/>
              </a:rPr>
              <a:t>s</a:t>
            </a:r>
            <a:r>
              <a:rPr lang="en-US" sz="2800" i="1" baseline="-25000" dirty="0" err="1" smtClean="0">
                <a:latin typeface="Optima"/>
                <a:cs typeface="Optima"/>
              </a:rPr>
              <a:t>k</a:t>
            </a:r>
            <a:r>
              <a:rPr lang="en-US" sz="2800" dirty="0" smtClean="0">
                <a:latin typeface="Optima"/>
                <a:cs typeface="Optima"/>
              </a:rPr>
              <a:t>(</a:t>
            </a:r>
            <a:r>
              <a:rPr lang="en-US" sz="2800" i="1" dirty="0" smtClean="0">
                <a:latin typeface="Optima"/>
                <a:cs typeface="Optima"/>
              </a:rPr>
              <a:t>v</a:t>
            </a:r>
            <a:r>
              <a:rPr lang="en-US" sz="2800" dirty="0" smtClean="0">
                <a:latin typeface="Optima"/>
                <a:cs typeface="Optima"/>
              </a:rPr>
              <a:t>) as the minimum parsimony score of </a:t>
            </a:r>
            <a:r>
              <a:rPr lang="en-US" sz="2800" i="1" dirty="0" err="1">
                <a:solidFill>
                  <a:schemeClr val="accent1"/>
                </a:solidFill>
                <a:latin typeface="Optima"/>
                <a:cs typeface="Optima"/>
              </a:rPr>
              <a:t>T</a:t>
            </a:r>
            <a:r>
              <a:rPr lang="en-US" sz="2800" i="1" baseline="-25000" dirty="0" err="1">
                <a:solidFill>
                  <a:schemeClr val="accent1"/>
                </a:solidFill>
                <a:latin typeface="Optima"/>
                <a:cs typeface="Optima"/>
              </a:rPr>
              <a:t>v</a:t>
            </a:r>
            <a:r>
              <a:rPr lang="en-US" sz="2800" dirty="0" smtClean="0">
                <a:latin typeface="Optima"/>
                <a:cs typeface="Optima"/>
              </a:rPr>
              <a:t> over all </a:t>
            </a:r>
            <a:r>
              <a:rPr lang="en-US" sz="2800" dirty="0" err="1" smtClean="0">
                <a:latin typeface="Optima"/>
                <a:cs typeface="Optima"/>
              </a:rPr>
              <a:t>labelings</a:t>
            </a:r>
            <a:r>
              <a:rPr lang="en-US" sz="2800" dirty="0" smtClean="0">
                <a:latin typeface="Optima"/>
                <a:cs typeface="Optima"/>
              </a:rPr>
              <a:t> of </a:t>
            </a:r>
            <a:r>
              <a:rPr lang="en-US" sz="2800" i="1" dirty="0" err="1">
                <a:solidFill>
                  <a:schemeClr val="accent1"/>
                </a:solidFill>
                <a:latin typeface="Optima"/>
                <a:cs typeface="Optima"/>
              </a:rPr>
              <a:t>T</a:t>
            </a:r>
            <a:r>
              <a:rPr lang="en-US" sz="2800" i="1" baseline="-25000" dirty="0" err="1">
                <a:solidFill>
                  <a:schemeClr val="accent1"/>
                </a:solidFill>
                <a:latin typeface="Optima"/>
                <a:cs typeface="Optima"/>
              </a:rPr>
              <a:t>v</a:t>
            </a:r>
            <a:r>
              <a:rPr lang="en-US" sz="2800" dirty="0" smtClean="0">
                <a:latin typeface="Optima"/>
                <a:cs typeface="Optima"/>
              </a:rPr>
              <a:t>, assuming that </a:t>
            </a:r>
            <a:r>
              <a:rPr lang="en-US" sz="2800" i="1" dirty="0" smtClean="0">
                <a:latin typeface="Optima"/>
                <a:cs typeface="Optima"/>
              </a:rPr>
              <a:t>v</a:t>
            </a:r>
            <a:r>
              <a:rPr lang="en-US" sz="2800" dirty="0" smtClean="0">
                <a:latin typeface="Optima"/>
                <a:cs typeface="Optima"/>
              </a:rPr>
              <a:t> is labeled by </a:t>
            </a:r>
            <a:r>
              <a:rPr lang="en-US" sz="2800" i="1" dirty="0" smtClean="0">
                <a:latin typeface="Optima"/>
                <a:cs typeface="Optima"/>
              </a:rPr>
              <a:t>k</a:t>
            </a:r>
            <a:r>
              <a:rPr lang="en-US" sz="2800" dirty="0" smtClean="0">
                <a:latin typeface="Optima"/>
                <a:cs typeface="Optima"/>
              </a:rPr>
              <a:t>.</a:t>
            </a:r>
            <a:endParaRPr lang="en-US" sz="2800" dirty="0" smtClean="0">
              <a:latin typeface="Optima"/>
              <a:cs typeface="Optima"/>
            </a:endParaRPr>
          </a:p>
        </p:txBody>
      </p:sp>
      <p:sp>
        <p:nvSpPr>
          <p:cNvPr id="8" name="Content Placeholder 3"/>
          <p:cNvSpPr txBox="1">
            <a:spLocks/>
          </p:cNvSpPr>
          <p:nvPr/>
        </p:nvSpPr>
        <p:spPr>
          <a:xfrm>
            <a:off x="363595" y="5638800"/>
            <a:ext cx="8458200" cy="990600"/>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The minimum parsimony score for the tree is equal to the minimum value of </a:t>
            </a:r>
            <a:r>
              <a:rPr lang="en-US" sz="2800" i="1" dirty="0" err="1">
                <a:latin typeface="Optima"/>
                <a:cs typeface="Optima"/>
              </a:rPr>
              <a:t>s</a:t>
            </a:r>
            <a:r>
              <a:rPr lang="en-US" sz="2800" i="1" baseline="-25000" dirty="0" err="1">
                <a:latin typeface="Optima"/>
                <a:cs typeface="Optima"/>
              </a:rPr>
              <a:t>k</a:t>
            </a:r>
            <a:r>
              <a:rPr lang="en-US" sz="2800" dirty="0" smtClean="0">
                <a:latin typeface="Optima"/>
                <a:cs typeface="Optima"/>
              </a:rPr>
              <a:t>(</a:t>
            </a:r>
            <a:r>
              <a:rPr lang="en-US" sz="2800" i="1" dirty="0" smtClean="0">
                <a:latin typeface="Optima"/>
                <a:cs typeface="Optima"/>
              </a:rPr>
              <a:t>root</a:t>
            </a:r>
            <a:r>
              <a:rPr lang="en-US" sz="2800" dirty="0" smtClean="0">
                <a:latin typeface="Optima"/>
                <a:cs typeface="Optima"/>
              </a:rPr>
              <a:t>) over all symbols </a:t>
            </a:r>
            <a:r>
              <a:rPr lang="en-US" sz="2800" i="1" dirty="0" smtClean="0">
                <a:latin typeface="Optima"/>
                <a:cs typeface="Optima"/>
              </a:rPr>
              <a:t>k</a:t>
            </a:r>
            <a:r>
              <a:rPr lang="en-US" sz="2800" dirty="0" smtClean="0">
                <a:latin typeface="Optima"/>
                <a:cs typeface="Optima"/>
              </a:rPr>
              <a:t>.</a:t>
            </a:r>
            <a:endParaRPr lang="en-US" sz="2800" dirty="0" smtClean="0">
              <a:latin typeface="Optima"/>
              <a:cs typeface="Optima"/>
            </a:endParaRPr>
          </a:p>
        </p:txBody>
      </p:sp>
    </p:spTree>
    <p:extLst>
      <p:ext uri="{BB962C8B-B14F-4D97-AF65-F5344CB8AC3E}">
        <p14:creationId xmlns:p14="http://schemas.microsoft.com/office/powerpoint/2010/main" val="2973957880"/>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p:cNvSpPr>
          <p:nvPr/>
        </p:nvSpPr>
        <p:spPr>
          <a:xfrm>
            <a:off x="457200" y="5029200"/>
            <a:ext cx="8305800" cy="1562969"/>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accent4"/>
                </a:solidFill>
                <a:latin typeface="Optima"/>
                <a:cs typeface="Optima"/>
              </a:rPr>
              <a:t>Exercise Break: </a:t>
            </a:r>
            <a:r>
              <a:rPr lang="en-US" sz="2800" dirty="0" smtClean="0">
                <a:latin typeface="Optima"/>
                <a:cs typeface="Optima"/>
              </a:rPr>
              <a:t>Prove the following recurrence relation:</a:t>
            </a:r>
            <a:br>
              <a:rPr lang="en-US" sz="2800" dirty="0" smtClean="0">
                <a:latin typeface="Optima"/>
                <a:cs typeface="Optima"/>
              </a:rPr>
            </a:br>
            <a:endParaRPr lang="en-US" sz="1600" dirty="0" smtClean="0">
              <a:latin typeface="Optima"/>
              <a:cs typeface="Optima"/>
            </a:endParaRPr>
          </a:p>
          <a:p>
            <a:pPr algn="ctr"/>
            <a:r>
              <a:rPr lang="en-US" sz="2000" i="1" dirty="0" err="1" smtClean="0">
                <a:latin typeface="Optima"/>
                <a:cs typeface="Optima"/>
              </a:rPr>
              <a:t>s</a:t>
            </a:r>
            <a:r>
              <a:rPr lang="en-US" sz="2000" i="1" baseline="-25000" dirty="0" err="1" smtClean="0">
                <a:latin typeface="Optima"/>
                <a:cs typeface="Optima"/>
              </a:rPr>
              <a:t>k</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Daughter</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i,k</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Son</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j,k</a:t>
            </a:r>
            <a:r>
              <a:rPr lang="en-US" sz="2000" dirty="0" smtClean="0">
                <a:latin typeface="Optima"/>
                <a:cs typeface="Optima"/>
              </a:rPr>
              <a:t>}</a:t>
            </a:r>
            <a:endParaRPr lang="en-US" sz="2000" dirty="0"/>
          </a:p>
        </p:txBody>
      </p:sp>
      <p:sp>
        <p:nvSpPr>
          <p:cNvPr id="39"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Dynamic Programming Algorithm</a:t>
            </a:r>
            <a:endParaRPr lang="en-US" b="1" dirty="0">
              <a:latin typeface="Optima"/>
              <a:cs typeface="Optima"/>
            </a:endParaRPr>
          </a:p>
        </p:txBody>
      </p:sp>
      <p:sp>
        <p:nvSpPr>
          <p:cNvPr id="7" name="Content Placeholder 3"/>
          <p:cNvSpPr txBox="1">
            <a:spLocks/>
          </p:cNvSpPr>
          <p:nvPr/>
        </p:nvSpPr>
        <p:spPr>
          <a:xfrm>
            <a:off x="381000" y="2057400"/>
            <a:ext cx="4191000" cy="1676400"/>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For symbols </a:t>
            </a:r>
            <a:r>
              <a:rPr lang="en-US" sz="2800" i="1" dirty="0" err="1">
                <a:latin typeface="Optima"/>
                <a:cs typeface="Optima"/>
              </a:rPr>
              <a:t>i</a:t>
            </a:r>
            <a:r>
              <a:rPr lang="en-US" sz="2800" dirty="0">
                <a:latin typeface="Optima"/>
                <a:cs typeface="Optima"/>
              </a:rPr>
              <a:t> and </a:t>
            </a:r>
            <a:r>
              <a:rPr lang="en-US" sz="2800" i="1" dirty="0">
                <a:latin typeface="Optima"/>
                <a:cs typeface="Optima"/>
              </a:rPr>
              <a:t>j</a:t>
            </a:r>
            <a:r>
              <a:rPr lang="en-US" sz="2800" dirty="0">
                <a:latin typeface="Optima"/>
                <a:cs typeface="Optima"/>
              </a:rPr>
              <a:t>, </a:t>
            </a:r>
            <a:r>
              <a:rPr lang="en-US" sz="2800" dirty="0" smtClean="0">
                <a:latin typeface="Optima"/>
                <a:cs typeface="Optima"/>
              </a:rPr>
              <a:t>define</a:t>
            </a:r>
          </a:p>
          <a:p>
            <a:r>
              <a:rPr lang="en-US" sz="2800" i="1" dirty="0" err="1" smtClean="0">
                <a:latin typeface="Lucida Grande"/>
                <a:ea typeface="Lucida Grande"/>
                <a:cs typeface="Lucida Grande"/>
              </a:rPr>
              <a:t>δ</a:t>
            </a:r>
            <a:r>
              <a:rPr lang="en-US" sz="2800" i="1" baseline="-25000" dirty="0" err="1" smtClean="0">
                <a:latin typeface="Optima"/>
                <a:cs typeface="Optima"/>
              </a:rPr>
              <a:t>i</a:t>
            </a:r>
            <a:r>
              <a:rPr lang="en-US" sz="2800" i="1" baseline="-25000" dirty="0" err="1">
                <a:latin typeface="Optima"/>
                <a:cs typeface="Optima"/>
              </a:rPr>
              <a:t>,j</a:t>
            </a:r>
            <a:r>
              <a:rPr lang="en-US" sz="2800" dirty="0">
                <a:latin typeface="Optima"/>
                <a:cs typeface="Optima"/>
              </a:rPr>
              <a:t> = 0 if </a:t>
            </a:r>
            <a:r>
              <a:rPr lang="en-US" sz="2800" i="1" dirty="0" err="1">
                <a:latin typeface="Optima"/>
                <a:cs typeface="Optima"/>
              </a:rPr>
              <a:t>i</a:t>
            </a:r>
            <a:r>
              <a:rPr lang="en-US" sz="2800" dirty="0">
                <a:latin typeface="Optima"/>
                <a:cs typeface="Optima"/>
              </a:rPr>
              <a:t> = </a:t>
            </a:r>
            <a:r>
              <a:rPr lang="en-US" sz="2800" i="1" dirty="0">
                <a:latin typeface="Optima"/>
                <a:cs typeface="Optima"/>
              </a:rPr>
              <a:t>j</a:t>
            </a:r>
            <a:r>
              <a:rPr lang="en-US" sz="2800" dirty="0">
                <a:latin typeface="Optima"/>
                <a:cs typeface="Optima"/>
              </a:rPr>
              <a:t> </a:t>
            </a:r>
          </a:p>
          <a:p>
            <a:r>
              <a:rPr lang="en-US" sz="2800" i="1" dirty="0" err="1" smtClean="0">
                <a:latin typeface="Lucida Grande"/>
                <a:ea typeface="Lucida Grande"/>
                <a:cs typeface="Lucida Grande"/>
              </a:rPr>
              <a:t>δ</a:t>
            </a:r>
            <a:r>
              <a:rPr lang="en-US" sz="2800" i="1" baseline="-25000" dirty="0" err="1" smtClean="0">
                <a:latin typeface="Optima"/>
                <a:cs typeface="Optima"/>
              </a:rPr>
              <a:t>i</a:t>
            </a:r>
            <a:r>
              <a:rPr lang="en-US" sz="2800" i="1" baseline="-25000" dirty="0" err="1">
                <a:latin typeface="Optima"/>
                <a:cs typeface="Optima"/>
              </a:rPr>
              <a:t>,j</a:t>
            </a:r>
            <a:r>
              <a:rPr lang="en-US" sz="2800" dirty="0">
                <a:latin typeface="Optima"/>
                <a:cs typeface="Optima"/>
              </a:rPr>
              <a:t> = </a:t>
            </a:r>
            <a:r>
              <a:rPr lang="en-US" sz="2800" dirty="0" smtClean="0">
                <a:latin typeface="Optima"/>
                <a:cs typeface="Optima"/>
              </a:rPr>
              <a:t>1 </a:t>
            </a:r>
            <a:r>
              <a:rPr lang="en-US" sz="2800" dirty="0">
                <a:latin typeface="Optima"/>
                <a:cs typeface="Optima"/>
              </a:rPr>
              <a:t>otherwise.</a:t>
            </a:r>
          </a:p>
        </p:txBody>
      </p:sp>
      <p:pic>
        <p:nvPicPr>
          <p:cNvPr id="10" name="Picture 9"/>
          <p:cNvPicPr>
            <a:picLocks noChangeAspect="1"/>
          </p:cNvPicPr>
          <p:nvPr/>
        </p:nvPicPr>
        <p:blipFill>
          <a:blip r:embed="rId3"/>
          <a:stretch>
            <a:fillRect/>
          </a:stretch>
        </p:blipFill>
        <p:spPr>
          <a:xfrm>
            <a:off x="5181600" y="1309043"/>
            <a:ext cx="3726937" cy="3485451"/>
          </a:xfrm>
          <a:prstGeom prst="rect">
            <a:avLst/>
          </a:prstGeom>
        </p:spPr>
      </p:pic>
      <p:sp>
        <p:nvSpPr>
          <p:cNvPr id="11" name="Rectangle 10"/>
          <p:cNvSpPr/>
          <p:nvPr/>
        </p:nvSpPr>
        <p:spPr>
          <a:xfrm>
            <a:off x="8382000" y="2286000"/>
            <a:ext cx="496841" cy="461665"/>
          </a:xfrm>
          <a:prstGeom prst="rect">
            <a:avLst/>
          </a:prstGeom>
        </p:spPr>
        <p:txBody>
          <a:bodyPr wrap="none">
            <a:spAutoFit/>
          </a:bodyPr>
          <a:lstStyle/>
          <a:p>
            <a:r>
              <a:rPr lang="en-US" sz="2400" i="1" dirty="0" err="1">
                <a:solidFill>
                  <a:srgbClr val="176FC1"/>
                </a:solidFill>
                <a:latin typeface="Optima"/>
                <a:cs typeface="Optima"/>
              </a:rPr>
              <a:t>T</a:t>
            </a:r>
            <a:r>
              <a:rPr lang="en-US" sz="2400" i="1" baseline="-25000" dirty="0" err="1">
                <a:solidFill>
                  <a:srgbClr val="176FC1"/>
                </a:solidFill>
                <a:latin typeface="Optima"/>
                <a:cs typeface="Optima"/>
              </a:rPr>
              <a:t>v</a:t>
            </a:r>
            <a:endParaRPr lang="en-US" sz="2400" dirty="0"/>
          </a:p>
        </p:txBody>
      </p:sp>
    </p:spTree>
    <p:extLst>
      <p:ext uri="{BB962C8B-B14F-4D97-AF65-F5344CB8AC3E}">
        <p14:creationId xmlns:p14="http://schemas.microsoft.com/office/powerpoint/2010/main" val="3633017049"/>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1371601"/>
            <a:ext cx="8686800" cy="3940193"/>
          </a:xfrm>
          <a:prstGeom prst="rect">
            <a:avLst/>
          </a:prstGeom>
        </p:spPr>
      </p:pic>
      <p:sp>
        <p:nvSpPr>
          <p:cNvPr id="7"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Dynamic Programming Algorithm</a:t>
            </a:r>
            <a:endParaRPr lang="en-US" b="1" dirty="0">
              <a:latin typeface="Optima"/>
              <a:cs typeface="Optima"/>
            </a:endParaRPr>
          </a:p>
        </p:txBody>
      </p:sp>
      <p:sp>
        <p:nvSpPr>
          <p:cNvPr id="5" name="Rectangle 4"/>
          <p:cNvSpPr/>
          <p:nvPr/>
        </p:nvSpPr>
        <p:spPr>
          <a:xfrm>
            <a:off x="316559" y="6125168"/>
            <a:ext cx="8592915" cy="400110"/>
          </a:xfrm>
          <a:prstGeom prst="rect">
            <a:avLst/>
          </a:prstGeom>
        </p:spPr>
        <p:txBody>
          <a:bodyPr wrap="square">
            <a:spAutoFit/>
          </a:bodyPr>
          <a:lstStyle/>
          <a:p>
            <a:pPr algn="ctr"/>
            <a:r>
              <a:rPr lang="en-US" sz="2000" i="1" dirty="0" err="1">
                <a:latin typeface="Optima"/>
                <a:cs typeface="Optima"/>
              </a:rPr>
              <a:t>s</a:t>
            </a:r>
            <a:r>
              <a:rPr lang="en-US" sz="2000" i="1" baseline="-25000" dirty="0" err="1">
                <a:latin typeface="Optima"/>
                <a:cs typeface="Optima"/>
              </a:rPr>
              <a:t>k</a:t>
            </a:r>
            <a:r>
              <a:rPr lang="en-US" sz="2000" dirty="0">
                <a:latin typeface="Optima"/>
                <a:cs typeface="Optima"/>
              </a:rPr>
              <a:t>(</a:t>
            </a:r>
            <a:r>
              <a:rPr lang="en-US" sz="2000" i="1" dirty="0">
                <a:latin typeface="Optima"/>
                <a:cs typeface="Optima"/>
              </a:rPr>
              <a:t>v</a:t>
            </a:r>
            <a:r>
              <a:rPr lang="en-US" sz="2000" dirty="0">
                <a:latin typeface="Optima"/>
                <a:cs typeface="Optima"/>
              </a:rPr>
              <a:t>) </a:t>
            </a:r>
            <a:r>
              <a:rPr lang="en-US" sz="2000" dirty="0" smtClean="0">
                <a:latin typeface="Optima"/>
                <a:cs typeface="Optima"/>
              </a:rPr>
              <a:t>= </a:t>
            </a:r>
            <a:r>
              <a:rPr lang="en-US" sz="2000" dirty="0" err="1" smtClean="0">
                <a:latin typeface="Optima"/>
                <a:cs typeface="Optima"/>
              </a:rPr>
              <a:t>min</a:t>
            </a:r>
            <a:r>
              <a:rPr lang="en-US" sz="2000" baseline="-25000" dirty="0" err="1" smtClean="0">
                <a:latin typeface="Optima"/>
                <a:cs typeface="Optima"/>
              </a:rPr>
              <a:t>all</a:t>
            </a:r>
            <a:r>
              <a:rPr lang="en-US" sz="2000" baseline="-25000" dirty="0" smtClean="0">
                <a:latin typeface="Optima"/>
                <a:cs typeface="Optima"/>
              </a:rPr>
              <a:t> symbols </a:t>
            </a:r>
            <a:r>
              <a:rPr lang="en-US" sz="2000" i="1" baseline="-25000" dirty="0" err="1" smtClean="0">
                <a:latin typeface="Optima"/>
                <a:cs typeface="Optima"/>
              </a:rPr>
              <a:t>i</a:t>
            </a:r>
            <a:r>
              <a:rPr lang="en-US" sz="2000" i="1" dirty="0" smtClean="0">
                <a:latin typeface="Optima"/>
                <a:cs typeface="Optima"/>
              </a:rPr>
              <a:t> </a:t>
            </a:r>
            <a:r>
              <a:rPr lang="en-US" sz="2000" dirty="0" smtClean="0">
                <a:latin typeface="Optima"/>
                <a:cs typeface="Optima"/>
              </a:rPr>
              <a:t>{</a:t>
            </a:r>
            <a:r>
              <a:rPr lang="en-US" sz="2000" i="1" dirty="0" err="1" smtClean="0">
                <a:latin typeface="Optima"/>
                <a:cs typeface="Optima"/>
              </a:rPr>
              <a:t>s</a:t>
            </a:r>
            <a:r>
              <a:rPr lang="en-US" sz="2000" i="1" baseline="-25000" dirty="0" err="1" smtClean="0">
                <a:latin typeface="Optima"/>
                <a:cs typeface="Optima"/>
              </a:rPr>
              <a:t>i</a:t>
            </a:r>
            <a:r>
              <a:rPr lang="en-US" sz="2000" dirty="0" smtClean="0">
                <a:latin typeface="Optima"/>
                <a:cs typeface="Optima"/>
              </a:rPr>
              <a:t>(</a:t>
            </a:r>
            <a:r>
              <a:rPr lang="en-US" sz="2000" i="1" dirty="0" smtClean="0">
                <a:latin typeface="Optima"/>
                <a:cs typeface="Optima"/>
              </a:rPr>
              <a:t>Daughter</a:t>
            </a:r>
            <a:r>
              <a:rPr lang="en-US" sz="2000" dirty="0" smtClean="0">
                <a:latin typeface="Optima"/>
                <a:cs typeface="Optima"/>
              </a:rPr>
              <a:t>(</a:t>
            </a:r>
            <a:r>
              <a:rPr lang="en-US" sz="2000" i="1" dirty="0" smtClean="0">
                <a:latin typeface="Optima"/>
                <a:cs typeface="Optima"/>
              </a:rPr>
              <a:t>v</a:t>
            </a:r>
            <a:r>
              <a:rPr lang="en-US" sz="2000" dirty="0" smtClean="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i</a:t>
            </a:r>
            <a:r>
              <a:rPr lang="en-US" sz="2000" i="1" baseline="-25000" dirty="0" err="1" smtClean="0">
                <a:latin typeface="Optima"/>
                <a:cs typeface="Optima"/>
              </a:rPr>
              <a:t>,k</a:t>
            </a:r>
            <a:r>
              <a:rPr lang="en-US" sz="2000" dirty="0" smtClean="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smtClean="0">
                <a:latin typeface="Optima"/>
                <a:cs typeface="Optima"/>
              </a:rPr>
              <a:t>s</a:t>
            </a:r>
            <a:r>
              <a:rPr lang="en-US" sz="2000" i="1" baseline="-25000" dirty="0" err="1" smtClean="0">
                <a:latin typeface="Optima"/>
                <a:cs typeface="Optima"/>
              </a:rPr>
              <a:t>i</a:t>
            </a:r>
            <a:r>
              <a:rPr lang="en-US" sz="2000" dirty="0" smtClean="0">
                <a:latin typeface="Optima"/>
                <a:cs typeface="Optima"/>
              </a:rPr>
              <a:t>(</a:t>
            </a:r>
            <a:r>
              <a:rPr lang="en-US" sz="2000" i="1" dirty="0" smtClean="0">
                <a:latin typeface="Optima"/>
                <a:cs typeface="Optima"/>
              </a:rPr>
              <a:t>Son</a:t>
            </a:r>
            <a:r>
              <a:rPr lang="en-US" sz="2000" dirty="0" smtClean="0">
                <a:latin typeface="Optima"/>
                <a:cs typeface="Optima"/>
              </a:rPr>
              <a:t>(</a:t>
            </a:r>
            <a:r>
              <a:rPr lang="en-US" sz="2000" i="1" dirty="0">
                <a:latin typeface="Optima"/>
                <a:cs typeface="Optima"/>
              </a:rPr>
              <a:t>v</a:t>
            </a:r>
            <a:r>
              <a:rPr lang="en-US" sz="2000" dirty="0">
                <a:latin typeface="Optima"/>
                <a:cs typeface="Optima"/>
              </a:rPr>
              <a:t>)) </a:t>
            </a:r>
            <a:r>
              <a:rPr lang="en-US" sz="2000" dirty="0" smtClean="0">
                <a:latin typeface="Optima"/>
                <a:cs typeface="Optima"/>
              </a:rPr>
              <a:t>+ </a:t>
            </a:r>
            <a:r>
              <a:rPr lang="en-US" sz="2000" i="1" dirty="0" err="1" smtClean="0">
                <a:latin typeface="Lucida Grande"/>
                <a:ea typeface="Lucida Grande"/>
                <a:cs typeface="Lucida Grande"/>
              </a:rPr>
              <a:t>δ</a:t>
            </a:r>
            <a:r>
              <a:rPr lang="en-US" sz="2000" i="1" baseline="-25000" dirty="0" err="1" smtClean="0">
                <a:latin typeface="Optima"/>
                <a:cs typeface="Optima"/>
              </a:rPr>
              <a:t>j,k</a:t>
            </a:r>
            <a:r>
              <a:rPr lang="en-US" sz="2000" dirty="0" smtClean="0">
                <a:latin typeface="Optima"/>
                <a:cs typeface="Optima"/>
              </a:rPr>
              <a:t>}</a:t>
            </a:r>
            <a:endParaRPr lang="en-US" sz="2000" dirty="0"/>
          </a:p>
        </p:txBody>
      </p:sp>
    </p:spTree>
    <p:extLst>
      <p:ext uri="{BB962C8B-B14F-4D97-AF65-F5344CB8AC3E}">
        <p14:creationId xmlns:p14="http://schemas.microsoft.com/office/powerpoint/2010/main" val="2939183437"/>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728" y="1398622"/>
            <a:ext cx="8778240" cy="3903687"/>
          </a:xfrm>
          <a:prstGeom prst="rect">
            <a:avLst/>
          </a:prstGeom>
        </p:spPr>
      </p:pic>
      <p:sp>
        <p:nvSpPr>
          <p:cNvPr id="6"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Dynamic Programming Algorithm</a:t>
            </a:r>
            <a:endParaRPr lang="en-US" b="1" dirty="0">
              <a:latin typeface="Optima"/>
              <a:cs typeface="Optima"/>
            </a:endParaRPr>
          </a:p>
        </p:txBody>
      </p:sp>
      <p:sp>
        <p:nvSpPr>
          <p:cNvPr id="5" name="Rectangle 4"/>
          <p:cNvSpPr/>
          <p:nvPr/>
        </p:nvSpPr>
        <p:spPr>
          <a:xfrm>
            <a:off x="316559" y="6125168"/>
            <a:ext cx="8592915" cy="400110"/>
          </a:xfrm>
          <a:prstGeom prst="rect">
            <a:avLst/>
          </a:prstGeom>
        </p:spPr>
        <p:txBody>
          <a:bodyPr wrap="square">
            <a:spAutoFit/>
          </a:bodyPr>
          <a:lstStyle/>
          <a:p>
            <a:pPr algn="ctr"/>
            <a:r>
              <a:rPr lang="en-US" sz="2000" i="1" dirty="0" err="1">
                <a:latin typeface="Optima"/>
                <a:cs typeface="Optima"/>
              </a:rPr>
              <a:t>s</a:t>
            </a:r>
            <a:r>
              <a:rPr lang="en-US" sz="2000" i="1" baseline="-25000" dirty="0" err="1">
                <a:latin typeface="Optima"/>
                <a:cs typeface="Optima"/>
              </a:rPr>
              <a:t>k</a:t>
            </a:r>
            <a:r>
              <a:rPr lang="en-US" sz="2000" dirty="0">
                <a:latin typeface="Optima"/>
                <a:cs typeface="Optima"/>
              </a:rPr>
              <a:t>(</a:t>
            </a:r>
            <a:r>
              <a:rPr lang="en-US" sz="2000" i="1" dirty="0">
                <a:latin typeface="Optima"/>
                <a:cs typeface="Optima"/>
              </a:rPr>
              <a:t>v</a:t>
            </a:r>
            <a:r>
              <a:rPr lang="en-US" sz="2000" dirty="0">
                <a:latin typeface="Optima"/>
                <a:cs typeface="Optima"/>
              </a:rPr>
              <a:t>) </a:t>
            </a:r>
            <a:r>
              <a:rPr lang="en-US" sz="2000" dirty="0" smtClean="0">
                <a:latin typeface="Optima"/>
                <a:cs typeface="Optima"/>
              </a:rPr>
              <a:t>= </a:t>
            </a:r>
            <a:r>
              <a:rPr lang="en-US" sz="2000" dirty="0" err="1" smtClean="0">
                <a:latin typeface="Optima"/>
                <a:cs typeface="Optima"/>
              </a:rPr>
              <a:t>min</a:t>
            </a:r>
            <a:r>
              <a:rPr lang="en-US" sz="2000" baseline="-25000" dirty="0" err="1" smtClean="0">
                <a:latin typeface="Optima"/>
                <a:cs typeface="Optima"/>
              </a:rPr>
              <a:t>all</a:t>
            </a:r>
            <a:r>
              <a:rPr lang="en-US" sz="2000" baseline="-25000" dirty="0" smtClean="0">
                <a:latin typeface="Optima"/>
                <a:cs typeface="Optima"/>
              </a:rPr>
              <a:t> symbols </a:t>
            </a:r>
            <a:r>
              <a:rPr lang="en-US" sz="2000" i="1" baseline="-25000" dirty="0" err="1" smtClean="0">
                <a:latin typeface="Optima"/>
                <a:cs typeface="Optima"/>
              </a:rPr>
              <a:t>i</a:t>
            </a:r>
            <a:r>
              <a:rPr lang="en-US" sz="2000" i="1" dirty="0" smtClean="0">
                <a:latin typeface="Optima"/>
                <a:cs typeface="Optima"/>
              </a:rPr>
              <a:t> </a:t>
            </a:r>
            <a:r>
              <a:rPr lang="en-US" sz="2000" dirty="0" smtClean="0">
                <a:latin typeface="Optima"/>
                <a:cs typeface="Optima"/>
              </a:rPr>
              <a:t>{</a:t>
            </a:r>
            <a:r>
              <a:rPr lang="en-US" sz="2000" i="1" dirty="0" err="1" smtClean="0">
                <a:latin typeface="Optima"/>
                <a:cs typeface="Optima"/>
              </a:rPr>
              <a:t>s</a:t>
            </a:r>
            <a:r>
              <a:rPr lang="en-US" sz="2000" i="1" baseline="-25000" dirty="0" err="1" smtClean="0">
                <a:latin typeface="Optima"/>
                <a:cs typeface="Optima"/>
              </a:rPr>
              <a:t>i</a:t>
            </a:r>
            <a:r>
              <a:rPr lang="en-US" sz="2000" dirty="0" smtClean="0">
                <a:latin typeface="Optima"/>
                <a:cs typeface="Optima"/>
              </a:rPr>
              <a:t>(</a:t>
            </a:r>
            <a:r>
              <a:rPr lang="en-US" sz="2000" i="1" dirty="0" smtClean="0">
                <a:latin typeface="Optima"/>
                <a:cs typeface="Optima"/>
              </a:rPr>
              <a:t>Daughter</a:t>
            </a:r>
            <a:r>
              <a:rPr lang="en-US" sz="2000" dirty="0" smtClean="0">
                <a:latin typeface="Optima"/>
                <a:cs typeface="Optima"/>
              </a:rPr>
              <a:t>(</a:t>
            </a:r>
            <a:r>
              <a:rPr lang="en-US" sz="2000" i="1" dirty="0" smtClean="0">
                <a:latin typeface="Optima"/>
                <a:cs typeface="Optima"/>
              </a:rPr>
              <a:t>v</a:t>
            </a:r>
            <a:r>
              <a:rPr lang="en-US" sz="2000" dirty="0" smtClean="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i</a:t>
            </a:r>
            <a:r>
              <a:rPr lang="en-US" sz="2000" i="1" baseline="-25000" dirty="0" err="1" smtClean="0">
                <a:latin typeface="Optima"/>
                <a:cs typeface="Optima"/>
              </a:rPr>
              <a:t>,k</a:t>
            </a:r>
            <a:r>
              <a:rPr lang="en-US" sz="2000" dirty="0" smtClean="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smtClean="0">
                <a:latin typeface="Optima"/>
                <a:cs typeface="Optima"/>
              </a:rPr>
              <a:t>s</a:t>
            </a:r>
            <a:r>
              <a:rPr lang="en-US" sz="2000" i="1" baseline="-25000" dirty="0" err="1" smtClean="0">
                <a:latin typeface="Optima"/>
                <a:cs typeface="Optima"/>
              </a:rPr>
              <a:t>i</a:t>
            </a:r>
            <a:r>
              <a:rPr lang="en-US" sz="2000" dirty="0" smtClean="0">
                <a:latin typeface="Optima"/>
                <a:cs typeface="Optima"/>
              </a:rPr>
              <a:t>(</a:t>
            </a:r>
            <a:r>
              <a:rPr lang="en-US" sz="2000" i="1" dirty="0" smtClean="0">
                <a:latin typeface="Optima"/>
                <a:cs typeface="Optima"/>
              </a:rPr>
              <a:t>Son</a:t>
            </a:r>
            <a:r>
              <a:rPr lang="en-US" sz="2000" dirty="0" smtClean="0">
                <a:latin typeface="Optima"/>
                <a:cs typeface="Optima"/>
              </a:rPr>
              <a:t>(</a:t>
            </a:r>
            <a:r>
              <a:rPr lang="en-US" sz="2000" i="1" dirty="0">
                <a:latin typeface="Optima"/>
                <a:cs typeface="Optima"/>
              </a:rPr>
              <a:t>v</a:t>
            </a:r>
            <a:r>
              <a:rPr lang="en-US" sz="2000" dirty="0">
                <a:latin typeface="Optima"/>
                <a:cs typeface="Optima"/>
              </a:rPr>
              <a:t>)) </a:t>
            </a:r>
            <a:r>
              <a:rPr lang="en-US" sz="2000" dirty="0" smtClean="0">
                <a:latin typeface="Optima"/>
                <a:cs typeface="Optima"/>
              </a:rPr>
              <a:t>+ </a:t>
            </a:r>
            <a:r>
              <a:rPr lang="en-US" sz="2000" i="1" dirty="0" err="1" smtClean="0">
                <a:latin typeface="Lucida Grande"/>
                <a:ea typeface="Lucida Grande"/>
                <a:cs typeface="Lucida Grande"/>
              </a:rPr>
              <a:t>δ</a:t>
            </a:r>
            <a:r>
              <a:rPr lang="en-US" sz="2000" i="1" baseline="-25000" dirty="0" err="1" smtClean="0">
                <a:latin typeface="Optima"/>
                <a:cs typeface="Optima"/>
              </a:rPr>
              <a:t>j,k</a:t>
            </a:r>
            <a:r>
              <a:rPr lang="en-US" sz="2000" dirty="0" smtClean="0">
                <a:latin typeface="Optima"/>
                <a:cs typeface="Optima"/>
              </a:rPr>
              <a:t>}</a:t>
            </a:r>
            <a:endParaRPr lang="en-US" sz="2000" dirty="0"/>
          </a:p>
        </p:txBody>
      </p:sp>
    </p:spTree>
    <p:extLst>
      <p:ext uri="{BB962C8B-B14F-4D97-AF65-F5344CB8AC3E}">
        <p14:creationId xmlns:p14="http://schemas.microsoft.com/office/powerpoint/2010/main" val="3538836821"/>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 y="1399032"/>
            <a:ext cx="8780040" cy="3904488"/>
          </a:xfrm>
          <a:prstGeom prst="rect">
            <a:avLst/>
          </a:prstGeom>
        </p:spPr>
      </p:pic>
      <p:sp>
        <p:nvSpPr>
          <p:cNvPr id="5"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Dynamic Programming Algorithm</a:t>
            </a:r>
            <a:endParaRPr lang="en-US" b="1" dirty="0">
              <a:latin typeface="Optima"/>
              <a:cs typeface="Optima"/>
            </a:endParaRPr>
          </a:p>
        </p:txBody>
      </p:sp>
      <p:sp>
        <p:nvSpPr>
          <p:cNvPr id="6" name="Rectangle 5"/>
          <p:cNvSpPr/>
          <p:nvPr/>
        </p:nvSpPr>
        <p:spPr>
          <a:xfrm>
            <a:off x="316559" y="6125168"/>
            <a:ext cx="8592915" cy="400110"/>
          </a:xfrm>
          <a:prstGeom prst="rect">
            <a:avLst/>
          </a:prstGeom>
        </p:spPr>
        <p:txBody>
          <a:bodyPr wrap="square">
            <a:spAutoFit/>
          </a:bodyPr>
          <a:lstStyle/>
          <a:p>
            <a:pPr algn="ctr"/>
            <a:r>
              <a:rPr lang="en-US" sz="2000" i="1" dirty="0" err="1">
                <a:latin typeface="Optima"/>
                <a:cs typeface="Optima"/>
              </a:rPr>
              <a:t>s</a:t>
            </a:r>
            <a:r>
              <a:rPr lang="en-US" sz="2000" i="1" baseline="-25000" dirty="0" err="1">
                <a:latin typeface="Optima"/>
                <a:cs typeface="Optima"/>
              </a:rPr>
              <a:t>k</a:t>
            </a:r>
            <a:r>
              <a:rPr lang="en-US" sz="2000" dirty="0">
                <a:latin typeface="Optima"/>
                <a:cs typeface="Optima"/>
              </a:rPr>
              <a:t>(</a:t>
            </a:r>
            <a:r>
              <a:rPr lang="en-US" sz="2000" i="1" dirty="0">
                <a:latin typeface="Optima"/>
                <a:cs typeface="Optima"/>
              </a:rPr>
              <a:t>v</a:t>
            </a:r>
            <a:r>
              <a:rPr lang="en-US" sz="2000" dirty="0">
                <a:latin typeface="Optima"/>
                <a:cs typeface="Optima"/>
              </a:rPr>
              <a:t>) </a:t>
            </a:r>
            <a:r>
              <a:rPr lang="en-US" sz="2000" dirty="0" smtClean="0">
                <a:latin typeface="Optima"/>
                <a:cs typeface="Optima"/>
              </a:rPr>
              <a:t>= </a:t>
            </a:r>
            <a:r>
              <a:rPr lang="en-US" sz="2000" dirty="0" err="1" smtClean="0">
                <a:latin typeface="Optima"/>
                <a:cs typeface="Optima"/>
              </a:rPr>
              <a:t>min</a:t>
            </a:r>
            <a:r>
              <a:rPr lang="en-US" sz="2000" baseline="-25000" dirty="0" err="1" smtClean="0">
                <a:latin typeface="Optima"/>
                <a:cs typeface="Optima"/>
              </a:rPr>
              <a:t>all</a:t>
            </a:r>
            <a:r>
              <a:rPr lang="en-US" sz="2000" baseline="-25000" dirty="0" smtClean="0">
                <a:latin typeface="Optima"/>
                <a:cs typeface="Optima"/>
              </a:rPr>
              <a:t> symbols </a:t>
            </a:r>
            <a:r>
              <a:rPr lang="en-US" sz="2000" i="1" baseline="-25000" dirty="0" err="1" smtClean="0">
                <a:latin typeface="Optima"/>
                <a:cs typeface="Optima"/>
              </a:rPr>
              <a:t>i</a:t>
            </a:r>
            <a:r>
              <a:rPr lang="en-US" sz="2000" i="1" dirty="0" smtClean="0">
                <a:latin typeface="Optima"/>
                <a:cs typeface="Optima"/>
              </a:rPr>
              <a:t> </a:t>
            </a:r>
            <a:r>
              <a:rPr lang="en-US" sz="2000" dirty="0" smtClean="0">
                <a:latin typeface="Optima"/>
                <a:cs typeface="Optima"/>
              </a:rPr>
              <a:t>{</a:t>
            </a:r>
            <a:r>
              <a:rPr lang="en-US" sz="2000" i="1" dirty="0" err="1" smtClean="0">
                <a:latin typeface="Optima"/>
                <a:cs typeface="Optima"/>
              </a:rPr>
              <a:t>s</a:t>
            </a:r>
            <a:r>
              <a:rPr lang="en-US" sz="2000" i="1" baseline="-25000" dirty="0" err="1" smtClean="0">
                <a:latin typeface="Optima"/>
                <a:cs typeface="Optima"/>
              </a:rPr>
              <a:t>i</a:t>
            </a:r>
            <a:r>
              <a:rPr lang="en-US" sz="2000" dirty="0" smtClean="0">
                <a:latin typeface="Optima"/>
                <a:cs typeface="Optima"/>
              </a:rPr>
              <a:t>(</a:t>
            </a:r>
            <a:r>
              <a:rPr lang="en-US" sz="2000" i="1" dirty="0" smtClean="0">
                <a:latin typeface="Optima"/>
                <a:cs typeface="Optima"/>
              </a:rPr>
              <a:t>Daughter</a:t>
            </a:r>
            <a:r>
              <a:rPr lang="en-US" sz="2000" dirty="0" smtClean="0">
                <a:latin typeface="Optima"/>
                <a:cs typeface="Optima"/>
              </a:rPr>
              <a:t>(</a:t>
            </a:r>
            <a:r>
              <a:rPr lang="en-US" sz="2000" i="1" dirty="0" smtClean="0">
                <a:latin typeface="Optima"/>
                <a:cs typeface="Optima"/>
              </a:rPr>
              <a:t>v</a:t>
            </a:r>
            <a:r>
              <a:rPr lang="en-US" sz="2000" dirty="0" smtClean="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i</a:t>
            </a:r>
            <a:r>
              <a:rPr lang="en-US" sz="2000" i="1" baseline="-25000" dirty="0" err="1" smtClean="0">
                <a:latin typeface="Optima"/>
                <a:cs typeface="Optima"/>
              </a:rPr>
              <a:t>,k</a:t>
            </a:r>
            <a:r>
              <a:rPr lang="en-US" sz="2000" dirty="0" smtClean="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smtClean="0">
                <a:latin typeface="Optima"/>
                <a:cs typeface="Optima"/>
              </a:rPr>
              <a:t>s</a:t>
            </a:r>
            <a:r>
              <a:rPr lang="en-US" sz="2000" i="1" baseline="-25000" dirty="0" err="1" smtClean="0">
                <a:latin typeface="Optima"/>
                <a:cs typeface="Optima"/>
              </a:rPr>
              <a:t>i</a:t>
            </a:r>
            <a:r>
              <a:rPr lang="en-US" sz="2000" dirty="0" smtClean="0">
                <a:latin typeface="Optima"/>
                <a:cs typeface="Optima"/>
              </a:rPr>
              <a:t>(</a:t>
            </a:r>
            <a:r>
              <a:rPr lang="en-US" sz="2000" i="1" dirty="0" smtClean="0">
                <a:latin typeface="Optima"/>
                <a:cs typeface="Optima"/>
              </a:rPr>
              <a:t>Son</a:t>
            </a:r>
            <a:r>
              <a:rPr lang="en-US" sz="2000" dirty="0" smtClean="0">
                <a:latin typeface="Optima"/>
                <a:cs typeface="Optima"/>
              </a:rPr>
              <a:t>(</a:t>
            </a:r>
            <a:r>
              <a:rPr lang="en-US" sz="2000" i="1" dirty="0">
                <a:latin typeface="Optima"/>
                <a:cs typeface="Optima"/>
              </a:rPr>
              <a:t>v</a:t>
            </a:r>
            <a:r>
              <a:rPr lang="en-US" sz="2000" dirty="0">
                <a:latin typeface="Optima"/>
                <a:cs typeface="Optima"/>
              </a:rPr>
              <a:t>)) </a:t>
            </a:r>
            <a:r>
              <a:rPr lang="en-US" sz="2000" dirty="0" smtClean="0">
                <a:latin typeface="Optima"/>
                <a:cs typeface="Optima"/>
              </a:rPr>
              <a:t>+ </a:t>
            </a:r>
            <a:r>
              <a:rPr lang="en-US" sz="2000" i="1" dirty="0" err="1" smtClean="0">
                <a:latin typeface="Lucida Grande"/>
                <a:ea typeface="Lucida Grande"/>
                <a:cs typeface="Lucida Grande"/>
              </a:rPr>
              <a:t>δ</a:t>
            </a:r>
            <a:r>
              <a:rPr lang="en-US" sz="2000" i="1" baseline="-25000" dirty="0" err="1" smtClean="0">
                <a:latin typeface="Optima"/>
                <a:cs typeface="Optima"/>
              </a:rPr>
              <a:t>j,k</a:t>
            </a:r>
            <a:r>
              <a:rPr lang="en-US" sz="2000" dirty="0" smtClean="0">
                <a:latin typeface="Optima"/>
                <a:cs typeface="Optima"/>
              </a:rPr>
              <a:t>}</a:t>
            </a:r>
            <a:endParaRPr lang="en-US" sz="2000" dirty="0"/>
          </a:p>
        </p:txBody>
      </p:sp>
    </p:spTree>
    <p:extLst>
      <p:ext uri="{BB962C8B-B14F-4D97-AF65-F5344CB8AC3E}">
        <p14:creationId xmlns:p14="http://schemas.microsoft.com/office/powerpoint/2010/main" val="4263783699"/>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 y="918191"/>
            <a:ext cx="8778240" cy="4389120"/>
          </a:xfrm>
          <a:prstGeom prst="rect">
            <a:avLst/>
          </a:prstGeom>
        </p:spPr>
      </p:pic>
      <p:sp>
        <p:nvSpPr>
          <p:cNvPr id="6"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Dynamic Programming Algorithm</a:t>
            </a:r>
            <a:endParaRPr lang="en-US" b="1" dirty="0">
              <a:latin typeface="Optima"/>
              <a:cs typeface="Optima"/>
            </a:endParaRPr>
          </a:p>
        </p:txBody>
      </p:sp>
      <p:sp>
        <p:nvSpPr>
          <p:cNvPr id="5" name="Rectangle 4"/>
          <p:cNvSpPr/>
          <p:nvPr/>
        </p:nvSpPr>
        <p:spPr>
          <a:xfrm>
            <a:off x="316559" y="6125168"/>
            <a:ext cx="8592915" cy="400110"/>
          </a:xfrm>
          <a:prstGeom prst="rect">
            <a:avLst/>
          </a:prstGeom>
        </p:spPr>
        <p:txBody>
          <a:bodyPr wrap="square">
            <a:spAutoFit/>
          </a:bodyPr>
          <a:lstStyle/>
          <a:p>
            <a:pPr algn="ctr"/>
            <a:r>
              <a:rPr lang="en-US" sz="2000" i="1" dirty="0" err="1">
                <a:latin typeface="Optima"/>
                <a:cs typeface="Optima"/>
              </a:rPr>
              <a:t>s</a:t>
            </a:r>
            <a:r>
              <a:rPr lang="en-US" sz="2000" i="1" baseline="-25000" dirty="0" err="1">
                <a:latin typeface="Optima"/>
                <a:cs typeface="Optima"/>
              </a:rPr>
              <a:t>k</a:t>
            </a:r>
            <a:r>
              <a:rPr lang="en-US" sz="2000" dirty="0">
                <a:latin typeface="Optima"/>
                <a:cs typeface="Optima"/>
              </a:rPr>
              <a:t>(</a:t>
            </a:r>
            <a:r>
              <a:rPr lang="en-US" sz="2000" i="1" dirty="0">
                <a:latin typeface="Optima"/>
                <a:cs typeface="Optima"/>
              </a:rPr>
              <a:t>v</a:t>
            </a:r>
            <a:r>
              <a:rPr lang="en-US" sz="2000" dirty="0">
                <a:latin typeface="Optima"/>
                <a:cs typeface="Optima"/>
              </a:rPr>
              <a:t>) </a:t>
            </a:r>
            <a:r>
              <a:rPr lang="en-US" sz="2000" dirty="0" smtClean="0">
                <a:latin typeface="Optima"/>
                <a:cs typeface="Optima"/>
              </a:rPr>
              <a:t>= </a:t>
            </a:r>
            <a:r>
              <a:rPr lang="en-US" sz="2000" dirty="0" err="1" smtClean="0">
                <a:latin typeface="Optima"/>
                <a:cs typeface="Optima"/>
              </a:rPr>
              <a:t>min</a:t>
            </a:r>
            <a:r>
              <a:rPr lang="en-US" sz="2000" baseline="-25000" dirty="0" err="1" smtClean="0">
                <a:latin typeface="Optima"/>
                <a:cs typeface="Optima"/>
              </a:rPr>
              <a:t>all</a:t>
            </a:r>
            <a:r>
              <a:rPr lang="en-US" sz="2000" baseline="-25000" dirty="0" smtClean="0">
                <a:latin typeface="Optima"/>
                <a:cs typeface="Optima"/>
              </a:rPr>
              <a:t> symbols </a:t>
            </a:r>
            <a:r>
              <a:rPr lang="en-US" sz="2000" i="1" baseline="-25000" dirty="0" err="1" smtClean="0">
                <a:latin typeface="Optima"/>
                <a:cs typeface="Optima"/>
              </a:rPr>
              <a:t>i</a:t>
            </a:r>
            <a:r>
              <a:rPr lang="en-US" sz="2000" i="1" dirty="0" smtClean="0">
                <a:latin typeface="Optima"/>
                <a:cs typeface="Optima"/>
              </a:rPr>
              <a:t> </a:t>
            </a:r>
            <a:r>
              <a:rPr lang="en-US" sz="2000" dirty="0" smtClean="0">
                <a:latin typeface="Optima"/>
                <a:cs typeface="Optima"/>
              </a:rPr>
              <a:t>{</a:t>
            </a:r>
            <a:r>
              <a:rPr lang="en-US" sz="2000" i="1" dirty="0" err="1" smtClean="0">
                <a:latin typeface="Optima"/>
                <a:cs typeface="Optima"/>
              </a:rPr>
              <a:t>s</a:t>
            </a:r>
            <a:r>
              <a:rPr lang="en-US" sz="2000" i="1" baseline="-25000" dirty="0" err="1" smtClean="0">
                <a:latin typeface="Optima"/>
                <a:cs typeface="Optima"/>
              </a:rPr>
              <a:t>i</a:t>
            </a:r>
            <a:r>
              <a:rPr lang="en-US" sz="2000" dirty="0" smtClean="0">
                <a:latin typeface="Optima"/>
                <a:cs typeface="Optima"/>
              </a:rPr>
              <a:t>(</a:t>
            </a:r>
            <a:r>
              <a:rPr lang="en-US" sz="2000" i="1" dirty="0" smtClean="0">
                <a:latin typeface="Optima"/>
                <a:cs typeface="Optima"/>
              </a:rPr>
              <a:t>Daughter</a:t>
            </a:r>
            <a:r>
              <a:rPr lang="en-US" sz="2000" dirty="0" smtClean="0">
                <a:latin typeface="Optima"/>
                <a:cs typeface="Optima"/>
              </a:rPr>
              <a:t>(</a:t>
            </a:r>
            <a:r>
              <a:rPr lang="en-US" sz="2000" i="1" dirty="0" smtClean="0">
                <a:latin typeface="Optima"/>
                <a:cs typeface="Optima"/>
              </a:rPr>
              <a:t>v</a:t>
            </a:r>
            <a:r>
              <a:rPr lang="en-US" sz="2000" dirty="0" smtClean="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i</a:t>
            </a:r>
            <a:r>
              <a:rPr lang="en-US" sz="2000" i="1" baseline="-25000" dirty="0" err="1" smtClean="0">
                <a:latin typeface="Optima"/>
                <a:cs typeface="Optima"/>
              </a:rPr>
              <a:t>,k</a:t>
            </a:r>
            <a:r>
              <a:rPr lang="en-US" sz="2000" dirty="0" smtClean="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smtClean="0">
                <a:latin typeface="Optima"/>
                <a:cs typeface="Optima"/>
              </a:rPr>
              <a:t>s</a:t>
            </a:r>
            <a:r>
              <a:rPr lang="en-US" sz="2000" i="1" baseline="-25000" dirty="0" err="1" smtClean="0">
                <a:latin typeface="Optima"/>
                <a:cs typeface="Optima"/>
              </a:rPr>
              <a:t>i</a:t>
            </a:r>
            <a:r>
              <a:rPr lang="en-US" sz="2000" dirty="0" smtClean="0">
                <a:latin typeface="Optima"/>
                <a:cs typeface="Optima"/>
              </a:rPr>
              <a:t>(</a:t>
            </a:r>
            <a:r>
              <a:rPr lang="en-US" sz="2000" i="1" dirty="0" smtClean="0">
                <a:latin typeface="Optima"/>
                <a:cs typeface="Optima"/>
              </a:rPr>
              <a:t>Son</a:t>
            </a:r>
            <a:r>
              <a:rPr lang="en-US" sz="2000" dirty="0" smtClean="0">
                <a:latin typeface="Optima"/>
                <a:cs typeface="Optima"/>
              </a:rPr>
              <a:t>(</a:t>
            </a:r>
            <a:r>
              <a:rPr lang="en-US" sz="2000" i="1" dirty="0">
                <a:latin typeface="Optima"/>
                <a:cs typeface="Optima"/>
              </a:rPr>
              <a:t>v</a:t>
            </a:r>
            <a:r>
              <a:rPr lang="en-US" sz="2000" dirty="0">
                <a:latin typeface="Optima"/>
                <a:cs typeface="Optima"/>
              </a:rPr>
              <a:t>)) </a:t>
            </a:r>
            <a:r>
              <a:rPr lang="en-US" sz="2000" dirty="0" smtClean="0">
                <a:latin typeface="Optima"/>
                <a:cs typeface="Optima"/>
              </a:rPr>
              <a:t>+ </a:t>
            </a:r>
            <a:r>
              <a:rPr lang="en-US" sz="2000" i="1" dirty="0" err="1" smtClean="0">
                <a:latin typeface="Lucida Grande"/>
                <a:ea typeface="Lucida Grande"/>
                <a:cs typeface="Lucida Grande"/>
              </a:rPr>
              <a:t>δ</a:t>
            </a:r>
            <a:r>
              <a:rPr lang="en-US" sz="2000" i="1" baseline="-25000" dirty="0" err="1" smtClean="0">
                <a:latin typeface="Optima"/>
                <a:cs typeface="Optima"/>
              </a:rPr>
              <a:t>j,k</a:t>
            </a:r>
            <a:r>
              <a:rPr lang="en-US" sz="2000" dirty="0" smtClean="0">
                <a:latin typeface="Optima"/>
                <a:cs typeface="Optima"/>
              </a:rPr>
              <a:t>}</a:t>
            </a:r>
            <a:endParaRPr lang="en-US" sz="2000" dirty="0"/>
          </a:p>
        </p:txBody>
      </p:sp>
    </p:spTree>
    <p:extLst>
      <p:ext uri="{BB962C8B-B14F-4D97-AF65-F5344CB8AC3E}">
        <p14:creationId xmlns:p14="http://schemas.microsoft.com/office/powerpoint/2010/main" val="144392858"/>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 y="918191"/>
            <a:ext cx="8778240" cy="4389120"/>
          </a:xfrm>
          <a:prstGeom prst="rect">
            <a:avLst/>
          </a:prstGeom>
        </p:spPr>
      </p:pic>
      <p:sp>
        <p:nvSpPr>
          <p:cNvPr id="6"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Dynamic Programming Algorithm</a:t>
            </a:r>
            <a:endParaRPr lang="en-US" b="1" dirty="0">
              <a:latin typeface="Optima"/>
              <a:cs typeface="Optima"/>
            </a:endParaRPr>
          </a:p>
        </p:txBody>
      </p:sp>
      <p:sp>
        <p:nvSpPr>
          <p:cNvPr id="5" name="Rectangle 4"/>
          <p:cNvSpPr/>
          <p:nvPr/>
        </p:nvSpPr>
        <p:spPr>
          <a:xfrm>
            <a:off x="457200" y="5562602"/>
            <a:ext cx="8229600" cy="954107"/>
          </a:xfrm>
          <a:prstGeom prst="rect">
            <a:avLst/>
          </a:prstGeom>
          <a:solidFill>
            <a:schemeClr val="accent4">
              <a:lumMod val="20000"/>
              <a:lumOff val="80000"/>
            </a:schemeClr>
          </a:solidFill>
          <a:ln>
            <a:solidFill>
              <a:schemeClr val="accent4"/>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accent4"/>
                </a:solidFill>
                <a:latin typeface="Optima"/>
                <a:cs typeface="Optima"/>
              </a:rPr>
              <a:t>Exercise Break: </a:t>
            </a:r>
            <a:r>
              <a:rPr lang="en-US" sz="2800" dirty="0" smtClean="0">
                <a:latin typeface="Optima"/>
                <a:cs typeface="Optima"/>
              </a:rPr>
              <a:t>“</a:t>
            </a:r>
            <a:r>
              <a:rPr lang="en-US" sz="2800" dirty="0">
                <a:latin typeface="Optima"/>
                <a:cs typeface="Optima"/>
              </a:rPr>
              <a:t>B</a:t>
            </a:r>
            <a:r>
              <a:rPr lang="en-US" sz="2800" dirty="0" smtClean="0">
                <a:latin typeface="Optima"/>
                <a:cs typeface="Optima"/>
              </a:rPr>
              <a:t>acktrack</a:t>
            </a:r>
            <a:r>
              <a:rPr lang="en-US" sz="2800" dirty="0" smtClean="0">
                <a:latin typeface="Optima"/>
                <a:cs typeface="Optima"/>
              </a:rPr>
              <a:t>” to fill in the remaining nodes of the </a:t>
            </a:r>
            <a:r>
              <a:rPr lang="en-US" sz="2800" dirty="0" smtClean="0">
                <a:latin typeface="Optima"/>
                <a:cs typeface="Optima"/>
              </a:rPr>
              <a:t>tree.</a:t>
            </a:r>
            <a:endParaRPr lang="en-US" i="1" dirty="0">
              <a:latin typeface="Optima"/>
              <a:cs typeface="Optima"/>
            </a:endParaRPr>
          </a:p>
        </p:txBody>
      </p:sp>
    </p:spTree>
    <p:extLst>
      <p:ext uri="{BB962C8B-B14F-4D97-AF65-F5344CB8AC3E}">
        <p14:creationId xmlns:p14="http://schemas.microsoft.com/office/powerpoint/2010/main" val="3792300137"/>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Dynamic Programming Algorithm</a:t>
            </a:r>
            <a:endParaRPr lang="en-US" b="1" dirty="0">
              <a:latin typeface="Optima"/>
              <a:cs typeface="Optima"/>
            </a:endParaRPr>
          </a:p>
        </p:txBody>
      </p:sp>
      <p:pic>
        <p:nvPicPr>
          <p:cNvPr id="4" name="Picture 3"/>
          <p:cNvPicPr>
            <a:picLocks noChangeAspect="1"/>
          </p:cNvPicPr>
          <p:nvPr/>
        </p:nvPicPr>
        <p:blipFill>
          <a:blip r:embed="rId2"/>
          <a:stretch>
            <a:fillRect/>
          </a:stretch>
        </p:blipFill>
        <p:spPr>
          <a:xfrm>
            <a:off x="64008" y="914400"/>
            <a:ext cx="8778240" cy="4389120"/>
          </a:xfrm>
          <a:prstGeom prst="rect">
            <a:avLst/>
          </a:prstGeom>
        </p:spPr>
      </p:pic>
      <p:sp>
        <p:nvSpPr>
          <p:cNvPr id="5" name="Rectangle 4"/>
          <p:cNvSpPr/>
          <p:nvPr/>
        </p:nvSpPr>
        <p:spPr>
          <a:xfrm>
            <a:off x="457200" y="5554066"/>
            <a:ext cx="8229600" cy="954107"/>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bg2"/>
                </a:solidFill>
                <a:latin typeface="Optima"/>
                <a:cs typeface="Optima"/>
              </a:rPr>
              <a:t>Code Challenge: </a:t>
            </a:r>
            <a:r>
              <a:rPr lang="en-US" sz="2800" dirty="0" smtClean="0">
                <a:latin typeface="Optima"/>
                <a:cs typeface="Optima"/>
              </a:rPr>
              <a:t>Solve the Small Parsimony Problem.</a:t>
            </a:r>
            <a:endParaRPr lang="en-US" sz="2800" dirty="0">
              <a:latin typeface="Optima"/>
              <a:cs typeface="Optima"/>
            </a:endParaRPr>
          </a:p>
        </p:txBody>
      </p:sp>
    </p:spTree>
    <p:extLst>
      <p:ext uri="{BB962C8B-B14F-4D97-AF65-F5344CB8AC3E}">
        <p14:creationId xmlns:p14="http://schemas.microsoft.com/office/powerpoint/2010/main" val="2800266378"/>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33937" y="326695"/>
            <a:ext cx="59503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Cow</a:t>
            </a:r>
            <a:endParaRPr lang="en-US" sz="1600" b="1" dirty="0">
              <a:solidFill>
                <a:schemeClr val="tx1">
                  <a:lumMod val="85000"/>
                  <a:lumOff val="15000"/>
                </a:schemeClr>
              </a:solidFill>
            </a:endParaRPr>
          </a:p>
        </p:txBody>
      </p:sp>
      <p:sp>
        <p:nvSpPr>
          <p:cNvPr id="6" name="Rectangle 5"/>
          <p:cNvSpPr/>
          <p:nvPr/>
        </p:nvSpPr>
        <p:spPr>
          <a:xfrm>
            <a:off x="7533935" y="938942"/>
            <a:ext cx="458382"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Pig</a:t>
            </a:r>
            <a:endParaRPr lang="en-US" sz="1600" b="1" dirty="0">
              <a:solidFill>
                <a:schemeClr val="tx1">
                  <a:lumMod val="85000"/>
                  <a:lumOff val="15000"/>
                </a:schemeClr>
              </a:solidFill>
            </a:endParaRPr>
          </a:p>
        </p:txBody>
      </p:sp>
      <p:sp>
        <p:nvSpPr>
          <p:cNvPr id="7" name="Rectangle 6"/>
          <p:cNvSpPr/>
          <p:nvPr/>
        </p:nvSpPr>
        <p:spPr>
          <a:xfrm>
            <a:off x="7533937" y="1496443"/>
            <a:ext cx="72327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Horse</a:t>
            </a:r>
            <a:endParaRPr lang="en-US" sz="1600" b="1" dirty="0">
              <a:solidFill>
                <a:schemeClr val="tx1">
                  <a:lumMod val="85000"/>
                  <a:lumOff val="15000"/>
                </a:schemeClr>
              </a:solidFill>
            </a:endParaRPr>
          </a:p>
        </p:txBody>
      </p:sp>
      <p:sp>
        <p:nvSpPr>
          <p:cNvPr id="8" name="Rectangle 7"/>
          <p:cNvSpPr/>
          <p:nvPr/>
        </p:nvSpPr>
        <p:spPr>
          <a:xfrm>
            <a:off x="7533937" y="2085938"/>
            <a:ext cx="77764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Mouse</a:t>
            </a:r>
            <a:endParaRPr lang="en-US" sz="1600" b="1" dirty="0">
              <a:solidFill>
                <a:schemeClr val="tx1">
                  <a:lumMod val="85000"/>
                  <a:lumOff val="15000"/>
                </a:schemeClr>
              </a:solidFill>
            </a:endParaRPr>
          </a:p>
        </p:txBody>
      </p:sp>
      <p:sp>
        <p:nvSpPr>
          <p:cNvPr id="9" name="Rectangle 8"/>
          <p:cNvSpPr/>
          <p:nvPr/>
        </p:nvSpPr>
        <p:spPr>
          <a:xfrm>
            <a:off x="7533937" y="2655862"/>
            <a:ext cx="112871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Palm Civet</a:t>
            </a:r>
            <a:endParaRPr lang="en-US" sz="1600" b="1" dirty="0">
              <a:solidFill>
                <a:schemeClr val="tx1">
                  <a:lumMod val="85000"/>
                  <a:lumOff val="15000"/>
                </a:schemeClr>
              </a:solidFill>
            </a:endParaRPr>
          </a:p>
        </p:txBody>
      </p:sp>
      <p:sp>
        <p:nvSpPr>
          <p:cNvPr id="10" name="Rectangle 9"/>
          <p:cNvSpPr/>
          <p:nvPr/>
        </p:nvSpPr>
        <p:spPr>
          <a:xfrm>
            <a:off x="7533937" y="3225783"/>
            <a:ext cx="84597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11" name="Rectangle 10"/>
          <p:cNvSpPr/>
          <p:nvPr/>
        </p:nvSpPr>
        <p:spPr>
          <a:xfrm>
            <a:off x="7533935" y="3806655"/>
            <a:ext cx="77990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Turkey</a:t>
            </a:r>
            <a:endParaRPr lang="en-US" sz="1600" b="1" dirty="0">
              <a:solidFill>
                <a:schemeClr val="tx1">
                  <a:lumMod val="85000"/>
                  <a:lumOff val="15000"/>
                </a:schemeClr>
              </a:solidFill>
            </a:endParaRPr>
          </a:p>
        </p:txBody>
      </p:sp>
      <p:sp>
        <p:nvSpPr>
          <p:cNvPr id="12" name="Rectangle 11"/>
          <p:cNvSpPr/>
          <p:nvPr/>
        </p:nvSpPr>
        <p:spPr>
          <a:xfrm>
            <a:off x="7533935" y="4395532"/>
            <a:ext cx="56097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Dog</a:t>
            </a:r>
            <a:endParaRPr lang="en-US" sz="1600" b="1" dirty="0">
              <a:solidFill>
                <a:schemeClr val="tx1">
                  <a:lumMod val="85000"/>
                  <a:lumOff val="15000"/>
                </a:schemeClr>
              </a:solidFill>
            </a:endParaRPr>
          </a:p>
        </p:txBody>
      </p:sp>
      <p:sp>
        <p:nvSpPr>
          <p:cNvPr id="13" name="Rectangle 12"/>
          <p:cNvSpPr/>
          <p:nvPr/>
        </p:nvSpPr>
        <p:spPr>
          <a:xfrm>
            <a:off x="7557314" y="5002180"/>
            <a:ext cx="49244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Cat</a:t>
            </a:r>
            <a:endParaRPr lang="en-US" sz="1600" b="1" dirty="0">
              <a:solidFill>
                <a:schemeClr val="tx1">
                  <a:lumMod val="85000"/>
                  <a:lumOff val="15000"/>
                </a:schemeClr>
              </a:solidFill>
            </a:endParaRPr>
          </a:p>
        </p:txBody>
      </p:sp>
      <p:cxnSp>
        <p:nvCxnSpPr>
          <p:cNvPr id="14" name="Straight Arrow Connector 13"/>
          <p:cNvCxnSpPr/>
          <p:nvPr/>
        </p:nvCxnSpPr>
        <p:spPr>
          <a:xfrm flipH="1">
            <a:off x="5658572" y="504495"/>
            <a:ext cx="17887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658572" y="1088859"/>
            <a:ext cx="17887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541939" y="1677547"/>
            <a:ext cx="190539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613173" y="2261913"/>
            <a:ext cx="28341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824926" y="2837640"/>
            <a:ext cx="63205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824926" y="3422007"/>
            <a:ext cx="63205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669088" y="4006371"/>
            <a:ext cx="578789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679868" y="4595057"/>
            <a:ext cx="477711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2679868" y="5181600"/>
            <a:ext cx="477711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1910499" y="3128252"/>
            <a:ext cx="491442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544799" y="801911"/>
            <a:ext cx="11377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619525" y="1240060"/>
            <a:ext cx="92876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1910499" y="1748060"/>
            <a:ext cx="270902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669088" y="2438983"/>
            <a:ext cx="24087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1294707" y="3232444"/>
            <a:ext cx="38073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294705" y="4886619"/>
            <a:ext cx="138516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1297881" y="3222922"/>
            <a:ext cx="0" cy="167601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1681788" y="2428755"/>
            <a:ext cx="0" cy="159102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1916689" y="1735361"/>
            <a:ext cx="0" cy="140203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2692569" y="4582861"/>
            <a:ext cx="0" cy="59873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4629588" y="1231553"/>
            <a:ext cx="0" cy="103036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552996" y="792387"/>
            <a:ext cx="0" cy="88516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5671272" y="496364"/>
            <a:ext cx="0" cy="59249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6833822" y="2822477"/>
            <a:ext cx="0" cy="610784"/>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421316" y="5618646"/>
            <a:ext cx="8229600" cy="954107"/>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accent4"/>
                </a:solidFill>
                <a:latin typeface="Optima"/>
                <a:cs typeface="Optima"/>
              </a:rPr>
              <a:t>Exercise Break: </a:t>
            </a:r>
            <a:r>
              <a:rPr lang="en-US" sz="2800" dirty="0" smtClean="0">
                <a:latin typeface="Optima"/>
                <a:cs typeface="Optima"/>
              </a:rPr>
              <a:t>Apply </a:t>
            </a:r>
            <a:r>
              <a:rPr lang="en-US" sz="2800" b="1" dirty="0" err="1" smtClean="0">
                <a:latin typeface="Optima"/>
                <a:cs typeface="Optima"/>
              </a:rPr>
              <a:t>SmallParsimony</a:t>
            </a:r>
            <a:r>
              <a:rPr lang="en-US" sz="2800" dirty="0" smtClean="0">
                <a:latin typeface="Optima"/>
                <a:cs typeface="Optima"/>
              </a:rPr>
              <a:t> to this tree to reconstruct ancestral coronavirus sequences.</a:t>
            </a:r>
            <a:endParaRPr lang="en-US" sz="2800" dirty="0">
              <a:latin typeface="Optima"/>
              <a:cs typeface="Optima"/>
            </a:endParaRPr>
          </a:p>
        </p:txBody>
      </p:sp>
      <p:sp>
        <p:nvSpPr>
          <p:cNvPr id="54" name="Oval 53"/>
          <p:cNvSpPr>
            <a:spLocks noChangeAspect="1"/>
          </p:cNvSpPr>
          <p:nvPr/>
        </p:nvSpPr>
        <p:spPr>
          <a:xfrm>
            <a:off x="1197277" y="3977940"/>
            <a:ext cx="201167" cy="201165"/>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Tree>
    <p:extLst>
      <p:ext uri="{BB962C8B-B14F-4D97-AF65-F5344CB8AC3E}">
        <p14:creationId xmlns:p14="http://schemas.microsoft.com/office/powerpoint/2010/main" val="31064225"/>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676402"/>
            <a:ext cx="8229600" cy="3539431"/>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Small Parsimony in an </a:t>
            </a:r>
            <a:r>
              <a:rPr lang="en-US" sz="2800" b="1" dirty="0" err="1" smtClean="0">
                <a:latin typeface="Optima"/>
                <a:cs typeface="Optima"/>
              </a:rPr>
              <a:t>Unrooted</a:t>
            </a:r>
            <a:r>
              <a:rPr lang="en-US" sz="2800" b="1" dirty="0" smtClean="0">
                <a:latin typeface="Optima"/>
                <a:cs typeface="Optima"/>
              </a:rPr>
              <a:t> Tree Problem: </a:t>
            </a:r>
            <a:r>
              <a:rPr lang="en-US" sz="2800" i="1" dirty="0" smtClean="0">
                <a:latin typeface="Optima"/>
                <a:cs typeface="Optima"/>
              </a:rPr>
              <a:t>Find the most parsimonious labeling of the internal nodes of an </a:t>
            </a:r>
            <a:r>
              <a:rPr lang="en-US" sz="2800" i="1" dirty="0" err="1" smtClean="0">
                <a:latin typeface="Optima"/>
                <a:cs typeface="Optima"/>
              </a:rPr>
              <a:t>unrooted</a:t>
            </a:r>
            <a:r>
              <a:rPr lang="en-US" sz="2800" i="1" dirty="0" smtClean="0">
                <a:latin typeface="Optima"/>
                <a:cs typeface="Optima"/>
              </a:rPr>
              <a:t> tree.</a:t>
            </a:r>
            <a:endParaRPr lang="en-US" sz="2800" i="1" dirty="0">
              <a:latin typeface="Optima"/>
              <a:cs typeface="Optima"/>
            </a:endParaRPr>
          </a:p>
          <a:p>
            <a:pPr marL="457200" indent="-457200">
              <a:buFont typeface="Arial"/>
              <a:buChar char="•"/>
            </a:pPr>
            <a:r>
              <a:rPr lang="en-US" sz="2800" b="1" dirty="0" smtClean="0">
                <a:latin typeface="Optima"/>
                <a:cs typeface="Optima"/>
              </a:rPr>
              <a:t>Input: </a:t>
            </a:r>
            <a:r>
              <a:rPr lang="en-US" sz="2800" dirty="0" smtClean="0">
                <a:latin typeface="Optima"/>
                <a:cs typeface="Optima"/>
              </a:rPr>
              <a:t>An </a:t>
            </a:r>
            <a:r>
              <a:rPr lang="en-US" sz="2800" dirty="0" err="1" smtClean="0">
                <a:latin typeface="Optima"/>
                <a:cs typeface="Optima"/>
              </a:rPr>
              <a:t>unrooted</a:t>
            </a:r>
            <a:r>
              <a:rPr lang="en-US" sz="2800" dirty="0" smtClean="0">
                <a:latin typeface="Optima"/>
                <a:cs typeface="Optima"/>
              </a:rPr>
              <a:t> binary tree with each leaf labeled by a string of length </a:t>
            </a:r>
            <a:r>
              <a:rPr lang="en-US" sz="2800" i="1" dirty="0" smtClean="0">
                <a:latin typeface="Optima"/>
                <a:cs typeface="Optima"/>
              </a:rPr>
              <a:t>m.</a:t>
            </a:r>
            <a:endParaRPr lang="en-US" sz="2800" dirty="0" smtClean="0">
              <a:latin typeface="Optima"/>
              <a:cs typeface="Optima"/>
            </a:endParaRPr>
          </a:p>
          <a:p>
            <a:pPr marL="457200" indent="-457200">
              <a:buFont typeface="Arial"/>
              <a:buChar char="•"/>
            </a:pPr>
            <a:r>
              <a:rPr lang="en-US" sz="2800" b="1" dirty="0" smtClean="0">
                <a:latin typeface="Optima"/>
                <a:cs typeface="Optima"/>
              </a:rPr>
              <a:t>Output: </a:t>
            </a:r>
            <a:r>
              <a:rPr lang="en-US" sz="2800" dirty="0" smtClean="0">
                <a:latin typeface="Optima"/>
                <a:cs typeface="Optima"/>
              </a:rPr>
              <a:t>A position of the root and a labeling of all other nodes of the tree by strings of length </a:t>
            </a:r>
            <a:r>
              <a:rPr lang="en-US" sz="2800" i="1" dirty="0" smtClean="0">
                <a:latin typeface="Optima"/>
                <a:cs typeface="Optima"/>
              </a:rPr>
              <a:t>m</a:t>
            </a:r>
            <a:r>
              <a:rPr lang="en-US" sz="2800" dirty="0" smtClean="0">
                <a:latin typeface="Optima"/>
                <a:cs typeface="Optima"/>
              </a:rPr>
              <a:t> that minimizes the tree’s parsimony score.</a:t>
            </a:r>
            <a:endParaRPr lang="en-US" i="1" dirty="0">
              <a:latin typeface="Optima"/>
              <a:cs typeface="Optima"/>
            </a:endParaRPr>
          </a:p>
        </p:txBody>
      </p:sp>
      <p:sp>
        <p:nvSpPr>
          <p:cNvPr id="3" name="Rectangle 2"/>
          <p:cNvSpPr/>
          <p:nvPr/>
        </p:nvSpPr>
        <p:spPr>
          <a:xfrm>
            <a:off x="457200" y="5759320"/>
            <a:ext cx="822960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bg2"/>
                </a:solidFill>
                <a:latin typeface="Optima"/>
                <a:cs typeface="Optima"/>
              </a:rPr>
              <a:t>Code Challenge: </a:t>
            </a:r>
            <a:r>
              <a:rPr lang="en-US" sz="2800" dirty="0" smtClean="0">
                <a:latin typeface="Optima"/>
                <a:cs typeface="Optima"/>
              </a:rPr>
              <a:t>Solve this problem.</a:t>
            </a:r>
            <a:endParaRPr lang="en-US" i="1" dirty="0">
              <a:latin typeface="Optima"/>
              <a:cs typeface="Optima"/>
            </a:endParaRPr>
          </a:p>
        </p:txBody>
      </p:sp>
      <p:sp>
        <p:nvSpPr>
          <p:cNvPr id="4" name="Title 1"/>
          <p:cNvSpPr txBox="1">
            <a:spLocks/>
          </p:cNvSpPr>
          <p:nvPr/>
        </p:nvSpPr>
        <p:spPr>
          <a:xfrm>
            <a:off x="18372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Small Parsimony for </a:t>
            </a:r>
            <a:r>
              <a:rPr lang="en-US" b="1" dirty="0" err="1" smtClean="0">
                <a:latin typeface="Optima"/>
                <a:cs typeface="Optima"/>
              </a:rPr>
              <a:t>Unrooted</a:t>
            </a:r>
            <a:r>
              <a:rPr lang="en-US" b="1" dirty="0" smtClean="0">
                <a:latin typeface="Optima"/>
                <a:cs typeface="Optima"/>
              </a:rPr>
              <a:t> Trees</a:t>
            </a:r>
            <a:endParaRPr lang="en-US" b="1" dirty="0">
              <a:latin typeface="Optima"/>
              <a:cs typeface="Optima"/>
            </a:endParaRPr>
          </a:p>
        </p:txBody>
      </p:sp>
    </p:spTree>
    <p:extLst>
      <p:ext uri="{BB962C8B-B14F-4D97-AF65-F5344CB8AC3E}">
        <p14:creationId xmlns:p14="http://schemas.microsoft.com/office/powerpoint/2010/main" val="32014710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762000" y="1905000"/>
            <a:ext cx="3048000" cy="1371600"/>
          </a:xfrm>
          <a:prstGeom prst="rect">
            <a:avLst/>
          </a:prstGeom>
          <a:solidFill>
            <a:schemeClr val="bg1">
              <a:lumMod val="8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78" name="Straight Arrow Connector 177"/>
          <p:cNvCxnSpPr/>
          <p:nvPr/>
        </p:nvCxnSpPr>
        <p:spPr>
          <a:xfrm flipH="1">
            <a:off x="5810918" y="1385369"/>
            <a:ext cx="128009"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flipH="1">
            <a:off x="5785666" y="2170337"/>
            <a:ext cx="155439"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H="1">
            <a:off x="5427360" y="4010847"/>
            <a:ext cx="514259"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H="1">
            <a:off x="5868696" y="5785719"/>
            <a:ext cx="40612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H="1">
            <a:off x="6069769" y="5591679"/>
            <a:ext cx="211540"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H="1">
            <a:off x="5918242" y="6372607"/>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918242" y="6183083"/>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918242" y="5593023"/>
            <a:ext cx="18410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5918242" y="5403499"/>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5918242" y="5233513"/>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5918242" y="5034953"/>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922821" y="4842148"/>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918242" y="4653108"/>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918242" y="4473111"/>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918242" y="4283587"/>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918242" y="4107008"/>
            <a:ext cx="35784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918242" y="3914311"/>
            <a:ext cx="35784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5918242" y="3255864"/>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918242" y="3066341"/>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5918242" y="2866804"/>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5918242" y="2677525"/>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5918242" y="2266241"/>
            <a:ext cx="35784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918242" y="2073787"/>
            <a:ext cx="35784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5918242" y="1854956"/>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918242" y="1665433"/>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5918242" y="1485679"/>
            <a:ext cx="357847"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918242" y="1296156"/>
            <a:ext cx="357847"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682430" y="2486048"/>
            <a:ext cx="5936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5682430" y="3498141"/>
            <a:ext cx="5936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5677938" y="5785719"/>
            <a:ext cx="19581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677935" y="6613741"/>
            <a:ext cx="60532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5526432" y="5989651"/>
            <a:ext cx="74965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271934" y="1129058"/>
            <a:ext cx="1159542" cy="276999"/>
          </a:xfrm>
          <a:prstGeom prst="rect">
            <a:avLst/>
          </a:prstGeom>
          <a:noFill/>
        </p:spPr>
        <p:txBody>
          <a:bodyPr wrap="none" rtlCol="0">
            <a:spAutoFit/>
          </a:bodyPr>
          <a:lstStyle/>
          <a:p>
            <a:r>
              <a:rPr lang="en-US" sz="1200" b="1" dirty="0" smtClean="0">
                <a:solidFill>
                  <a:schemeClr val="tx2"/>
                </a:solidFill>
                <a:latin typeface="Optima"/>
                <a:cs typeface="Optima"/>
              </a:rPr>
              <a:t>human HIV/M</a:t>
            </a:r>
            <a:endParaRPr lang="en-US" sz="1200" b="1" dirty="0">
              <a:solidFill>
                <a:schemeClr val="tx2"/>
              </a:solidFill>
              <a:latin typeface="Optima"/>
              <a:cs typeface="Optima"/>
            </a:endParaRPr>
          </a:p>
        </p:txBody>
      </p:sp>
      <p:sp>
        <p:nvSpPr>
          <p:cNvPr id="34" name="TextBox 33"/>
          <p:cNvSpPr txBox="1"/>
          <p:nvPr/>
        </p:nvSpPr>
        <p:spPr>
          <a:xfrm>
            <a:off x="6271934" y="1320534"/>
            <a:ext cx="1159542" cy="276999"/>
          </a:xfrm>
          <a:prstGeom prst="rect">
            <a:avLst/>
          </a:prstGeom>
          <a:noFill/>
        </p:spPr>
        <p:txBody>
          <a:bodyPr wrap="none" rtlCol="0">
            <a:spAutoFit/>
          </a:bodyPr>
          <a:lstStyle/>
          <a:p>
            <a:r>
              <a:rPr lang="en-US" sz="1200" b="1" dirty="0" smtClean="0">
                <a:solidFill>
                  <a:schemeClr val="tx2"/>
                </a:solidFill>
                <a:latin typeface="Optima"/>
                <a:cs typeface="Optima"/>
              </a:rPr>
              <a:t>human HIV</a:t>
            </a:r>
            <a:r>
              <a:rPr lang="en-US" sz="1200" b="1" dirty="0">
                <a:solidFill>
                  <a:schemeClr val="tx2"/>
                </a:solidFill>
                <a:latin typeface="Optima"/>
                <a:cs typeface="Optima"/>
              </a:rPr>
              <a:t>/</a:t>
            </a:r>
            <a:r>
              <a:rPr lang="en-US" sz="1200" b="1" dirty="0" smtClean="0">
                <a:solidFill>
                  <a:schemeClr val="tx2"/>
                </a:solidFill>
                <a:latin typeface="Optima"/>
                <a:cs typeface="Optima"/>
              </a:rPr>
              <a:t>M</a:t>
            </a:r>
            <a:endParaRPr lang="en-US" sz="1200" b="1" dirty="0">
              <a:solidFill>
                <a:schemeClr val="tx2"/>
              </a:solidFill>
              <a:latin typeface="Optima"/>
              <a:cs typeface="Optima"/>
            </a:endParaRPr>
          </a:p>
        </p:txBody>
      </p:sp>
      <p:sp>
        <p:nvSpPr>
          <p:cNvPr id="35" name="TextBox 34"/>
          <p:cNvSpPr txBox="1"/>
          <p:nvPr/>
        </p:nvSpPr>
        <p:spPr>
          <a:xfrm>
            <a:off x="6271934" y="1501777"/>
            <a:ext cx="1267882"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chimpanzee SIV</a:t>
            </a:r>
            <a:endParaRPr lang="en-US" sz="1200" b="1" dirty="0">
              <a:solidFill>
                <a:schemeClr val="tx1">
                  <a:lumMod val="85000"/>
                  <a:lumOff val="15000"/>
                </a:schemeClr>
              </a:solidFill>
              <a:latin typeface="Optima"/>
              <a:cs typeface="Optima"/>
            </a:endParaRPr>
          </a:p>
        </p:txBody>
      </p:sp>
      <p:sp>
        <p:nvSpPr>
          <p:cNvPr id="36" name="TextBox 35"/>
          <p:cNvSpPr txBox="1"/>
          <p:nvPr/>
        </p:nvSpPr>
        <p:spPr>
          <a:xfrm>
            <a:off x="6271934" y="1685415"/>
            <a:ext cx="1267882"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chimpanzee SIV</a:t>
            </a:r>
            <a:endParaRPr lang="en-US" sz="1200" b="1" dirty="0">
              <a:solidFill>
                <a:schemeClr val="tx1">
                  <a:lumMod val="85000"/>
                  <a:lumOff val="15000"/>
                </a:schemeClr>
              </a:solidFill>
              <a:latin typeface="Optima"/>
              <a:cs typeface="Optima"/>
            </a:endParaRPr>
          </a:p>
        </p:txBody>
      </p:sp>
      <p:sp>
        <p:nvSpPr>
          <p:cNvPr id="37" name="TextBox 36"/>
          <p:cNvSpPr txBox="1"/>
          <p:nvPr/>
        </p:nvSpPr>
        <p:spPr>
          <a:xfrm>
            <a:off x="6271934" y="2302854"/>
            <a:ext cx="1267882"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chimpanzee SIV</a:t>
            </a:r>
            <a:endParaRPr lang="en-US" sz="1200" b="1" dirty="0">
              <a:solidFill>
                <a:schemeClr val="tx1">
                  <a:lumMod val="85000"/>
                  <a:lumOff val="15000"/>
                </a:schemeClr>
              </a:solidFill>
              <a:latin typeface="Optima"/>
              <a:cs typeface="Optima"/>
            </a:endParaRPr>
          </a:p>
        </p:txBody>
      </p:sp>
      <p:sp>
        <p:nvSpPr>
          <p:cNvPr id="38" name="TextBox 37"/>
          <p:cNvSpPr txBox="1"/>
          <p:nvPr/>
        </p:nvSpPr>
        <p:spPr>
          <a:xfrm>
            <a:off x="6271935" y="1908618"/>
            <a:ext cx="1142462" cy="276999"/>
          </a:xfrm>
          <a:prstGeom prst="rect">
            <a:avLst/>
          </a:prstGeom>
          <a:noFill/>
        </p:spPr>
        <p:txBody>
          <a:bodyPr wrap="none" rtlCol="0">
            <a:spAutoFit/>
          </a:bodyPr>
          <a:lstStyle/>
          <a:p>
            <a:r>
              <a:rPr lang="en-US" sz="1200" b="1" dirty="0" smtClean="0">
                <a:solidFill>
                  <a:srgbClr val="ED1C24"/>
                </a:solidFill>
                <a:latin typeface="Optima"/>
                <a:cs typeface="Optima"/>
              </a:rPr>
              <a:t>human HIV/N</a:t>
            </a:r>
            <a:endParaRPr lang="en-US" sz="1200" b="1" dirty="0">
              <a:solidFill>
                <a:srgbClr val="ED1C24"/>
              </a:solidFill>
              <a:latin typeface="Optima"/>
              <a:cs typeface="Optima"/>
            </a:endParaRPr>
          </a:p>
        </p:txBody>
      </p:sp>
      <p:sp>
        <p:nvSpPr>
          <p:cNvPr id="39" name="TextBox 38"/>
          <p:cNvSpPr txBox="1"/>
          <p:nvPr/>
        </p:nvSpPr>
        <p:spPr>
          <a:xfrm>
            <a:off x="6271935" y="2103026"/>
            <a:ext cx="1142462" cy="276999"/>
          </a:xfrm>
          <a:prstGeom prst="rect">
            <a:avLst/>
          </a:prstGeom>
          <a:noFill/>
        </p:spPr>
        <p:txBody>
          <a:bodyPr wrap="none" rtlCol="0">
            <a:spAutoFit/>
          </a:bodyPr>
          <a:lstStyle/>
          <a:p>
            <a:r>
              <a:rPr lang="en-US" sz="1200" b="1" dirty="0" smtClean="0">
                <a:solidFill>
                  <a:srgbClr val="ED1C24"/>
                </a:solidFill>
                <a:latin typeface="Optima"/>
                <a:cs typeface="Optima"/>
              </a:rPr>
              <a:t>human HIV/N</a:t>
            </a:r>
            <a:endParaRPr lang="en-US" sz="1200" b="1" dirty="0">
              <a:solidFill>
                <a:srgbClr val="ED1C24"/>
              </a:solidFill>
              <a:latin typeface="Optima"/>
              <a:cs typeface="Optima"/>
            </a:endParaRPr>
          </a:p>
        </p:txBody>
      </p:sp>
      <p:sp>
        <p:nvSpPr>
          <p:cNvPr id="40" name="TextBox 39"/>
          <p:cNvSpPr txBox="1"/>
          <p:nvPr/>
        </p:nvSpPr>
        <p:spPr>
          <a:xfrm>
            <a:off x="6271934" y="2501101"/>
            <a:ext cx="1267882"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chimpanzee SIV</a:t>
            </a:r>
            <a:endParaRPr lang="en-US" sz="1200" b="1" dirty="0">
              <a:solidFill>
                <a:schemeClr val="tx1">
                  <a:lumMod val="85000"/>
                  <a:lumOff val="15000"/>
                </a:schemeClr>
              </a:solidFill>
              <a:latin typeface="Optima"/>
              <a:cs typeface="Optima"/>
            </a:endParaRPr>
          </a:p>
        </p:txBody>
      </p:sp>
      <p:sp>
        <p:nvSpPr>
          <p:cNvPr id="41" name="TextBox 40"/>
          <p:cNvSpPr txBox="1"/>
          <p:nvPr/>
        </p:nvSpPr>
        <p:spPr>
          <a:xfrm>
            <a:off x="6271934" y="2698926"/>
            <a:ext cx="1267882"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chimpanzee SIV</a:t>
            </a:r>
            <a:endParaRPr lang="en-US" sz="1200" b="1" dirty="0">
              <a:solidFill>
                <a:schemeClr val="tx1">
                  <a:lumMod val="85000"/>
                  <a:lumOff val="15000"/>
                </a:schemeClr>
              </a:solidFill>
              <a:latin typeface="Optima"/>
              <a:cs typeface="Optima"/>
            </a:endParaRPr>
          </a:p>
        </p:txBody>
      </p:sp>
      <p:sp>
        <p:nvSpPr>
          <p:cNvPr id="42" name="TextBox 41"/>
          <p:cNvSpPr txBox="1"/>
          <p:nvPr/>
        </p:nvSpPr>
        <p:spPr>
          <a:xfrm>
            <a:off x="6271934" y="2893822"/>
            <a:ext cx="1267882"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chimpanzee SIV</a:t>
            </a:r>
            <a:endParaRPr lang="en-US" sz="1200" b="1" dirty="0">
              <a:solidFill>
                <a:schemeClr val="tx1">
                  <a:lumMod val="85000"/>
                  <a:lumOff val="15000"/>
                </a:schemeClr>
              </a:solidFill>
              <a:latin typeface="Optima"/>
              <a:cs typeface="Optima"/>
            </a:endParaRPr>
          </a:p>
        </p:txBody>
      </p:sp>
      <p:sp>
        <p:nvSpPr>
          <p:cNvPr id="43" name="TextBox 42"/>
          <p:cNvSpPr txBox="1"/>
          <p:nvPr/>
        </p:nvSpPr>
        <p:spPr>
          <a:xfrm>
            <a:off x="6271934" y="3085298"/>
            <a:ext cx="1267882"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chimpanzee SIV</a:t>
            </a:r>
            <a:endParaRPr lang="en-US" sz="1200" b="1" dirty="0">
              <a:solidFill>
                <a:schemeClr val="tx1">
                  <a:lumMod val="85000"/>
                  <a:lumOff val="15000"/>
                </a:schemeClr>
              </a:solidFill>
              <a:latin typeface="Optima"/>
              <a:cs typeface="Optima"/>
            </a:endParaRPr>
          </a:p>
        </p:txBody>
      </p:sp>
      <p:sp>
        <p:nvSpPr>
          <p:cNvPr id="44" name="TextBox 43"/>
          <p:cNvSpPr txBox="1"/>
          <p:nvPr/>
        </p:nvSpPr>
        <p:spPr>
          <a:xfrm>
            <a:off x="6271934" y="3335387"/>
            <a:ext cx="1267882"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chimpanzee SIV</a:t>
            </a:r>
            <a:endParaRPr lang="en-US" sz="1200" b="1" dirty="0">
              <a:solidFill>
                <a:schemeClr val="tx1">
                  <a:lumMod val="85000"/>
                  <a:lumOff val="15000"/>
                </a:schemeClr>
              </a:solidFill>
              <a:latin typeface="Optima"/>
              <a:cs typeface="Optima"/>
            </a:endParaRPr>
          </a:p>
        </p:txBody>
      </p:sp>
      <p:sp>
        <p:nvSpPr>
          <p:cNvPr id="45" name="TextBox 44"/>
          <p:cNvSpPr txBox="1"/>
          <p:nvPr/>
        </p:nvSpPr>
        <p:spPr>
          <a:xfrm>
            <a:off x="6271934" y="3540882"/>
            <a:ext cx="1267882"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chimpanzee SIV</a:t>
            </a:r>
            <a:endParaRPr lang="en-US" sz="1200" b="1" dirty="0">
              <a:solidFill>
                <a:schemeClr val="tx1">
                  <a:lumMod val="85000"/>
                  <a:lumOff val="15000"/>
                </a:schemeClr>
              </a:solidFill>
              <a:latin typeface="Optima"/>
              <a:cs typeface="Optima"/>
            </a:endParaRPr>
          </a:p>
        </p:txBody>
      </p:sp>
      <p:sp>
        <p:nvSpPr>
          <p:cNvPr id="46" name="TextBox 45"/>
          <p:cNvSpPr txBox="1"/>
          <p:nvPr/>
        </p:nvSpPr>
        <p:spPr>
          <a:xfrm>
            <a:off x="6271935" y="3742374"/>
            <a:ext cx="1150924" cy="276999"/>
          </a:xfrm>
          <a:prstGeom prst="rect">
            <a:avLst/>
          </a:prstGeom>
          <a:noFill/>
        </p:spPr>
        <p:txBody>
          <a:bodyPr wrap="none" rtlCol="0">
            <a:spAutoFit/>
          </a:bodyPr>
          <a:lstStyle/>
          <a:p>
            <a:r>
              <a:rPr lang="en-US" sz="1200" b="1" dirty="0" smtClean="0">
                <a:solidFill>
                  <a:srgbClr val="ED1C24"/>
                </a:solidFill>
                <a:latin typeface="Optima"/>
                <a:cs typeface="Optima"/>
              </a:rPr>
              <a:t>human HIV/O</a:t>
            </a:r>
            <a:endParaRPr lang="en-US" sz="1200" b="1" dirty="0">
              <a:solidFill>
                <a:srgbClr val="ED1C24"/>
              </a:solidFill>
              <a:latin typeface="Optima"/>
              <a:cs typeface="Optima"/>
            </a:endParaRPr>
          </a:p>
        </p:txBody>
      </p:sp>
      <p:sp>
        <p:nvSpPr>
          <p:cNvPr id="47" name="TextBox 46"/>
          <p:cNvSpPr txBox="1"/>
          <p:nvPr/>
        </p:nvSpPr>
        <p:spPr>
          <a:xfrm>
            <a:off x="6262166" y="3943618"/>
            <a:ext cx="1150924" cy="276999"/>
          </a:xfrm>
          <a:prstGeom prst="rect">
            <a:avLst/>
          </a:prstGeom>
          <a:noFill/>
        </p:spPr>
        <p:txBody>
          <a:bodyPr wrap="none" rtlCol="0">
            <a:spAutoFit/>
          </a:bodyPr>
          <a:lstStyle/>
          <a:p>
            <a:r>
              <a:rPr lang="en-US" sz="1200" b="1" dirty="0" smtClean="0">
                <a:solidFill>
                  <a:srgbClr val="ED1C24"/>
                </a:solidFill>
                <a:latin typeface="Optima"/>
                <a:cs typeface="Optima"/>
              </a:rPr>
              <a:t>human HIV/O</a:t>
            </a:r>
            <a:endParaRPr lang="en-US" sz="1200" b="1" dirty="0">
              <a:solidFill>
                <a:srgbClr val="ED1C24"/>
              </a:solidFill>
              <a:latin typeface="Optima"/>
              <a:cs typeface="Optima"/>
            </a:endParaRPr>
          </a:p>
        </p:txBody>
      </p:sp>
      <p:sp>
        <p:nvSpPr>
          <p:cNvPr id="48" name="TextBox 47"/>
          <p:cNvSpPr txBox="1"/>
          <p:nvPr/>
        </p:nvSpPr>
        <p:spPr>
          <a:xfrm>
            <a:off x="6271934" y="4127161"/>
            <a:ext cx="1267882"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chimpanzee SIV</a:t>
            </a:r>
            <a:endParaRPr lang="en-US" sz="1200" b="1" dirty="0">
              <a:solidFill>
                <a:schemeClr val="tx1">
                  <a:lumMod val="85000"/>
                  <a:lumOff val="15000"/>
                </a:schemeClr>
              </a:solidFill>
              <a:latin typeface="Optima"/>
              <a:cs typeface="Optima"/>
            </a:endParaRPr>
          </a:p>
        </p:txBody>
      </p:sp>
      <p:sp>
        <p:nvSpPr>
          <p:cNvPr id="49" name="TextBox 48"/>
          <p:cNvSpPr txBox="1"/>
          <p:nvPr/>
        </p:nvSpPr>
        <p:spPr>
          <a:xfrm>
            <a:off x="6271934" y="4309454"/>
            <a:ext cx="1267882"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chimpanzee SIV</a:t>
            </a:r>
            <a:endParaRPr lang="en-US" sz="1200" b="1" dirty="0">
              <a:solidFill>
                <a:schemeClr val="tx1">
                  <a:lumMod val="85000"/>
                  <a:lumOff val="15000"/>
                </a:schemeClr>
              </a:solidFill>
              <a:latin typeface="Optima"/>
              <a:cs typeface="Optima"/>
            </a:endParaRPr>
          </a:p>
        </p:txBody>
      </p:sp>
      <p:sp>
        <p:nvSpPr>
          <p:cNvPr id="50" name="TextBox 49"/>
          <p:cNvSpPr txBox="1"/>
          <p:nvPr/>
        </p:nvSpPr>
        <p:spPr>
          <a:xfrm>
            <a:off x="6271935" y="4495802"/>
            <a:ext cx="1869275"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red-capped manabey SIV</a:t>
            </a:r>
            <a:endParaRPr lang="en-US" sz="1200" b="1" dirty="0">
              <a:solidFill>
                <a:schemeClr val="tx1">
                  <a:lumMod val="85000"/>
                  <a:lumOff val="15000"/>
                </a:schemeClr>
              </a:solidFill>
              <a:latin typeface="Optima"/>
              <a:cs typeface="Optima"/>
            </a:endParaRPr>
          </a:p>
        </p:txBody>
      </p:sp>
      <p:sp>
        <p:nvSpPr>
          <p:cNvPr id="51" name="TextBox 50"/>
          <p:cNvSpPr txBox="1"/>
          <p:nvPr/>
        </p:nvSpPr>
        <p:spPr>
          <a:xfrm>
            <a:off x="6271936" y="4681666"/>
            <a:ext cx="736099"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drill SIV</a:t>
            </a:r>
            <a:endParaRPr lang="en-US" sz="1200" b="1" dirty="0">
              <a:solidFill>
                <a:schemeClr val="tx1">
                  <a:lumMod val="85000"/>
                  <a:lumOff val="15000"/>
                </a:schemeClr>
              </a:solidFill>
              <a:latin typeface="Optima"/>
              <a:cs typeface="Optima"/>
            </a:endParaRPr>
          </a:p>
        </p:txBody>
      </p:sp>
      <p:sp>
        <p:nvSpPr>
          <p:cNvPr id="52" name="TextBox 51"/>
          <p:cNvSpPr txBox="1"/>
          <p:nvPr/>
        </p:nvSpPr>
        <p:spPr>
          <a:xfrm>
            <a:off x="6271934" y="4868122"/>
            <a:ext cx="1446390" cy="276999"/>
          </a:xfrm>
          <a:prstGeom prst="rect">
            <a:avLst/>
          </a:prstGeom>
          <a:noFill/>
        </p:spPr>
        <p:txBody>
          <a:bodyPr wrap="none" rtlCol="0">
            <a:spAutoFit/>
          </a:bodyPr>
          <a:lstStyle/>
          <a:p>
            <a:r>
              <a:rPr lang="en-US" sz="1200" b="1" dirty="0" err="1" smtClean="0">
                <a:solidFill>
                  <a:schemeClr val="tx1">
                    <a:lumMod val="85000"/>
                    <a:lumOff val="15000"/>
                  </a:schemeClr>
                </a:solidFill>
                <a:latin typeface="Optima"/>
                <a:cs typeface="Optima"/>
              </a:rPr>
              <a:t>vervet</a:t>
            </a:r>
            <a:r>
              <a:rPr lang="en-US" sz="1200" b="1" dirty="0" smtClean="0">
                <a:solidFill>
                  <a:schemeClr val="tx1">
                    <a:lumMod val="85000"/>
                    <a:lumOff val="15000"/>
                  </a:schemeClr>
                </a:solidFill>
                <a:latin typeface="Optima"/>
                <a:cs typeface="Optima"/>
              </a:rPr>
              <a:t> monkey SIV</a:t>
            </a:r>
            <a:endParaRPr lang="en-US" sz="1200" b="1" dirty="0">
              <a:solidFill>
                <a:schemeClr val="tx1">
                  <a:lumMod val="85000"/>
                  <a:lumOff val="15000"/>
                </a:schemeClr>
              </a:solidFill>
              <a:latin typeface="Optima"/>
              <a:cs typeface="Optima"/>
            </a:endParaRPr>
          </a:p>
        </p:txBody>
      </p:sp>
      <p:sp>
        <p:nvSpPr>
          <p:cNvPr id="53" name="TextBox 52"/>
          <p:cNvSpPr txBox="1"/>
          <p:nvPr/>
        </p:nvSpPr>
        <p:spPr>
          <a:xfrm>
            <a:off x="6271936" y="5064834"/>
            <a:ext cx="1561343" cy="276999"/>
          </a:xfrm>
          <a:prstGeom prst="rect">
            <a:avLst/>
          </a:prstGeom>
          <a:noFill/>
        </p:spPr>
        <p:txBody>
          <a:bodyPr wrap="none" rtlCol="0">
            <a:spAutoFit/>
          </a:bodyPr>
          <a:lstStyle/>
          <a:p>
            <a:r>
              <a:rPr lang="en-US" sz="1200" b="1" dirty="0" err="1" smtClean="0">
                <a:solidFill>
                  <a:schemeClr val="tx1">
                    <a:lumMod val="85000"/>
                    <a:lumOff val="15000"/>
                  </a:schemeClr>
                </a:solidFill>
                <a:latin typeface="Optima"/>
                <a:cs typeface="Optima"/>
              </a:rPr>
              <a:t>tantalus</a:t>
            </a:r>
            <a:r>
              <a:rPr lang="en-US" sz="1200" b="1" dirty="0" smtClean="0">
                <a:solidFill>
                  <a:schemeClr val="tx1">
                    <a:lumMod val="85000"/>
                    <a:lumOff val="15000"/>
                  </a:schemeClr>
                </a:solidFill>
                <a:latin typeface="Optima"/>
                <a:cs typeface="Optima"/>
              </a:rPr>
              <a:t> monkey SIV</a:t>
            </a:r>
            <a:endParaRPr lang="en-US" sz="1200" b="1" dirty="0">
              <a:solidFill>
                <a:schemeClr val="tx1">
                  <a:lumMod val="85000"/>
                  <a:lumOff val="15000"/>
                </a:schemeClr>
              </a:solidFill>
              <a:latin typeface="Optima"/>
              <a:cs typeface="Optima"/>
            </a:endParaRPr>
          </a:p>
        </p:txBody>
      </p:sp>
      <p:sp>
        <p:nvSpPr>
          <p:cNvPr id="54" name="TextBox 53"/>
          <p:cNvSpPr txBox="1"/>
          <p:nvPr/>
        </p:nvSpPr>
        <p:spPr>
          <a:xfrm>
            <a:off x="6271935" y="5239842"/>
            <a:ext cx="1544263"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sooty </a:t>
            </a:r>
            <a:r>
              <a:rPr lang="en-US" sz="1200" b="1" dirty="0" err="1" smtClean="0">
                <a:solidFill>
                  <a:schemeClr val="tx1">
                    <a:lumMod val="85000"/>
                    <a:lumOff val="15000"/>
                  </a:schemeClr>
                </a:solidFill>
                <a:latin typeface="Optima"/>
                <a:cs typeface="Optima"/>
              </a:rPr>
              <a:t>mangabey</a:t>
            </a:r>
            <a:r>
              <a:rPr lang="en-US" sz="1200" b="1" dirty="0" smtClean="0">
                <a:solidFill>
                  <a:schemeClr val="tx1">
                    <a:lumMod val="85000"/>
                    <a:lumOff val="15000"/>
                  </a:schemeClr>
                </a:solidFill>
                <a:latin typeface="Optima"/>
                <a:cs typeface="Optima"/>
              </a:rPr>
              <a:t> SIV</a:t>
            </a:r>
            <a:endParaRPr lang="en-US" sz="1200" b="1" dirty="0">
              <a:solidFill>
                <a:schemeClr val="tx1">
                  <a:lumMod val="85000"/>
                  <a:lumOff val="15000"/>
                </a:schemeClr>
              </a:solidFill>
              <a:latin typeface="Optima"/>
              <a:cs typeface="Optima"/>
            </a:endParaRPr>
          </a:p>
        </p:txBody>
      </p:sp>
      <p:sp>
        <p:nvSpPr>
          <p:cNvPr id="55" name="TextBox 54"/>
          <p:cNvSpPr txBox="1"/>
          <p:nvPr/>
        </p:nvSpPr>
        <p:spPr>
          <a:xfrm>
            <a:off x="6271935" y="5437181"/>
            <a:ext cx="1125379" cy="276999"/>
          </a:xfrm>
          <a:prstGeom prst="rect">
            <a:avLst/>
          </a:prstGeom>
          <a:noFill/>
        </p:spPr>
        <p:txBody>
          <a:bodyPr wrap="none" rtlCol="0">
            <a:spAutoFit/>
          </a:bodyPr>
          <a:lstStyle/>
          <a:p>
            <a:r>
              <a:rPr lang="en-US" sz="1200" b="1" dirty="0" smtClean="0">
                <a:solidFill>
                  <a:srgbClr val="ED1C24"/>
                </a:solidFill>
                <a:latin typeface="Optima"/>
                <a:cs typeface="Optima"/>
              </a:rPr>
              <a:t>human HIV/A</a:t>
            </a:r>
            <a:endParaRPr lang="en-US" sz="1200" b="1" dirty="0">
              <a:solidFill>
                <a:srgbClr val="ED1C24"/>
              </a:solidFill>
              <a:latin typeface="Optima"/>
              <a:cs typeface="Optima"/>
            </a:endParaRPr>
          </a:p>
        </p:txBody>
      </p:sp>
      <p:sp>
        <p:nvSpPr>
          <p:cNvPr id="56" name="TextBox 55"/>
          <p:cNvSpPr txBox="1"/>
          <p:nvPr/>
        </p:nvSpPr>
        <p:spPr>
          <a:xfrm>
            <a:off x="6271935" y="5628657"/>
            <a:ext cx="1116761" cy="276999"/>
          </a:xfrm>
          <a:prstGeom prst="rect">
            <a:avLst/>
          </a:prstGeom>
          <a:noFill/>
        </p:spPr>
        <p:txBody>
          <a:bodyPr wrap="none" rtlCol="0">
            <a:spAutoFit/>
          </a:bodyPr>
          <a:lstStyle/>
          <a:p>
            <a:r>
              <a:rPr lang="en-US" sz="1200" b="1" dirty="0" smtClean="0">
                <a:solidFill>
                  <a:srgbClr val="ED1C24"/>
                </a:solidFill>
                <a:latin typeface="Optima"/>
                <a:cs typeface="Optima"/>
              </a:rPr>
              <a:t>human HIV/B</a:t>
            </a:r>
            <a:endParaRPr lang="en-US" sz="1200" b="1" dirty="0">
              <a:solidFill>
                <a:srgbClr val="ED1C24"/>
              </a:solidFill>
              <a:latin typeface="Optima"/>
              <a:cs typeface="Optima"/>
            </a:endParaRPr>
          </a:p>
        </p:txBody>
      </p:sp>
      <p:sp>
        <p:nvSpPr>
          <p:cNvPr id="57" name="TextBox 56"/>
          <p:cNvSpPr txBox="1"/>
          <p:nvPr/>
        </p:nvSpPr>
        <p:spPr>
          <a:xfrm>
            <a:off x="6271935" y="5825974"/>
            <a:ext cx="1544263"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sooty </a:t>
            </a:r>
            <a:r>
              <a:rPr lang="en-US" sz="1200" b="1" dirty="0" err="1" smtClean="0">
                <a:solidFill>
                  <a:schemeClr val="tx1">
                    <a:lumMod val="85000"/>
                    <a:lumOff val="15000"/>
                  </a:schemeClr>
                </a:solidFill>
                <a:latin typeface="Optima"/>
                <a:cs typeface="Optima"/>
              </a:rPr>
              <a:t>mangabey</a:t>
            </a:r>
            <a:r>
              <a:rPr lang="en-US" sz="1200" b="1" dirty="0" smtClean="0">
                <a:solidFill>
                  <a:schemeClr val="tx1">
                    <a:lumMod val="85000"/>
                    <a:lumOff val="15000"/>
                  </a:schemeClr>
                </a:solidFill>
                <a:latin typeface="Optima"/>
                <a:cs typeface="Optima"/>
              </a:rPr>
              <a:t> SIV</a:t>
            </a:r>
            <a:endParaRPr lang="en-US" sz="1200" b="1" dirty="0">
              <a:solidFill>
                <a:schemeClr val="tx1">
                  <a:lumMod val="85000"/>
                  <a:lumOff val="15000"/>
                </a:schemeClr>
              </a:solidFill>
              <a:latin typeface="Optima"/>
              <a:cs typeface="Optima"/>
            </a:endParaRPr>
          </a:p>
        </p:txBody>
      </p:sp>
      <p:sp>
        <p:nvSpPr>
          <p:cNvPr id="58" name="TextBox 57"/>
          <p:cNvSpPr txBox="1"/>
          <p:nvPr/>
        </p:nvSpPr>
        <p:spPr>
          <a:xfrm>
            <a:off x="6271934" y="6029151"/>
            <a:ext cx="1492716"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Sykes’s monkey SIV</a:t>
            </a:r>
            <a:endParaRPr lang="en-US" sz="1200" b="1" dirty="0">
              <a:solidFill>
                <a:schemeClr val="tx1">
                  <a:lumMod val="85000"/>
                  <a:lumOff val="15000"/>
                </a:schemeClr>
              </a:solidFill>
              <a:latin typeface="Optima"/>
              <a:cs typeface="Optima"/>
            </a:endParaRPr>
          </a:p>
        </p:txBody>
      </p:sp>
      <p:sp>
        <p:nvSpPr>
          <p:cNvPr id="59" name="TextBox 58"/>
          <p:cNvSpPr txBox="1"/>
          <p:nvPr/>
        </p:nvSpPr>
        <p:spPr>
          <a:xfrm>
            <a:off x="6271936" y="6218718"/>
            <a:ext cx="2279689"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greater spot-nosed monkey SIV</a:t>
            </a:r>
            <a:endParaRPr lang="en-US" sz="1200" b="1" dirty="0">
              <a:solidFill>
                <a:schemeClr val="tx1">
                  <a:lumMod val="85000"/>
                  <a:lumOff val="15000"/>
                </a:schemeClr>
              </a:solidFill>
              <a:latin typeface="Optima"/>
              <a:cs typeface="Optima"/>
            </a:endParaRPr>
          </a:p>
        </p:txBody>
      </p:sp>
      <p:sp>
        <p:nvSpPr>
          <p:cNvPr id="60" name="TextBox 59"/>
          <p:cNvSpPr txBox="1"/>
          <p:nvPr/>
        </p:nvSpPr>
        <p:spPr>
          <a:xfrm>
            <a:off x="6271936" y="6465625"/>
            <a:ext cx="1790329" cy="276999"/>
          </a:xfrm>
          <a:prstGeom prst="rect">
            <a:avLst/>
          </a:prstGeom>
          <a:noFill/>
        </p:spPr>
        <p:txBody>
          <a:bodyPr wrap="none" rtlCol="0">
            <a:spAutoFit/>
          </a:bodyPr>
          <a:lstStyle/>
          <a:p>
            <a:r>
              <a:rPr lang="en-US" sz="1200" b="1" dirty="0" smtClean="0">
                <a:solidFill>
                  <a:schemeClr val="tx1">
                    <a:lumMod val="85000"/>
                    <a:lumOff val="15000"/>
                  </a:schemeClr>
                </a:solidFill>
                <a:latin typeface="Optima"/>
                <a:cs typeface="Optima"/>
              </a:rPr>
              <a:t>De </a:t>
            </a:r>
            <a:r>
              <a:rPr lang="en-US" sz="1200" b="1" dirty="0" err="1" smtClean="0">
                <a:solidFill>
                  <a:schemeClr val="tx1">
                    <a:lumMod val="85000"/>
                    <a:lumOff val="15000"/>
                  </a:schemeClr>
                </a:solidFill>
                <a:latin typeface="Optima"/>
                <a:cs typeface="Optima"/>
              </a:rPr>
              <a:t>Brazzas</a:t>
            </a:r>
            <a:r>
              <a:rPr lang="en-US" sz="1200" b="1" dirty="0" smtClean="0">
                <a:solidFill>
                  <a:schemeClr val="tx1">
                    <a:lumMod val="85000"/>
                    <a:lumOff val="15000"/>
                  </a:schemeClr>
                </a:solidFill>
                <a:latin typeface="Optima"/>
                <a:cs typeface="Optima"/>
              </a:rPr>
              <a:t> monkey SIV</a:t>
            </a:r>
            <a:endParaRPr lang="en-US" sz="1200" b="1" dirty="0">
              <a:solidFill>
                <a:schemeClr val="tx1">
                  <a:lumMod val="85000"/>
                  <a:lumOff val="15000"/>
                </a:schemeClr>
              </a:solidFill>
              <a:latin typeface="Optima"/>
              <a:cs typeface="Optima"/>
            </a:endParaRPr>
          </a:p>
        </p:txBody>
      </p:sp>
      <p:cxnSp>
        <p:nvCxnSpPr>
          <p:cNvPr id="71" name="Straight Arrow Connector 70"/>
          <p:cNvCxnSpPr/>
          <p:nvPr/>
        </p:nvCxnSpPr>
        <p:spPr>
          <a:xfrm flipV="1">
            <a:off x="5929149" y="1287273"/>
            <a:ext cx="1" cy="210311"/>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H="1">
            <a:off x="5090481" y="3716728"/>
            <a:ext cx="119018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5685756" y="6266509"/>
            <a:ext cx="1" cy="35661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5692176" y="5491081"/>
            <a:ext cx="1" cy="301752"/>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5692177" y="1372643"/>
            <a:ext cx="1" cy="40233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5929150" y="1654197"/>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5929151" y="2064825"/>
            <a:ext cx="1" cy="210311"/>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5932327" y="2665527"/>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V="1">
            <a:off x="5932328" y="3052591"/>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5931480" y="3909217"/>
            <a:ext cx="1" cy="210311"/>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5930632" y="4272579"/>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5929154" y="4644435"/>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5932329" y="5025073"/>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932330" y="5388456"/>
            <a:ext cx="1" cy="21945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5930764" y="6172658"/>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a:off x="5677935" y="1765467"/>
            <a:ext cx="26517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5677938" y="2168105"/>
            <a:ext cx="13715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H="1">
            <a:off x="5677935" y="3159681"/>
            <a:ext cx="26517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H="1">
            <a:off x="5687307" y="5500607"/>
            <a:ext cx="25603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a:off x="5677935" y="6276843"/>
            <a:ext cx="26517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5677938" y="1385369"/>
            <a:ext cx="13715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5692176" y="3149962"/>
            <a:ext cx="3" cy="36200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5692179" y="2153742"/>
            <a:ext cx="3" cy="34372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a:off x="5533227" y="2320612"/>
            <a:ext cx="16166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5533224" y="1574487"/>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H="1">
            <a:off x="5526434" y="5647328"/>
            <a:ext cx="1799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V="1">
            <a:off x="5539883" y="5633341"/>
            <a:ext cx="1" cy="36576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H="1">
            <a:off x="5374134" y="5808540"/>
            <a:ext cx="1799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547309" y="1560440"/>
            <a:ext cx="3" cy="77400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a:off x="5390009" y="1962413"/>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flipV="1">
            <a:off x="5404435" y="1945665"/>
            <a:ext cx="0" cy="82797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flipH="1">
            <a:off x="5390011" y="2774121"/>
            <a:ext cx="54421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flipH="1">
            <a:off x="5238689" y="2365936"/>
            <a:ext cx="1799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V="1">
            <a:off x="5252035" y="2353899"/>
            <a:ext cx="0" cy="994795"/>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H="1">
            <a:off x="5241863" y="3335387"/>
            <a:ext cx="46452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H="1">
            <a:off x="5090479" y="2854104"/>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5102810" y="2840339"/>
            <a:ext cx="0" cy="888432"/>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flipH="1">
            <a:off x="4943412" y="3288767"/>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4956760" y="3276427"/>
            <a:ext cx="0" cy="74212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H="1">
            <a:off x="4943413" y="4009847"/>
            <a:ext cx="46633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H="1">
            <a:off x="4800537" y="3640960"/>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4813885" y="3626870"/>
            <a:ext cx="0" cy="76368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a:off x="4800537" y="4379807"/>
            <a:ext cx="113262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H="1">
            <a:off x="4651312" y="4009847"/>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4664660" y="3998078"/>
            <a:ext cx="0" cy="76368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H="1">
            <a:off x="4651312" y="4751281"/>
            <a:ext cx="127892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V="1">
            <a:off x="5385322" y="5125301"/>
            <a:ext cx="0" cy="692872"/>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H="1">
            <a:off x="5375171" y="5136951"/>
            <a:ext cx="55879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H="1">
            <a:off x="4652856" y="5465767"/>
            <a:ext cx="74167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4666989" y="5454657"/>
            <a:ext cx="0" cy="1001425"/>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H="1">
            <a:off x="4652854" y="6449445"/>
            <a:ext cx="104847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H="1">
            <a:off x="4495802" y="4387508"/>
            <a:ext cx="1799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flipH="1">
            <a:off x="4503968" y="5977399"/>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4511919" y="4382822"/>
            <a:ext cx="0" cy="1607204"/>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6" name="6-Point Star 165"/>
          <p:cNvSpPr>
            <a:spLocks noChangeAspect="1"/>
          </p:cNvSpPr>
          <p:nvPr/>
        </p:nvSpPr>
        <p:spPr>
          <a:xfrm>
            <a:off x="5364216" y="3942126"/>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7" name="6-Point Star 166"/>
          <p:cNvSpPr>
            <a:spLocks noChangeAspect="1"/>
          </p:cNvSpPr>
          <p:nvPr/>
        </p:nvSpPr>
        <p:spPr>
          <a:xfrm>
            <a:off x="5747628" y="2104965"/>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8" name="6-Point Star 167"/>
          <p:cNvSpPr>
            <a:spLocks noChangeAspect="1"/>
          </p:cNvSpPr>
          <p:nvPr/>
        </p:nvSpPr>
        <p:spPr>
          <a:xfrm>
            <a:off x="5747628" y="1312436"/>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9" name="6-Point Star 168"/>
          <p:cNvSpPr>
            <a:spLocks noChangeAspect="1"/>
          </p:cNvSpPr>
          <p:nvPr/>
        </p:nvSpPr>
        <p:spPr>
          <a:xfrm>
            <a:off x="6003711" y="5530472"/>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0" name="6-Point Star 169"/>
          <p:cNvSpPr>
            <a:spLocks noChangeAspect="1"/>
          </p:cNvSpPr>
          <p:nvPr/>
        </p:nvSpPr>
        <p:spPr>
          <a:xfrm>
            <a:off x="5802840" y="5716141"/>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4"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HIV Evolutionary Tree</a:t>
            </a:r>
            <a:endParaRPr lang="en-US" b="1" dirty="0">
              <a:latin typeface="Optima"/>
              <a:cs typeface="Optima"/>
            </a:endParaRPr>
          </a:p>
        </p:txBody>
      </p:sp>
      <p:sp>
        <p:nvSpPr>
          <p:cNvPr id="125" name="Rectangle 124"/>
          <p:cNvSpPr/>
          <p:nvPr/>
        </p:nvSpPr>
        <p:spPr>
          <a:xfrm>
            <a:off x="1332170" y="2336466"/>
            <a:ext cx="1895283" cy="461665"/>
          </a:xfrm>
          <a:prstGeom prst="rect">
            <a:avLst/>
          </a:prstGeom>
        </p:spPr>
        <p:txBody>
          <a:bodyPr wrap="none">
            <a:spAutoFit/>
          </a:bodyPr>
          <a:lstStyle/>
          <a:p>
            <a:r>
              <a:rPr lang="en-US" sz="2400" dirty="0" smtClean="0">
                <a:solidFill>
                  <a:srgbClr val="ED1C24"/>
                </a:solidFill>
                <a:latin typeface="Optima"/>
                <a:cs typeface="Optima"/>
              </a:rPr>
              <a:t>HIV (human)</a:t>
            </a:r>
            <a:endParaRPr lang="en-US" sz="2400" dirty="0">
              <a:solidFill>
                <a:srgbClr val="ED1C24"/>
              </a:solidFill>
            </a:endParaRPr>
          </a:p>
        </p:txBody>
      </p:sp>
      <p:cxnSp>
        <p:nvCxnSpPr>
          <p:cNvPr id="128" name="Straight Arrow Connector 127"/>
          <p:cNvCxnSpPr/>
          <p:nvPr/>
        </p:nvCxnSpPr>
        <p:spPr>
          <a:xfrm flipH="1">
            <a:off x="874968" y="2596040"/>
            <a:ext cx="40233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1332170" y="1866877"/>
            <a:ext cx="2185819" cy="461665"/>
          </a:xfrm>
          <a:prstGeom prst="rect">
            <a:avLst/>
          </a:prstGeom>
        </p:spPr>
        <p:txBody>
          <a:bodyPr wrap="none">
            <a:spAutoFit/>
          </a:bodyPr>
          <a:lstStyle/>
          <a:p>
            <a:r>
              <a:rPr lang="en-US" sz="2400" dirty="0" smtClean="0">
                <a:solidFill>
                  <a:srgbClr val="262626"/>
                </a:solidFill>
                <a:latin typeface="Optima"/>
                <a:cs typeface="Optima"/>
              </a:rPr>
              <a:t>SIVs (monkeys)</a:t>
            </a:r>
            <a:endParaRPr lang="en-US" sz="2400" dirty="0"/>
          </a:p>
        </p:txBody>
      </p:sp>
      <p:cxnSp>
        <p:nvCxnSpPr>
          <p:cNvPr id="133" name="Straight Arrow Connector 132"/>
          <p:cNvCxnSpPr/>
          <p:nvPr/>
        </p:nvCxnSpPr>
        <p:spPr>
          <a:xfrm flipH="1">
            <a:off x="874968" y="2120255"/>
            <a:ext cx="400208" cy="0"/>
          </a:xfrm>
          <a:prstGeom prst="straightConnector1">
            <a:avLst/>
          </a:prstGeom>
          <a:ln w="28575"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4" name="6-Point Star 133"/>
          <p:cNvSpPr>
            <a:spLocks noChangeAspect="1"/>
          </p:cNvSpPr>
          <p:nvPr/>
        </p:nvSpPr>
        <p:spPr>
          <a:xfrm>
            <a:off x="951168" y="2927480"/>
            <a:ext cx="226880" cy="226880"/>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Rectangle 134"/>
          <p:cNvSpPr/>
          <p:nvPr/>
        </p:nvSpPr>
        <p:spPr>
          <a:xfrm>
            <a:off x="1332168" y="2775081"/>
            <a:ext cx="2357258" cy="461665"/>
          </a:xfrm>
          <a:prstGeom prst="rect">
            <a:avLst/>
          </a:prstGeom>
        </p:spPr>
        <p:txBody>
          <a:bodyPr wrap="none">
            <a:spAutoFit/>
          </a:bodyPr>
          <a:lstStyle/>
          <a:p>
            <a:r>
              <a:rPr lang="en-US" sz="2400" dirty="0" smtClean="0">
                <a:solidFill>
                  <a:srgbClr val="262626"/>
                </a:solidFill>
                <a:latin typeface="Optima"/>
                <a:cs typeface="Optima"/>
              </a:rPr>
              <a:t>human infection</a:t>
            </a:r>
            <a:endParaRPr lang="en-US" sz="2400" dirty="0"/>
          </a:p>
        </p:txBody>
      </p:sp>
    </p:spTree>
    <p:extLst>
      <p:ext uri="{BB962C8B-B14F-4D97-AF65-F5344CB8AC3E}">
        <p14:creationId xmlns:p14="http://schemas.microsoft.com/office/powerpoint/2010/main" val="3707735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Optima"/>
                <a:cs typeface="Optima"/>
              </a:rPr>
              <a:t>Outline</a:t>
            </a:r>
            <a:endParaRPr lang="en-US" b="1" dirty="0">
              <a:solidFill>
                <a:srgbClr val="000000"/>
              </a:solidFill>
              <a:latin typeface="Optima"/>
              <a:cs typeface="Optima"/>
            </a:endParaRP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smtClean="0">
                <a:solidFill>
                  <a:schemeClr val="bg1">
                    <a:lumMod val="50000"/>
                  </a:schemeClr>
                </a:solidFill>
                <a:latin typeface="Optima"/>
                <a:cs typeface="Optima"/>
              </a:rPr>
              <a:t>The Fastest Outbreak</a:t>
            </a:r>
          </a:p>
          <a:p>
            <a:pPr>
              <a:lnSpc>
                <a:spcPct val="120000"/>
              </a:lnSpc>
            </a:pPr>
            <a:r>
              <a:rPr lang="en-US" sz="2200" dirty="0" smtClean="0">
                <a:solidFill>
                  <a:schemeClr val="bg1">
                    <a:lumMod val="50000"/>
                  </a:schemeClr>
                </a:solidFill>
                <a:latin typeface="Optima"/>
                <a:cs typeface="Optima"/>
              </a:rPr>
              <a:t>Transforming Distance Matrices into Evolutionary Trees</a:t>
            </a:r>
          </a:p>
          <a:p>
            <a:pPr>
              <a:lnSpc>
                <a:spcPct val="120000"/>
              </a:lnSpc>
            </a:pPr>
            <a:r>
              <a:rPr lang="en-US" sz="2200" dirty="0" smtClean="0">
                <a:solidFill>
                  <a:schemeClr val="bg1">
                    <a:lumMod val="50000"/>
                  </a:schemeClr>
                </a:solidFill>
                <a:latin typeface="Optima"/>
                <a:cs typeface="Optima"/>
              </a:rPr>
              <a:t>Toward an Algorithm for Distance-Based Phylogeny Construction</a:t>
            </a:r>
          </a:p>
          <a:p>
            <a:pPr>
              <a:lnSpc>
                <a:spcPct val="120000"/>
              </a:lnSpc>
            </a:pPr>
            <a:r>
              <a:rPr lang="en-US" sz="2200" dirty="0" smtClean="0">
                <a:solidFill>
                  <a:schemeClr val="bg1">
                    <a:lumMod val="50000"/>
                  </a:schemeClr>
                </a:solidFill>
                <a:latin typeface="Optima"/>
                <a:cs typeface="Optima"/>
              </a:rPr>
              <a:t>Additive Phylogeny</a:t>
            </a:r>
          </a:p>
          <a:p>
            <a:pPr>
              <a:lnSpc>
                <a:spcPct val="120000"/>
              </a:lnSpc>
            </a:pPr>
            <a:r>
              <a:rPr lang="en-US" sz="2200" dirty="0" smtClean="0">
                <a:solidFill>
                  <a:schemeClr val="bg1">
                    <a:lumMod val="50000"/>
                  </a:schemeClr>
                </a:solidFill>
                <a:latin typeface="Optima"/>
                <a:cs typeface="Optima"/>
              </a:rPr>
              <a:t>Using Least-Squares to Construct Distance-Based Phylogenies</a:t>
            </a:r>
            <a:endParaRPr lang="en-US" sz="2200" dirty="0">
              <a:solidFill>
                <a:schemeClr val="bg1">
                  <a:lumMod val="50000"/>
                </a:schemeClr>
              </a:solidFill>
              <a:latin typeface="Optima"/>
              <a:cs typeface="Optima"/>
            </a:endParaRPr>
          </a:p>
          <a:p>
            <a:pPr>
              <a:lnSpc>
                <a:spcPct val="120000"/>
              </a:lnSpc>
            </a:pPr>
            <a:r>
              <a:rPr lang="en-US" sz="2200" dirty="0" err="1" smtClean="0">
                <a:solidFill>
                  <a:schemeClr val="bg1">
                    <a:lumMod val="50000"/>
                  </a:schemeClr>
                </a:solidFill>
                <a:latin typeface="Optima"/>
                <a:cs typeface="Optima"/>
              </a:rPr>
              <a:t>Ultrametric</a:t>
            </a:r>
            <a:r>
              <a:rPr lang="en-US" sz="2200" dirty="0" smtClean="0">
                <a:solidFill>
                  <a:schemeClr val="bg1">
                    <a:lumMod val="50000"/>
                  </a:schemeClr>
                </a:solidFill>
                <a:latin typeface="Optima"/>
                <a:cs typeface="Optima"/>
              </a:rPr>
              <a:t> Evolutionary Trees</a:t>
            </a:r>
          </a:p>
          <a:p>
            <a:pPr>
              <a:lnSpc>
                <a:spcPct val="120000"/>
              </a:lnSpc>
            </a:pPr>
            <a:r>
              <a:rPr lang="en-US" sz="2200" dirty="0" smtClean="0">
                <a:solidFill>
                  <a:schemeClr val="bg1">
                    <a:lumMod val="50000"/>
                  </a:schemeClr>
                </a:solidFill>
                <a:latin typeface="Optima"/>
                <a:cs typeface="Optima"/>
              </a:rPr>
              <a:t>The Neighbor-Joining Algorithm</a:t>
            </a:r>
          </a:p>
          <a:p>
            <a:pPr>
              <a:lnSpc>
                <a:spcPct val="120000"/>
              </a:lnSpc>
            </a:pPr>
            <a:r>
              <a:rPr lang="en-US" sz="2200" dirty="0" smtClean="0">
                <a:solidFill>
                  <a:schemeClr val="bg1">
                    <a:lumMod val="50000"/>
                  </a:schemeClr>
                </a:solidFill>
                <a:latin typeface="Optima"/>
                <a:cs typeface="Optima"/>
              </a:rPr>
              <a:t>Character-Based Tree Reconstruction</a:t>
            </a:r>
          </a:p>
          <a:p>
            <a:pPr>
              <a:lnSpc>
                <a:spcPct val="120000"/>
              </a:lnSpc>
            </a:pPr>
            <a:r>
              <a:rPr lang="en-US" sz="2200" dirty="0" smtClean="0">
                <a:solidFill>
                  <a:schemeClr val="bg1">
                    <a:lumMod val="50000"/>
                  </a:schemeClr>
                </a:solidFill>
                <a:latin typeface="Optima"/>
                <a:cs typeface="Optima"/>
              </a:rPr>
              <a:t>The Small Parsimony Problem</a:t>
            </a:r>
          </a:p>
          <a:p>
            <a:pPr>
              <a:lnSpc>
                <a:spcPct val="120000"/>
              </a:lnSpc>
            </a:pPr>
            <a:r>
              <a:rPr lang="en-US" sz="2200" b="1" dirty="0" smtClean="0">
                <a:solidFill>
                  <a:srgbClr val="000000"/>
                </a:solidFill>
                <a:latin typeface="Optima"/>
                <a:cs typeface="Optima"/>
              </a:rPr>
              <a:t>The Large Parsimony Problem</a:t>
            </a:r>
          </a:p>
          <a:p>
            <a:pPr>
              <a:lnSpc>
                <a:spcPct val="120000"/>
              </a:lnSpc>
            </a:pPr>
            <a:r>
              <a:rPr lang="en-US" sz="2200" dirty="0" smtClean="0">
                <a:solidFill>
                  <a:schemeClr val="bg1">
                    <a:lumMod val="50000"/>
                  </a:schemeClr>
                </a:solidFill>
                <a:latin typeface="Optima"/>
                <a:cs typeface="Optima"/>
              </a:rPr>
              <a:t>Evolutionary Tree Reconstruction in the Modern Era</a:t>
            </a:r>
            <a:endParaRPr lang="en-US" sz="2200" dirty="0">
              <a:solidFill>
                <a:schemeClr val="bg1">
                  <a:lumMod val="50000"/>
                </a:schemeClr>
              </a:solidFill>
              <a:latin typeface="Optima"/>
              <a:cs typeface="Optima"/>
            </a:endParaRPr>
          </a:p>
        </p:txBody>
      </p:sp>
    </p:spTree>
    <p:extLst>
      <p:ext uri="{BB962C8B-B14F-4D97-AF65-F5344CB8AC3E}">
        <p14:creationId xmlns:p14="http://schemas.microsoft.com/office/powerpoint/2010/main" val="3708070577"/>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908686" y="1651126"/>
            <a:ext cx="7487350" cy="2875862"/>
            <a:chOff x="908686" y="1651124"/>
            <a:chExt cx="7487350" cy="2875863"/>
          </a:xfrm>
        </p:grpSpPr>
        <p:sp>
          <p:nvSpPr>
            <p:cNvPr id="2" name="TextBox 1"/>
            <p:cNvSpPr txBox="1"/>
            <p:nvPr/>
          </p:nvSpPr>
          <p:spPr>
            <a:xfrm>
              <a:off x="908686" y="3790720"/>
              <a:ext cx="1415973" cy="338554"/>
            </a:xfrm>
            <a:prstGeom prst="rect">
              <a:avLst/>
            </a:prstGeom>
            <a:noFill/>
          </p:spPr>
          <p:txBody>
            <a:bodyPr wrap="none" rtlCol="0">
              <a:spAutoFit/>
            </a:bodyPr>
            <a:lstStyle/>
            <a:p>
              <a:pPr algn="ctr"/>
              <a:r>
                <a:rPr lang="en-US" sz="1600" dirty="0" smtClean="0">
                  <a:solidFill>
                    <a:schemeClr val="tx1">
                      <a:lumMod val="85000"/>
                      <a:lumOff val="15000"/>
                    </a:schemeClr>
                  </a:solidFill>
                  <a:latin typeface="Courier"/>
                  <a:cs typeface="Courier"/>
                </a:rPr>
                <a:t>ACGTA</a:t>
              </a:r>
              <a:r>
                <a:rPr lang="en-US" sz="1600" b="1" dirty="0" smtClean="0">
                  <a:solidFill>
                    <a:srgbClr val="176FC1"/>
                  </a:solidFill>
                  <a:latin typeface="Courier"/>
                  <a:cs typeface="Courier"/>
                </a:rPr>
                <a:t>G</a:t>
              </a:r>
              <a:r>
                <a:rPr lang="en-US" sz="1600" dirty="0" smtClean="0">
                  <a:solidFill>
                    <a:schemeClr val="tx1">
                      <a:lumMod val="85000"/>
                      <a:lumOff val="15000"/>
                    </a:schemeClr>
                  </a:solidFill>
                  <a:latin typeface="Courier"/>
                  <a:cs typeface="Courier"/>
                </a:rPr>
                <a:t>GCCT</a:t>
              </a:r>
              <a:endParaRPr lang="en-US" sz="1600" dirty="0">
                <a:solidFill>
                  <a:schemeClr val="tx1">
                    <a:lumMod val="85000"/>
                    <a:lumOff val="15000"/>
                  </a:schemeClr>
                </a:solidFill>
                <a:latin typeface="Courier"/>
                <a:cs typeface="Courier"/>
              </a:endParaRPr>
            </a:p>
          </p:txBody>
        </p:sp>
        <p:sp>
          <p:nvSpPr>
            <p:cNvPr id="3" name="TextBox 2"/>
            <p:cNvSpPr txBox="1"/>
            <p:nvPr/>
          </p:nvSpPr>
          <p:spPr>
            <a:xfrm>
              <a:off x="2899875" y="37907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chemeClr val="tx2"/>
                  </a:solidFill>
                  <a:latin typeface="Courier"/>
                  <a:cs typeface="Courier"/>
                </a:rPr>
                <a:t>T</a:t>
              </a:r>
              <a:r>
                <a:rPr lang="en-US" sz="1600" dirty="0">
                  <a:solidFill>
                    <a:schemeClr val="tx1">
                      <a:lumMod val="85000"/>
                      <a:lumOff val="15000"/>
                    </a:schemeClr>
                  </a:solidFill>
                  <a:latin typeface="Courier"/>
                  <a:cs typeface="Courier"/>
                </a:rPr>
                <a:t>GTAAG</a:t>
              </a:r>
              <a:r>
                <a:rPr lang="en-US" sz="1600" b="1" dirty="0">
                  <a:solidFill>
                    <a:srgbClr val="ED1C24"/>
                  </a:solidFill>
                  <a:latin typeface="Courier"/>
                  <a:cs typeface="Courier"/>
                </a:rPr>
                <a:t>A</a:t>
              </a:r>
              <a:r>
                <a:rPr lang="en-US" sz="1600" dirty="0">
                  <a:solidFill>
                    <a:schemeClr val="tx1">
                      <a:lumMod val="85000"/>
                      <a:lumOff val="15000"/>
                    </a:schemeClr>
                  </a:solidFill>
                  <a:latin typeface="Courier"/>
                  <a:cs typeface="Courier"/>
                </a:rPr>
                <a:t>CT</a:t>
              </a:r>
              <a:endParaRPr lang="en-US" sz="1600" dirty="0">
                <a:solidFill>
                  <a:srgbClr val="262626"/>
                </a:solidFill>
                <a:latin typeface="Courier"/>
                <a:cs typeface="Courier"/>
              </a:endParaRPr>
            </a:p>
          </p:txBody>
        </p:sp>
        <p:sp>
          <p:nvSpPr>
            <p:cNvPr id="4" name="TextBox 3"/>
            <p:cNvSpPr txBox="1"/>
            <p:nvPr/>
          </p:nvSpPr>
          <p:spPr>
            <a:xfrm>
              <a:off x="5034589" y="37907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TCGA</a:t>
              </a:r>
              <a:r>
                <a:rPr lang="en-US" sz="1600" b="1" dirty="0">
                  <a:solidFill>
                    <a:schemeClr val="accent4"/>
                  </a:solidFill>
                  <a:latin typeface="Courier"/>
                  <a:cs typeface="Courier"/>
                </a:rPr>
                <a:t>G</a:t>
              </a:r>
              <a:r>
                <a:rPr lang="en-US" sz="1600" dirty="0">
                  <a:solidFill>
                    <a:schemeClr val="tx1">
                      <a:lumMod val="85000"/>
                      <a:lumOff val="15000"/>
                    </a:schemeClr>
                  </a:solidFill>
                  <a:latin typeface="Courier"/>
                  <a:cs typeface="Courier"/>
                </a:rPr>
                <a:t>AGCA</a:t>
              </a:r>
              <a:r>
                <a:rPr lang="en-US" sz="1600" b="1" dirty="0">
                  <a:solidFill>
                    <a:srgbClr val="95319E"/>
                  </a:solidFill>
                  <a:latin typeface="Courier"/>
                  <a:cs typeface="Courier"/>
                </a:rPr>
                <a:t>C</a:t>
              </a:r>
              <a:endParaRPr lang="en-US" sz="1600" dirty="0">
                <a:solidFill>
                  <a:srgbClr val="262626"/>
                </a:solidFill>
                <a:latin typeface="Courier"/>
                <a:cs typeface="Courier"/>
              </a:endParaRPr>
            </a:p>
          </p:txBody>
        </p:sp>
        <p:sp>
          <p:nvSpPr>
            <p:cNvPr id="5" name="TextBox 4"/>
            <p:cNvSpPr txBox="1"/>
            <p:nvPr/>
          </p:nvSpPr>
          <p:spPr>
            <a:xfrm>
              <a:off x="6980063" y="3790720"/>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TCGAAAGCAT</a:t>
              </a:r>
              <a:endParaRPr lang="en-US" sz="1600" dirty="0">
                <a:solidFill>
                  <a:srgbClr val="262626"/>
                </a:solidFill>
                <a:latin typeface="Courier"/>
                <a:cs typeface="Courier"/>
              </a:endParaRPr>
            </a:p>
          </p:txBody>
        </p:sp>
        <p:sp>
          <p:nvSpPr>
            <p:cNvPr id="6" name="TextBox 5"/>
            <p:cNvSpPr txBox="1"/>
            <p:nvPr/>
          </p:nvSpPr>
          <p:spPr>
            <a:xfrm>
              <a:off x="1915731" y="2662844"/>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G</a:t>
              </a:r>
              <a:r>
                <a:rPr lang="en-US" sz="1600" b="1" dirty="0">
                  <a:solidFill>
                    <a:schemeClr val="bg2"/>
                  </a:solidFill>
                  <a:latin typeface="Courier"/>
                  <a:cs typeface="Courier"/>
                </a:rPr>
                <a:t>T</a:t>
              </a:r>
              <a:r>
                <a:rPr lang="en-US" sz="1600" dirty="0">
                  <a:solidFill>
                    <a:schemeClr val="tx1">
                      <a:lumMod val="85000"/>
                      <a:lumOff val="15000"/>
                    </a:schemeClr>
                  </a:solidFill>
                  <a:latin typeface="Courier"/>
                  <a:cs typeface="Courier"/>
                </a:rPr>
                <a:t>A</a:t>
              </a:r>
              <a:r>
                <a:rPr lang="en-US" sz="1600" b="1" dirty="0">
                  <a:solidFill>
                    <a:schemeClr val="accent1"/>
                  </a:solidFill>
                  <a:latin typeface="Courier"/>
                  <a:cs typeface="Courier"/>
                </a:rPr>
                <a:t>A</a:t>
              </a:r>
              <a:r>
                <a:rPr lang="en-US" sz="1600" dirty="0">
                  <a:solidFill>
                    <a:schemeClr val="tx1">
                      <a:lumMod val="85000"/>
                      <a:lumOff val="15000"/>
                    </a:schemeClr>
                  </a:solidFill>
                  <a:latin typeface="Courier"/>
                  <a:cs typeface="Courier"/>
                </a:rPr>
                <a:t>G</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CT</a:t>
              </a:r>
              <a:endParaRPr lang="en-US" sz="1600" b="1" dirty="0">
                <a:solidFill>
                  <a:srgbClr val="95319E"/>
                </a:solidFill>
                <a:latin typeface="Courier"/>
                <a:cs typeface="Courier"/>
              </a:endParaRPr>
            </a:p>
          </p:txBody>
        </p:sp>
        <p:sp>
          <p:nvSpPr>
            <p:cNvPr id="7" name="TextBox 6"/>
            <p:cNvSpPr txBox="1"/>
            <p:nvPr/>
          </p:nvSpPr>
          <p:spPr>
            <a:xfrm>
              <a:off x="5981508" y="2662844"/>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T</a:t>
              </a:r>
              <a:r>
                <a:rPr lang="en-US" sz="1600" dirty="0">
                  <a:solidFill>
                    <a:schemeClr val="tx1">
                      <a:lumMod val="85000"/>
                      <a:lumOff val="15000"/>
                    </a:schemeClr>
                  </a:solidFill>
                  <a:latin typeface="Courier"/>
                  <a:cs typeface="Courier"/>
                </a:rPr>
                <a:t>CGA</a:t>
              </a:r>
              <a:r>
                <a:rPr lang="en-US" sz="1600" b="1" dirty="0">
                  <a:solidFill>
                    <a:srgbClr val="95319E"/>
                  </a:solidFill>
                  <a:latin typeface="Courier"/>
                  <a:cs typeface="Courier"/>
                </a:rPr>
                <a:t>A</a:t>
              </a:r>
              <a:r>
                <a:rPr lang="en-US" sz="1600" dirty="0">
                  <a:solidFill>
                    <a:schemeClr val="tx1">
                      <a:lumMod val="85000"/>
                      <a:lumOff val="15000"/>
                    </a:schemeClr>
                  </a:solidFill>
                  <a:latin typeface="Courier"/>
                  <a:cs typeface="Courier"/>
                </a:rPr>
                <a:t>AGC</a:t>
              </a:r>
              <a:r>
                <a:rPr lang="en-US" sz="1600" b="1" dirty="0">
                  <a:solidFill>
                    <a:srgbClr val="F46E2B"/>
                  </a:solidFill>
                  <a:latin typeface="Courier"/>
                  <a:cs typeface="Courier"/>
                </a:rPr>
                <a:t>A</a:t>
              </a:r>
              <a:r>
                <a:rPr lang="en-US" sz="1600" b="1" dirty="0">
                  <a:solidFill>
                    <a:srgbClr val="95319E"/>
                  </a:solidFill>
                  <a:latin typeface="Courier"/>
                  <a:cs typeface="Courier"/>
                </a:rPr>
                <a:t>T</a:t>
              </a:r>
            </a:p>
          </p:txBody>
        </p:sp>
        <p:cxnSp>
          <p:nvCxnSpPr>
            <p:cNvPr id="8" name="Straight Arrow Connector 7"/>
            <p:cNvCxnSpPr/>
            <p:nvPr/>
          </p:nvCxnSpPr>
          <p:spPr>
            <a:xfrm flipH="1">
              <a:off x="1839977" y="3018400"/>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955550" y="1651124"/>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A</a:t>
              </a:r>
              <a:r>
                <a:rPr lang="en-US" sz="1600" dirty="0">
                  <a:solidFill>
                    <a:schemeClr val="tx1">
                      <a:lumMod val="85000"/>
                      <a:lumOff val="15000"/>
                    </a:schemeClr>
                  </a:solidFill>
                  <a:latin typeface="Courier"/>
                  <a:cs typeface="Courier"/>
                </a:rPr>
                <a:t>CG</a:t>
              </a:r>
              <a:r>
                <a:rPr lang="en-US" sz="1600" b="1" dirty="0">
                  <a:solidFill>
                    <a:srgbClr val="149B52"/>
                  </a:solidFill>
                  <a:latin typeface="Courier"/>
                  <a:cs typeface="Courier"/>
                </a:rPr>
                <a:t>A</a:t>
              </a:r>
              <a:r>
                <a:rPr lang="en-US" sz="1600" dirty="0">
                  <a:solidFill>
                    <a:schemeClr val="tx1">
                      <a:lumMod val="85000"/>
                      <a:lumOff val="15000"/>
                    </a:schemeClr>
                  </a:solidFill>
                  <a:latin typeface="Courier"/>
                  <a:cs typeface="Courier"/>
                </a:rPr>
                <a:t>AAGC</a:t>
              </a:r>
              <a:r>
                <a:rPr lang="en-US" sz="1600" b="1" dirty="0">
                  <a:solidFill>
                    <a:srgbClr val="F46E2B"/>
                  </a:solidFill>
                  <a:latin typeface="Courier"/>
                  <a:cs typeface="Courier"/>
                </a:rPr>
                <a:t>C</a:t>
              </a:r>
              <a:r>
                <a:rPr lang="en-US" sz="1600" dirty="0">
                  <a:solidFill>
                    <a:schemeClr val="tx1">
                      <a:lumMod val="85000"/>
                      <a:lumOff val="15000"/>
                    </a:schemeClr>
                  </a:solidFill>
                  <a:latin typeface="Courier"/>
                  <a:cs typeface="Courier"/>
                </a:rPr>
                <a:t>T</a:t>
              </a:r>
              <a:endParaRPr lang="en-US" sz="1600" b="1" dirty="0">
                <a:solidFill>
                  <a:srgbClr val="95319E"/>
                </a:solidFill>
                <a:latin typeface="Courier"/>
                <a:cs typeface="Courier"/>
              </a:endParaRPr>
            </a:p>
          </p:txBody>
        </p:sp>
        <p:cxnSp>
          <p:nvCxnSpPr>
            <p:cNvPr id="10" name="Straight Arrow Connector 9"/>
            <p:cNvCxnSpPr/>
            <p:nvPr/>
          </p:nvCxnSpPr>
          <p:spPr>
            <a:xfrm>
              <a:off x="2750030" y="3018400"/>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037113" y="2029859"/>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006590" y="2029859"/>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917731" y="3029647"/>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827784" y="3029647"/>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25200" y="4157655"/>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16" name="Rectangle 15"/>
            <p:cNvSpPr/>
            <p:nvPr/>
          </p:nvSpPr>
          <p:spPr>
            <a:xfrm>
              <a:off x="3153229" y="4157655"/>
              <a:ext cx="928637" cy="369332"/>
            </a:xfrm>
            <a:prstGeom prst="rect">
              <a:avLst/>
            </a:prstGeom>
          </p:spPr>
          <p:txBody>
            <a:bodyPr wrap="none">
              <a:spAutoFit/>
            </a:bodyPr>
            <a:lstStyle/>
            <a:p>
              <a:pPr algn="ctr"/>
              <a:r>
                <a:rPr lang="en-US" b="1" dirty="0" smtClean="0">
                  <a:latin typeface="Optima"/>
                  <a:cs typeface="Optima"/>
                </a:rPr>
                <a:t>Human</a:t>
              </a:r>
              <a:endParaRPr lang="en-US" b="1" dirty="0"/>
            </a:p>
          </p:txBody>
        </p:sp>
        <p:sp>
          <p:nvSpPr>
            <p:cNvPr id="17" name="Rectangle 16"/>
            <p:cNvSpPr/>
            <p:nvPr/>
          </p:nvSpPr>
          <p:spPr>
            <a:xfrm>
              <a:off x="5396614" y="4157655"/>
              <a:ext cx="595086" cy="369332"/>
            </a:xfrm>
            <a:prstGeom prst="rect">
              <a:avLst/>
            </a:prstGeom>
          </p:spPr>
          <p:txBody>
            <a:bodyPr wrap="none">
              <a:spAutoFit/>
            </a:bodyPr>
            <a:lstStyle/>
            <a:p>
              <a:pPr algn="ctr"/>
              <a:r>
                <a:rPr lang="en-US" b="1" dirty="0" smtClean="0">
                  <a:latin typeface="Optima"/>
                  <a:cs typeface="Optima"/>
                </a:rPr>
                <a:t>Seal</a:t>
              </a:r>
              <a:endParaRPr lang="en-US" b="1" dirty="0"/>
            </a:p>
          </p:txBody>
        </p:sp>
        <p:sp>
          <p:nvSpPr>
            <p:cNvPr id="18" name="Rectangle 17"/>
            <p:cNvSpPr/>
            <p:nvPr/>
          </p:nvSpPr>
          <p:spPr>
            <a:xfrm>
              <a:off x="7262774" y="4157655"/>
              <a:ext cx="838845" cy="369332"/>
            </a:xfrm>
            <a:prstGeom prst="rect">
              <a:avLst/>
            </a:prstGeom>
          </p:spPr>
          <p:txBody>
            <a:bodyPr wrap="none">
              <a:spAutoFit/>
            </a:bodyPr>
            <a:lstStyle/>
            <a:p>
              <a:pPr algn="ctr"/>
              <a:r>
                <a:rPr lang="en-US" b="1" dirty="0" smtClean="0">
                  <a:latin typeface="Optima"/>
                  <a:cs typeface="Optima"/>
                </a:rPr>
                <a:t>Whale</a:t>
              </a:r>
              <a:endParaRPr lang="en-US" b="1" dirty="0"/>
            </a:p>
          </p:txBody>
        </p:sp>
        <p:sp>
          <p:nvSpPr>
            <p:cNvPr id="19" name="TextBox 18"/>
            <p:cNvSpPr txBox="1"/>
            <p:nvPr/>
          </p:nvSpPr>
          <p:spPr>
            <a:xfrm>
              <a:off x="3148661" y="3140838"/>
              <a:ext cx="313009" cy="369332"/>
            </a:xfrm>
            <a:prstGeom prst="rect">
              <a:avLst/>
            </a:prstGeom>
            <a:noFill/>
          </p:spPr>
          <p:txBody>
            <a:bodyPr wrap="none" rtlCol="0">
              <a:spAutoFit/>
            </a:bodyPr>
            <a:lstStyle/>
            <a:p>
              <a:pPr algn="ctr"/>
              <a:r>
                <a:rPr lang="en-US" b="1" dirty="0" smtClean="0">
                  <a:solidFill>
                    <a:schemeClr val="tx2"/>
                  </a:solidFill>
                  <a:latin typeface="Optima"/>
                  <a:cs typeface="Optima"/>
                </a:rPr>
                <a:t>2</a:t>
              </a:r>
              <a:endParaRPr lang="en-US" b="1" dirty="0">
                <a:solidFill>
                  <a:schemeClr val="tx2"/>
                </a:solidFill>
                <a:latin typeface="Optima"/>
                <a:cs typeface="Optima"/>
              </a:endParaRPr>
            </a:p>
          </p:txBody>
        </p:sp>
        <p:sp>
          <p:nvSpPr>
            <p:cNvPr id="20" name="TextBox 19"/>
            <p:cNvSpPr txBox="1"/>
            <p:nvPr/>
          </p:nvSpPr>
          <p:spPr>
            <a:xfrm>
              <a:off x="1887999" y="3140838"/>
              <a:ext cx="313009" cy="369332"/>
            </a:xfrm>
            <a:prstGeom prst="rect">
              <a:avLst/>
            </a:prstGeom>
            <a:noFill/>
          </p:spPr>
          <p:txBody>
            <a:bodyPr wrap="none" rtlCol="0">
              <a:spAutoFit/>
            </a:bodyPr>
            <a:lstStyle/>
            <a:p>
              <a:pPr algn="ctr"/>
              <a:r>
                <a:rPr lang="en-US" b="1" dirty="0">
                  <a:solidFill>
                    <a:schemeClr val="accent1"/>
                  </a:solidFill>
                  <a:latin typeface="Optima"/>
                  <a:cs typeface="Optima"/>
                </a:rPr>
                <a:t>1</a:t>
              </a:r>
            </a:p>
          </p:txBody>
        </p:sp>
        <p:sp>
          <p:nvSpPr>
            <p:cNvPr id="21" name="TextBox 20"/>
            <p:cNvSpPr txBox="1"/>
            <p:nvPr/>
          </p:nvSpPr>
          <p:spPr>
            <a:xfrm>
              <a:off x="5702471" y="2019165"/>
              <a:ext cx="313009" cy="369332"/>
            </a:xfrm>
            <a:prstGeom prst="rect">
              <a:avLst/>
            </a:prstGeom>
            <a:noFill/>
          </p:spPr>
          <p:txBody>
            <a:bodyPr wrap="none" rtlCol="0">
              <a:spAutoFit/>
            </a:bodyPr>
            <a:lstStyle/>
            <a:p>
              <a:pPr algn="ctr"/>
              <a:r>
                <a:rPr lang="en-US" b="1" dirty="0" smtClean="0">
                  <a:solidFill>
                    <a:schemeClr val="accent2"/>
                  </a:solidFill>
                  <a:latin typeface="Optima"/>
                  <a:cs typeface="Optima"/>
                </a:rPr>
                <a:t>2</a:t>
              </a:r>
              <a:endParaRPr lang="en-US" b="1" dirty="0">
                <a:solidFill>
                  <a:schemeClr val="accent2"/>
                </a:solidFill>
                <a:latin typeface="Optima"/>
                <a:cs typeface="Optima"/>
              </a:endParaRPr>
            </a:p>
          </p:txBody>
        </p:sp>
        <p:sp>
          <p:nvSpPr>
            <p:cNvPr id="22" name="TextBox 21"/>
            <p:cNvSpPr txBox="1"/>
            <p:nvPr/>
          </p:nvSpPr>
          <p:spPr>
            <a:xfrm>
              <a:off x="7210074" y="3140838"/>
              <a:ext cx="313009" cy="369332"/>
            </a:xfrm>
            <a:prstGeom prst="rect">
              <a:avLst/>
            </a:prstGeom>
            <a:noFill/>
          </p:spPr>
          <p:txBody>
            <a:bodyPr wrap="none" rtlCol="0">
              <a:spAutoFit/>
            </a:bodyPr>
            <a:lstStyle/>
            <a:p>
              <a:pPr algn="ctr"/>
              <a:r>
                <a:rPr lang="en-US" b="1" dirty="0">
                  <a:solidFill>
                    <a:schemeClr val="tx1">
                      <a:lumMod val="75000"/>
                      <a:lumOff val="25000"/>
                    </a:schemeClr>
                  </a:solidFill>
                  <a:latin typeface="Optima"/>
                  <a:cs typeface="Optima"/>
                </a:rPr>
                <a:t>0</a:t>
              </a:r>
            </a:p>
          </p:txBody>
        </p:sp>
        <p:sp>
          <p:nvSpPr>
            <p:cNvPr id="23" name="TextBox 22"/>
            <p:cNvSpPr txBox="1"/>
            <p:nvPr/>
          </p:nvSpPr>
          <p:spPr>
            <a:xfrm>
              <a:off x="5958504" y="3140838"/>
              <a:ext cx="313009" cy="369332"/>
            </a:xfrm>
            <a:prstGeom prst="rect">
              <a:avLst/>
            </a:prstGeom>
            <a:noFill/>
          </p:spPr>
          <p:txBody>
            <a:bodyPr wrap="none" rtlCol="0">
              <a:spAutoFit/>
            </a:bodyPr>
            <a:lstStyle/>
            <a:p>
              <a:pPr algn="ctr"/>
              <a:r>
                <a:rPr lang="en-US" b="1" dirty="0">
                  <a:solidFill>
                    <a:schemeClr val="accent4"/>
                  </a:solidFill>
                  <a:latin typeface="Optima"/>
                  <a:cs typeface="Optima"/>
                </a:rPr>
                <a:t>2</a:t>
              </a:r>
            </a:p>
          </p:txBody>
        </p:sp>
        <p:sp>
          <p:nvSpPr>
            <p:cNvPr id="24" name="TextBox 23"/>
            <p:cNvSpPr txBox="1"/>
            <p:nvPr/>
          </p:nvSpPr>
          <p:spPr>
            <a:xfrm>
              <a:off x="3414523" y="2019165"/>
              <a:ext cx="313009" cy="369332"/>
            </a:xfrm>
            <a:prstGeom prst="rect">
              <a:avLst/>
            </a:prstGeom>
            <a:noFill/>
          </p:spPr>
          <p:txBody>
            <a:bodyPr wrap="none" rtlCol="0">
              <a:spAutoFit/>
            </a:bodyPr>
            <a:lstStyle/>
            <a:p>
              <a:pPr algn="ctr"/>
              <a:r>
                <a:rPr lang="en-US" b="1" dirty="0">
                  <a:solidFill>
                    <a:srgbClr val="149B52"/>
                  </a:solidFill>
                  <a:latin typeface="Optima"/>
                  <a:cs typeface="Optima"/>
                </a:rPr>
                <a:t>1</a:t>
              </a:r>
            </a:p>
          </p:txBody>
        </p:sp>
      </p:grpSp>
      <p:sp>
        <p:nvSpPr>
          <p:cNvPr id="50" name="Title 1"/>
          <p:cNvSpPr txBox="1">
            <a:spLocks/>
          </p:cNvSpPr>
          <p:nvPr/>
        </p:nvSpPr>
        <p:spPr>
          <a:xfrm>
            <a:off x="21405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Finding the Most Parsimonious Tree</a:t>
            </a:r>
            <a:endParaRPr lang="en-US" b="1" dirty="0">
              <a:latin typeface="Optima"/>
              <a:cs typeface="Optima"/>
            </a:endParaRPr>
          </a:p>
        </p:txBody>
      </p:sp>
      <p:sp>
        <p:nvSpPr>
          <p:cNvPr id="51" name="Rectangle 50"/>
          <p:cNvSpPr/>
          <p:nvPr/>
        </p:nvSpPr>
        <p:spPr>
          <a:xfrm>
            <a:off x="3321824" y="5786735"/>
            <a:ext cx="2733662" cy="461665"/>
          </a:xfrm>
          <a:prstGeom prst="rect">
            <a:avLst/>
          </a:prstGeom>
        </p:spPr>
        <p:txBody>
          <a:bodyPr wrap="none">
            <a:spAutoFit/>
          </a:bodyPr>
          <a:lstStyle/>
          <a:p>
            <a:r>
              <a:rPr lang="en-US" sz="2400" b="1" dirty="0" smtClean="0">
                <a:latin typeface="Optima"/>
                <a:cs typeface="Optima"/>
              </a:rPr>
              <a:t>Parsimony Score: 8</a:t>
            </a:r>
            <a:endParaRPr lang="en-US" sz="2400" b="1" dirty="0"/>
          </a:p>
        </p:txBody>
      </p:sp>
      <p:pic>
        <p:nvPicPr>
          <p:cNvPr id="28" name="Picture 27"/>
          <p:cNvPicPr>
            <a:picLocks noChangeAspect="1"/>
          </p:cNvPicPr>
          <p:nvPr/>
        </p:nvPicPr>
        <p:blipFill rotWithShape="1">
          <a:blip r:embed="rId3"/>
          <a:srcRect l="9277" r="5706"/>
          <a:stretch/>
        </p:blipFill>
        <p:spPr>
          <a:xfrm>
            <a:off x="1107336" y="4648200"/>
            <a:ext cx="913439" cy="914400"/>
          </a:xfrm>
          <a:prstGeom prst="rect">
            <a:avLst/>
          </a:prstGeom>
          <a:ln w="38100" cmpd="sng">
            <a:solidFill>
              <a:srgbClr val="404040"/>
            </a:solidFill>
          </a:ln>
        </p:spPr>
      </p:pic>
      <p:pic>
        <p:nvPicPr>
          <p:cNvPr id="29" name="Picture 28" descr="pevzner_cowbo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9864" y="4648200"/>
            <a:ext cx="914400" cy="914400"/>
          </a:xfrm>
          <a:prstGeom prst="rect">
            <a:avLst/>
          </a:prstGeom>
          <a:ln w="38100" cmpd="sng">
            <a:solidFill>
              <a:schemeClr val="tx1">
                <a:lumMod val="75000"/>
                <a:lumOff val="25000"/>
              </a:schemeClr>
            </a:solidFill>
          </a:ln>
        </p:spPr>
      </p:pic>
      <p:pic>
        <p:nvPicPr>
          <p:cNvPr id="25" name="Picture 24"/>
          <p:cNvPicPr>
            <a:picLocks noChangeAspect="1"/>
          </p:cNvPicPr>
          <p:nvPr/>
        </p:nvPicPr>
        <p:blipFill rotWithShape="1">
          <a:blip r:embed="rId5"/>
          <a:srcRect l="46398" t="17250" r="3657" b="7804"/>
          <a:stretch/>
        </p:blipFill>
        <p:spPr>
          <a:xfrm>
            <a:off x="5257800" y="4648200"/>
            <a:ext cx="914400" cy="914288"/>
          </a:xfrm>
          <a:prstGeom prst="rect">
            <a:avLst/>
          </a:prstGeom>
          <a:ln w="38100" cmpd="sng">
            <a:solidFill>
              <a:schemeClr val="tx1">
                <a:lumMod val="75000"/>
                <a:lumOff val="25000"/>
              </a:schemeClr>
            </a:solidFill>
          </a:ln>
        </p:spPr>
      </p:pic>
      <p:pic>
        <p:nvPicPr>
          <p:cNvPr id="26" name="Picture 25"/>
          <p:cNvPicPr>
            <a:picLocks noChangeAspect="1"/>
          </p:cNvPicPr>
          <p:nvPr/>
        </p:nvPicPr>
        <p:blipFill rotWithShape="1">
          <a:blip r:embed="rId6"/>
          <a:srcRect l="23347" t="21010" r="23753" b="-350"/>
          <a:stretch/>
        </p:blipFill>
        <p:spPr>
          <a:xfrm>
            <a:off x="7239000" y="4648200"/>
            <a:ext cx="914512" cy="914400"/>
          </a:xfrm>
          <a:prstGeom prst="rect">
            <a:avLst/>
          </a:prstGeom>
          <a:ln w="38100" cmpd="sng">
            <a:solidFill>
              <a:srgbClr val="404040"/>
            </a:solidFill>
          </a:ln>
        </p:spPr>
      </p:pic>
    </p:spTree>
    <p:extLst>
      <p:ext uri="{BB962C8B-B14F-4D97-AF65-F5344CB8AC3E}">
        <p14:creationId xmlns:p14="http://schemas.microsoft.com/office/powerpoint/2010/main" val="1222284846"/>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4752" y="3782378"/>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ACGTA</a:t>
            </a:r>
            <a:r>
              <a:rPr lang="en-US" sz="1600" b="1" dirty="0" smtClean="0">
                <a:solidFill>
                  <a:schemeClr val="accent1"/>
                </a:solidFill>
                <a:latin typeface="Courier"/>
                <a:cs typeface="Courier"/>
              </a:rPr>
              <a:t>G</a:t>
            </a:r>
            <a:r>
              <a:rPr lang="en-US" sz="1600" dirty="0" smtClean="0">
                <a:solidFill>
                  <a:srgbClr val="262626"/>
                </a:solidFill>
                <a:latin typeface="Courier"/>
                <a:cs typeface="Courier"/>
              </a:rPr>
              <a:t>GC</a:t>
            </a:r>
            <a:r>
              <a:rPr lang="en-US" sz="1600" b="1" dirty="0" smtClean="0">
                <a:solidFill>
                  <a:srgbClr val="176FC1"/>
                </a:solidFill>
                <a:latin typeface="Courier"/>
                <a:cs typeface="Courier"/>
              </a:rPr>
              <a:t>C</a:t>
            </a:r>
            <a:r>
              <a:rPr lang="en-US" sz="1600" dirty="0" smtClean="0">
                <a:solidFill>
                  <a:srgbClr val="262626"/>
                </a:solidFill>
                <a:latin typeface="Courier"/>
                <a:cs typeface="Courier"/>
              </a:rPr>
              <a:t>T</a:t>
            </a:r>
            <a:endParaRPr lang="en-US" sz="1600" dirty="0">
              <a:solidFill>
                <a:srgbClr val="262626"/>
              </a:solidFill>
              <a:latin typeface="Courier"/>
              <a:cs typeface="Courier"/>
            </a:endParaRPr>
          </a:p>
        </p:txBody>
      </p:sp>
      <p:sp>
        <p:nvSpPr>
          <p:cNvPr id="3" name="TextBox 2"/>
          <p:cNvSpPr txBox="1"/>
          <p:nvPr/>
        </p:nvSpPr>
        <p:spPr>
          <a:xfrm>
            <a:off x="5008348" y="3782378"/>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A</a:t>
            </a:r>
            <a:r>
              <a:rPr lang="en-US" sz="1600" b="1" dirty="0" smtClean="0">
                <a:solidFill>
                  <a:schemeClr val="accent4"/>
                </a:solidFill>
                <a:latin typeface="Courier"/>
                <a:cs typeface="Courier"/>
              </a:rPr>
              <a:t>T</a:t>
            </a:r>
            <a:r>
              <a:rPr lang="en-US" sz="1600" dirty="0" smtClean="0">
                <a:solidFill>
                  <a:srgbClr val="262626"/>
                </a:solidFill>
                <a:latin typeface="Courier"/>
                <a:cs typeface="Courier"/>
              </a:rPr>
              <a:t>GTAAG</a:t>
            </a:r>
            <a:r>
              <a:rPr lang="en-US" sz="1600" b="1" dirty="0" smtClean="0">
                <a:solidFill>
                  <a:srgbClr val="95319E"/>
                </a:solidFill>
                <a:latin typeface="Courier"/>
                <a:cs typeface="Courier"/>
              </a:rPr>
              <a:t>AC</a:t>
            </a:r>
            <a:r>
              <a:rPr lang="en-US" sz="1600" dirty="0" smtClean="0">
                <a:solidFill>
                  <a:srgbClr val="262626"/>
                </a:solidFill>
                <a:latin typeface="Courier"/>
                <a:cs typeface="Courier"/>
              </a:rPr>
              <a:t>T</a:t>
            </a:r>
            <a:endParaRPr lang="en-US" sz="1600" dirty="0">
              <a:solidFill>
                <a:srgbClr val="262626"/>
              </a:solidFill>
              <a:latin typeface="Courier"/>
              <a:cs typeface="Courier"/>
            </a:endParaRPr>
          </a:p>
        </p:txBody>
      </p:sp>
      <p:sp>
        <p:nvSpPr>
          <p:cNvPr id="4" name="TextBox 3"/>
          <p:cNvSpPr txBox="1"/>
          <p:nvPr/>
        </p:nvSpPr>
        <p:spPr>
          <a:xfrm>
            <a:off x="2899546" y="3782378"/>
            <a:ext cx="1415973" cy="338554"/>
          </a:xfrm>
          <a:prstGeom prst="rect">
            <a:avLst/>
          </a:prstGeom>
          <a:noFill/>
        </p:spPr>
        <p:txBody>
          <a:bodyPr wrap="none" rtlCol="0">
            <a:spAutoFit/>
          </a:bodyPr>
          <a:lstStyle/>
          <a:p>
            <a:pPr algn="ctr"/>
            <a:r>
              <a:rPr lang="en-US" sz="1600" b="1" dirty="0" smtClean="0">
                <a:solidFill>
                  <a:srgbClr val="ED1C24"/>
                </a:solidFill>
                <a:latin typeface="Courier"/>
                <a:cs typeface="Courier"/>
              </a:rPr>
              <a:t>T</a:t>
            </a:r>
            <a:r>
              <a:rPr lang="en-US" sz="1600" dirty="0" smtClean="0">
                <a:solidFill>
                  <a:srgbClr val="262626"/>
                </a:solidFill>
                <a:latin typeface="Courier"/>
                <a:cs typeface="Courier"/>
              </a:rPr>
              <a:t>CG</a:t>
            </a:r>
            <a:r>
              <a:rPr lang="en-US" sz="1600" b="1" dirty="0" smtClean="0">
                <a:solidFill>
                  <a:srgbClr val="ED1C24"/>
                </a:solidFill>
                <a:latin typeface="Courier"/>
                <a:cs typeface="Courier"/>
              </a:rPr>
              <a:t>AG</a:t>
            </a:r>
            <a:r>
              <a:rPr lang="en-US" sz="1600" dirty="0" smtClean="0">
                <a:solidFill>
                  <a:srgbClr val="262626"/>
                </a:solidFill>
                <a:latin typeface="Courier"/>
                <a:cs typeface="Courier"/>
              </a:rPr>
              <a:t>AGCA</a:t>
            </a:r>
            <a:r>
              <a:rPr lang="en-US" sz="1600" b="1" dirty="0" smtClean="0">
                <a:solidFill>
                  <a:srgbClr val="ED1C24"/>
                </a:solidFill>
                <a:latin typeface="Courier"/>
                <a:cs typeface="Courier"/>
              </a:rPr>
              <a:t>C</a:t>
            </a:r>
            <a:endParaRPr lang="en-US" sz="1600" b="1" dirty="0">
              <a:solidFill>
                <a:srgbClr val="ED1C24"/>
              </a:solidFill>
              <a:latin typeface="Courier"/>
              <a:cs typeface="Courier"/>
            </a:endParaRPr>
          </a:p>
        </p:txBody>
      </p:sp>
      <p:sp>
        <p:nvSpPr>
          <p:cNvPr id="5" name="TextBox 4"/>
          <p:cNvSpPr txBox="1"/>
          <p:nvPr/>
        </p:nvSpPr>
        <p:spPr>
          <a:xfrm>
            <a:off x="6976129" y="3782378"/>
            <a:ext cx="1415973" cy="338554"/>
          </a:xfrm>
          <a:prstGeom prst="rect">
            <a:avLst/>
          </a:prstGeom>
          <a:noFill/>
        </p:spPr>
        <p:txBody>
          <a:bodyPr wrap="none" rtlCol="0">
            <a:spAutoFit/>
          </a:bodyPr>
          <a:lstStyle/>
          <a:p>
            <a:pPr algn="ctr"/>
            <a:r>
              <a:rPr lang="en-US" sz="1600" b="1" dirty="0" smtClean="0">
                <a:solidFill>
                  <a:schemeClr val="accent2"/>
                </a:solidFill>
                <a:latin typeface="Courier"/>
                <a:cs typeface="Courier"/>
              </a:rPr>
              <a:t>T</a:t>
            </a:r>
            <a:r>
              <a:rPr lang="en-US" sz="1600" dirty="0" smtClean="0">
                <a:solidFill>
                  <a:srgbClr val="262626"/>
                </a:solidFill>
                <a:latin typeface="Courier"/>
                <a:cs typeface="Courier"/>
              </a:rPr>
              <a:t>CG</a:t>
            </a:r>
            <a:r>
              <a:rPr lang="en-US" sz="1600" b="1" dirty="0" smtClean="0">
                <a:solidFill>
                  <a:srgbClr val="F46E2B"/>
                </a:solidFill>
                <a:latin typeface="Courier"/>
                <a:cs typeface="Courier"/>
              </a:rPr>
              <a:t>A</a:t>
            </a:r>
            <a:r>
              <a:rPr lang="en-US" sz="1600" dirty="0" smtClean="0">
                <a:solidFill>
                  <a:srgbClr val="262626"/>
                </a:solidFill>
                <a:latin typeface="Courier"/>
                <a:cs typeface="Courier"/>
              </a:rPr>
              <a:t>AAGCAT</a:t>
            </a:r>
            <a:endParaRPr lang="en-US" sz="1600" dirty="0">
              <a:solidFill>
                <a:srgbClr val="262626"/>
              </a:solidFill>
              <a:latin typeface="Courier"/>
              <a:cs typeface="Courier"/>
            </a:endParaRPr>
          </a:p>
        </p:txBody>
      </p:sp>
      <p:cxnSp>
        <p:nvCxnSpPr>
          <p:cNvPr id="6" name="Straight Arrow Connector 5"/>
          <p:cNvCxnSpPr/>
          <p:nvPr/>
        </p:nvCxnSpPr>
        <p:spPr>
          <a:xfrm flipH="1">
            <a:off x="1836043" y="301420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110755" y="3107155"/>
            <a:ext cx="313009" cy="369332"/>
          </a:xfrm>
          <a:prstGeom prst="rect">
            <a:avLst/>
          </a:prstGeom>
          <a:noFill/>
        </p:spPr>
        <p:txBody>
          <a:bodyPr wrap="none" rtlCol="0">
            <a:spAutoFit/>
          </a:bodyPr>
          <a:lstStyle/>
          <a:p>
            <a:pPr algn="ctr"/>
            <a:r>
              <a:rPr lang="en-US" b="1" dirty="0" smtClean="0">
                <a:solidFill>
                  <a:schemeClr val="tx2"/>
                </a:solidFill>
                <a:latin typeface="Optima"/>
                <a:cs typeface="Optima"/>
              </a:rPr>
              <a:t>4</a:t>
            </a:r>
            <a:endParaRPr lang="en-US" b="1" dirty="0">
              <a:solidFill>
                <a:schemeClr val="tx2"/>
              </a:solidFill>
              <a:latin typeface="Optima"/>
              <a:cs typeface="Optima"/>
            </a:endParaRPr>
          </a:p>
        </p:txBody>
      </p:sp>
      <p:sp>
        <p:nvSpPr>
          <p:cNvPr id="8" name="TextBox 7"/>
          <p:cNvSpPr txBox="1"/>
          <p:nvPr/>
        </p:nvSpPr>
        <p:spPr>
          <a:xfrm>
            <a:off x="1850093" y="3107155"/>
            <a:ext cx="313009" cy="369332"/>
          </a:xfrm>
          <a:prstGeom prst="rect">
            <a:avLst/>
          </a:prstGeom>
          <a:noFill/>
        </p:spPr>
        <p:txBody>
          <a:bodyPr wrap="none" rtlCol="0">
            <a:spAutoFit/>
          </a:bodyPr>
          <a:lstStyle/>
          <a:p>
            <a:pPr algn="ctr"/>
            <a:r>
              <a:rPr lang="en-US" b="1" dirty="0" smtClean="0">
                <a:solidFill>
                  <a:schemeClr val="accent1"/>
                </a:solidFill>
                <a:latin typeface="Optima"/>
                <a:cs typeface="Optima"/>
              </a:rPr>
              <a:t>2</a:t>
            </a:r>
            <a:endParaRPr lang="en-US" b="1" dirty="0">
              <a:solidFill>
                <a:schemeClr val="accent1"/>
              </a:solidFill>
              <a:latin typeface="Optima"/>
              <a:cs typeface="Optima"/>
            </a:endParaRPr>
          </a:p>
        </p:txBody>
      </p:sp>
      <p:sp>
        <p:nvSpPr>
          <p:cNvPr id="9" name="TextBox 8"/>
          <p:cNvSpPr txBox="1"/>
          <p:nvPr/>
        </p:nvSpPr>
        <p:spPr>
          <a:xfrm>
            <a:off x="5664565" y="1985483"/>
            <a:ext cx="313009" cy="369332"/>
          </a:xfrm>
          <a:prstGeom prst="rect">
            <a:avLst/>
          </a:prstGeom>
          <a:noFill/>
        </p:spPr>
        <p:txBody>
          <a:bodyPr wrap="none" rtlCol="0">
            <a:spAutoFit/>
          </a:bodyPr>
          <a:lstStyle/>
          <a:p>
            <a:pPr algn="ctr"/>
            <a:r>
              <a:rPr lang="en-US" b="1" dirty="0" smtClean="0">
                <a:solidFill>
                  <a:schemeClr val="tx1">
                    <a:lumMod val="75000"/>
                    <a:lumOff val="25000"/>
                  </a:schemeClr>
                </a:solidFill>
                <a:latin typeface="Optima"/>
                <a:cs typeface="Optima"/>
              </a:rPr>
              <a:t>0</a:t>
            </a:r>
            <a:endParaRPr lang="en-US" b="1" dirty="0">
              <a:solidFill>
                <a:schemeClr val="tx1">
                  <a:lumMod val="75000"/>
                  <a:lumOff val="25000"/>
                </a:schemeClr>
              </a:solidFill>
              <a:latin typeface="Optima"/>
              <a:cs typeface="Optima"/>
            </a:endParaRPr>
          </a:p>
        </p:txBody>
      </p:sp>
      <p:sp>
        <p:nvSpPr>
          <p:cNvPr id="10" name="TextBox 9"/>
          <p:cNvSpPr txBox="1"/>
          <p:nvPr/>
        </p:nvSpPr>
        <p:spPr>
          <a:xfrm>
            <a:off x="7172167" y="3107155"/>
            <a:ext cx="313009" cy="369332"/>
          </a:xfrm>
          <a:prstGeom prst="rect">
            <a:avLst/>
          </a:prstGeom>
          <a:noFill/>
        </p:spPr>
        <p:txBody>
          <a:bodyPr wrap="none" rtlCol="0">
            <a:spAutoFit/>
          </a:bodyPr>
          <a:lstStyle/>
          <a:p>
            <a:pPr algn="ctr"/>
            <a:r>
              <a:rPr lang="en-US" b="1" dirty="0" smtClean="0">
                <a:solidFill>
                  <a:schemeClr val="accent2"/>
                </a:solidFill>
                <a:latin typeface="Optima"/>
                <a:cs typeface="Optima"/>
              </a:rPr>
              <a:t>2</a:t>
            </a:r>
            <a:endParaRPr lang="en-US" b="1" dirty="0">
              <a:solidFill>
                <a:schemeClr val="accent2"/>
              </a:solidFill>
              <a:latin typeface="Optima"/>
              <a:cs typeface="Optima"/>
            </a:endParaRPr>
          </a:p>
        </p:txBody>
      </p:sp>
      <p:sp>
        <p:nvSpPr>
          <p:cNvPr id="11" name="TextBox 10"/>
          <p:cNvSpPr txBox="1"/>
          <p:nvPr/>
        </p:nvSpPr>
        <p:spPr>
          <a:xfrm>
            <a:off x="5920598" y="3107155"/>
            <a:ext cx="313009" cy="369332"/>
          </a:xfrm>
          <a:prstGeom prst="rect">
            <a:avLst/>
          </a:prstGeom>
          <a:noFill/>
        </p:spPr>
        <p:txBody>
          <a:bodyPr wrap="none" rtlCol="0">
            <a:spAutoFit/>
          </a:bodyPr>
          <a:lstStyle/>
          <a:p>
            <a:pPr algn="ctr"/>
            <a:r>
              <a:rPr lang="en-US" b="1" dirty="0" smtClean="0">
                <a:solidFill>
                  <a:schemeClr val="accent4"/>
                </a:solidFill>
                <a:latin typeface="Optima"/>
                <a:cs typeface="Optima"/>
              </a:rPr>
              <a:t>3</a:t>
            </a:r>
            <a:endParaRPr lang="en-US" b="1" dirty="0">
              <a:solidFill>
                <a:schemeClr val="accent4"/>
              </a:solidFill>
              <a:latin typeface="Optima"/>
              <a:cs typeface="Optima"/>
            </a:endParaRPr>
          </a:p>
        </p:txBody>
      </p:sp>
      <p:cxnSp>
        <p:nvCxnSpPr>
          <p:cNvPr id="12" name="Straight Arrow Connector 11"/>
          <p:cNvCxnSpPr/>
          <p:nvPr/>
        </p:nvCxnSpPr>
        <p:spPr>
          <a:xfrm>
            <a:off x="2746096" y="301420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3033179" y="2025665"/>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002656" y="2025665"/>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913797" y="3025452"/>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823850" y="3025452"/>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376617" y="1985483"/>
            <a:ext cx="313009" cy="369332"/>
          </a:xfrm>
          <a:prstGeom prst="rect">
            <a:avLst/>
          </a:prstGeom>
          <a:noFill/>
        </p:spPr>
        <p:txBody>
          <a:bodyPr wrap="none" rtlCol="0">
            <a:spAutoFit/>
          </a:bodyPr>
          <a:lstStyle/>
          <a:p>
            <a:pPr algn="ctr"/>
            <a:r>
              <a:rPr lang="en-US" b="1" dirty="0" smtClean="0">
                <a:solidFill>
                  <a:schemeClr val="tx1">
                    <a:lumMod val="75000"/>
                    <a:lumOff val="25000"/>
                  </a:schemeClr>
                </a:solidFill>
                <a:latin typeface="Optima"/>
                <a:cs typeface="Optima"/>
              </a:rPr>
              <a:t>0</a:t>
            </a:r>
            <a:endParaRPr lang="en-US" b="1" dirty="0">
              <a:solidFill>
                <a:schemeClr val="tx1">
                  <a:lumMod val="75000"/>
                  <a:lumOff val="25000"/>
                </a:schemeClr>
              </a:solidFill>
              <a:latin typeface="Optima"/>
              <a:cs typeface="Optima"/>
            </a:endParaRPr>
          </a:p>
        </p:txBody>
      </p:sp>
      <p:sp>
        <p:nvSpPr>
          <p:cNvPr id="18" name="Rectangle 17"/>
          <p:cNvSpPr/>
          <p:nvPr/>
        </p:nvSpPr>
        <p:spPr>
          <a:xfrm>
            <a:off x="1121264" y="4143552"/>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19" name="Rectangle 18"/>
          <p:cNvSpPr/>
          <p:nvPr/>
        </p:nvSpPr>
        <p:spPr>
          <a:xfrm>
            <a:off x="5261702" y="4143552"/>
            <a:ext cx="928637" cy="369332"/>
          </a:xfrm>
          <a:prstGeom prst="rect">
            <a:avLst/>
          </a:prstGeom>
        </p:spPr>
        <p:txBody>
          <a:bodyPr wrap="none">
            <a:spAutoFit/>
          </a:bodyPr>
          <a:lstStyle/>
          <a:p>
            <a:pPr algn="ctr"/>
            <a:r>
              <a:rPr lang="en-US" b="1" dirty="0" smtClean="0">
                <a:latin typeface="Optima"/>
                <a:cs typeface="Optima"/>
              </a:rPr>
              <a:t>Human</a:t>
            </a:r>
            <a:endParaRPr lang="en-US" b="1" dirty="0"/>
          </a:p>
        </p:txBody>
      </p:sp>
      <p:sp>
        <p:nvSpPr>
          <p:cNvPr id="20" name="Rectangle 19"/>
          <p:cNvSpPr/>
          <p:nvPr/>
        </p:nvSpPr>
        <p:spPr>
          <a:xfrm>
            <a:off x="3261569" y="4143552"/>
            <a:ext cx="595086" cy="369332"/>
          </a:xfrm>
          <a:prstGeom prst="rect">
            <a:avLst/>
          </a:prstGeom>
        </p:spPr>
        <p:txBody>
          <a:bodyPr wrap="none">
            <a:spAutoFit/>
          </a:bodyPr>
          <a:lstStyle/>
          <a:p>
            <a:pPr algn="ctr"/>
            <a:r>
              <a:rPr lang="en-US" b="1" dirty="0" smtClean="0">
                <a:latin typeface="Optima"/>
                <a:cs typeface="Optima"/>
              </a:rPr>
              <a:t>Seal</a:t>
            </a:r>
            <a:endParaRPr lang="en-US" b="1" dirty="0"/>
          </a:p>
        </p:txBody>
      </p:sp>
      <p:sp>
        <p:nvSpPr>
          <p:cNvPr id="21" name="Rectangle 20"/>
          <p:cNvSpPr/>
          <p:nvPr/>
        </p:nvSpPr>
        <p:spPr>
          <a:xfrm>
            <a:off x="7258840" y="4143552"/>
            <a:ext cx="838845" cy="369332"/>
          </a:xfrm>
          <a:prstGeom prst="rect">
            <a:avLst/>
          </a:prstGeom>
        </p:spPr>
        <p:txBody>
          <a:bodyPr wrap="none">
            <a:spAutoFit/>
          </a:bodyPr>
          <a:lstStyle/>
          <a:p>
            <a:pPr algn="ctr"/>
            <a:r>
              <a:rPr lang="en-US" b="1" dirty="0" smtClean="0">
                <a:latin typeface="Optima"/>
                <a:cs typeface="Optima"/>
              </a:rPr>
              <a:t>Whale</a:t>
            </a:r>
            <a:endParaRPr lang="en-US" b="1" dirty="0"/>
          </a:p>
        </p:txBody>
      </p:sp>
      <p:sp>
        <p:nvSpPr>
          <p:cNvPr id="22" name="TextBox 21"/>
          <p:cNvSpPr txBox="1"/>
          <p:nvPr/>
        </p:nvSpPr>
        <p:spPr>
          <a:xfrm>
            <a:off x="1911799" y="2653530"/>
            <a:ext cx="1415973" cy="338554"/>
          </a:xfrm>
          <a:prstGeom prst="rect">
            <a:avLst/>
          </a:prstGeom>
          <a:noFill/>
        </p:spPr>
        <p:txBody>
          <a:bodyPr wrap="none" rtlCol="0">
            <a:spAutoFit/>
          </a:bodyPr>
          <a:lstStyle/>
          <a:p>
            <a:pPr algn="ctr"/>
            <a:r>
              <a:rPr lang="en-US" sz="1600" b="1" dirty="0" smtClean="0">
                <a:solidFill>
                  <a:schemeClr val="tx2"/>
                </a:solidFill>
                <a:latin typeface="Courier"/>
                <a:cs typeface="Courier"/>
              </a:rPr>
              <a:t>A</a:t>
            </a:r>
            <a:r>
              <a:rPr lang="en-US" sz="1600" dirty="0" smtClean="0">
                <a:solidFill>
                  <a:srgbClr val="262626"/>
                </a:solidFill>
                <a:latin typeface="Courier"/>
                <a:cs typeface="Courier"/>
              </a:rPr>
              <a:t>CG</a:t>
            </a:r>
            <a:r>
              <a:rPr lang="en-US" sz="1600" b="1" dirty="0" smtClean="0">
                <a:solidFill>
                  <a:srgbClr val="ED1C24"/>
                </a:solidFill>
                <a:latin typeface="Courier"/>
                <a:cs typeface="Courier"/>
              </a:rPr>
              <a:t>TA</a:t>
            </a:r>
            <a:r>
              <a:rPr lang="en-US" sz="1600" b="1" dirty="0" smtClean="0">
                <a:solidFill>
                  <a:srgbClr val="176FC1"/>
                </a:solidFill>
                <a:latin typeface="Courier"/>
                <a:cs typeface="Courier"/>
              </a:rPr>
              <a:t>A</a:t>
            </a:r>
            <a:r>
              <a:rPr lang="en-US" sz="1600" dirty="0" smtClean="0">
                <a:solidFill>
                  <a:srgbClr val="262626"/>
                </a:solidFill>
                <a:latin typeface="Courier"/>
                <a:cs typeface="Courier"/>
              </a:rPr>
              <a:t>GC</a:t>
            </a:r>
            <a:r>
              <a:rPr lang="en-US" sz="1600" b="1" dirty="0" smtClean="0">
                <a:solidFill>
                  <a:srgbClr val="176FC1"/>
                </a:solidFill>
                <a:latin typeface="Courier"/>
                <a:cs typeface="Courier"/>
              </a:rPr>
              <a:t>A</a:t>
            </a:r>
            <a:r>
              <a:rPr lang="en-US" sz="1600" b="1" dirty="0" smtClean="0">
                <a:solidFill>
                  <a:srgbClr val="ED1C24"/>
                </a:solidFill>
                <a:latin typeface="Courier"/>
                <a:cs typeface="Courier"/>
              </a:rPr>
              <a:t>T</a:t>
            </a:r>
            <a:endParaRPr lang="en-US" sz="1600" b="1" dirty="0">
              <a:solidFill>
                <a:srgbClr val="ED1C24"/>
              </a:solidFill>
              <a:latin typeface="Courier"/>
              <a:cs typeface="Courier"/>
            </a:endParaRPr>
          </a:p>
        </p:txBody>
      </p:sp>
      <p:sp>
        <p:nvSpPr>
          <p:cNvPr id="23" name="TextBox 22"/>
          <p:cNvSpPr txBox="1"/>
          <p:nvPr/>
        </p:nvSpPr>
        <p:spPr>
          <a:xfrm>
            <a:off x="5980932" y="2653530"/>
            <a:ext cx="1415973" cy="338554"/>
          </a:xfrm>
          <a:prstGeom prst="rect">
            <a:avLst/>
          </a:prstGeom>
          <a:noFill/>
        </p:spPr>
        <p:txBody>
          <a:bodyPr wrap="none" rtlCol="0">
            <a:spAutoFit/>
          </a:bodyPr>
          <a:lstStyle/>
          <a:p>
            <a:pPr algn="ctr"/>
            <a:r>
              <a:rPr lang="en-US" sz="1600" b="1" dirty="0" smtClean="0">
                <a:solidFill>
                  <a:srgbClr val="F46E2B"/>
                </a:solidFill>
                <a:latin typeface="Courier"/>
                <a:cs typeface="Courier"/>
              </a:rPr>
              <a:t>A</a:t>
            </a:r>
            <a:r>
              <a:rPr lang="en-US" sz="1600" b="1" dirty="0" smtClean="0">
                <a:solidFill>
                  <a:srgbClr val="95319E"/>
                </a:solidFill>
                <a:latin typeface="Courier"/>
                <a:cs typeface="Courier"/>
              </a:rPr>
              <a:t>C</a:t>
            </a:r>
            <a:r>
              <a:rPr lang="en-US" sz="1600" dirty="0" smtClean="0">
                <a:solidFill>
                  <a:srgbClr val="262626"/>
                </a:solidFill>
                <a:latin typeface="Courier"/>
                <a:cs typeface="Courier"/>
              </a:rPr>
              <a:t>G</a:t>
            </a:r>
            <a:r>
              <a:rPr lang="en-US" sz="1600" b="1" dirty="0" smtClean="0">
                <a:solidFill>
                  <a:srgbClr val="F46E2B"/>
                </a:solidFill>
                <a:latin typeface="Courier"/>
                <a:cs typeface="Courier"/>
              </a:rPr>
              <a:t>T</a:t>
            </a:r>
            <a:r>
              <a:rPr lang="en-US" sz="1600" dirty="0" smtClean="0">
                <a:solidFill>
                  <a:srgbClr val="262626"/>
                </a:solidFill>
                <a:latin typeface="Courier"/>
                <a:cs typeface="Courier"/>
              </a:rPr>
              <a:t>AAG</a:t>
            </a:r>
            <a:r>
              <a:rPr lang="en-US" sz="1600" b="1" dirty="0" smtClean="0">
                <a:solidFill>
                  <a:srgbClr val="95319E"/>
                </a:solidFill>
                <a:latin typeface="Courier"/>
                <a:cs typeface="Courier"/>
              </a:rPr>
              <a:t>CA</a:t>
            </a:r>
            <a:r>
              <a:rPr lang="en-US" sz="1600" dirty="0" smtClean="0">
                <a:solidFill>
                  <a:srgbClr val="262626"/>
                </a:solidFill>
                <a:latin typeface="Courier"/>
                <a:cs typeface="Courier"/>
              </a:rPr>
              <a:t>T</a:t>
            </a:r>
            <a:endParaRPr lang="en-US" sz="1600" dirty="0">
              <a:solidFill>
                <a:srgbClr val="262626"/>
              </a:solidFill>
              <a:latin typeface="Courier"/>
              <a:cs typeface="Courier"/>
            </a:endParaRPr>
          </a:p>
        </p:txBody>
      </p:sp>
      <p:sp>
        <p:nvSpPr>
          <p:cNvPr id="24" name="TextBox 23"/>
          <p:cNvSpPr txBox="1"/>
          <p:nvPr/>
        </p:nvSpPr>
        <p:spPr>
          <a:xfrm>
            <a:off x="3962246" y="1646928"/>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ACGTAAGCAT</a:t>
            </a:r>
            <a:endParaRPr lang="en-US" sz="1600" dirty="0">
              <a:solidFill>
                <a:srgbClr val="262626"/>
              </a:solidFill>
              <a:latin typeface="Courier"/>
              <a:cs typeface="Courier"/>
            </a:endParaRPr>
          </a:p>
        </p:txBody>
      </p:sp>
      <p:sp>
        <p:nvSpPr>
          <p:cNvPr id="27" name="Rectangle 26"/>
          <p:cNvSpPr/>
          <p:nvPr/>
        </p:nvSpPr>
        <p:spPr>
          <a:xfrm>
            <a:off x="3321826" y="5786735"/>
            <a:ext cx="2904785" cy="461665"/>
          </a:xfrm>
          <a:prstGeom prst="rect">
            <a:avLst/>
          </a:prstGeom>
        </p:spPr>
        <p:txBody>
          <a:bodyPr wrap="none">
            <a:spAutoFit/>
          </a:bodyPr>
          <a:lstStyle/>
          <a:p>
            <a:r>
              <a:rPr lang="en-US" sz="2400" b="1" dirty="0" smtClean="0">
                <a:latin typeface="Optima"/>
                <a:cs typeface="Optima"/>
              </a:rPr>
              <a:t>Parsimony Score: 11</a:t>
            </a:r>
            <a:endParaRPr lang="en-US" sz="2400" b="1" dirty="0"/>
          </a:p>
        </p:txBody>
      </p:sp>
      <p:sp>
        <p:nvSpPr>
          <p:cNvPr id="29" name="Title 1"/>
          <p:cNvSpPr txBox="1">
            <a:spLocks/>
          </p:cNvSpPr>
          <p:nvPr/>
        </p:nvSpPr>
        <p:spPr>
          <a:xfrm>
            <a:off x="21405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Finding the Most Parsimonious Tree</a:t>
            </a:r>
          </a:p>
        </p:txBody>
      </p:sp>
      <p:pic>
        <p:nvPicPr>
          <p:cNvPr id="28" name="Picture 27"/>
          <p:cNvPicPr>
            <a:picLocks noChangeAspect="1"/>
          </p:cNvPicPr>
          <p:nvPr/>
        </p:nvPicPr>
        <p:blipFill rotWithShape="1">
          <a:blip r:embed="rId3"/>
          <a:srcRect l="9277" r="5706"/>
          <a:stretch/>
        </p:blipFill>
        <p:spPr>
          <a:xfrm>
            <a:off x="1107336" y="4648200"/>
            <a:ext cx="913439" cy="914400"/>
          </a:xfrm>
          <a:prstGeom prst="rect">
            <a:avLst/>
          </a:prstGeom>
          <a:ln w="38100" cmpd="sng">
            <a:solidFill>
              <a:srgbClr val="404040"/>
            </a:solidFill>
          </a:ln>
        </p:spPr>
      </p:pic>
      <p:pic>
        <p:nvPicPr>
          <p:cNvPr id="30" name="Picture 29"/>
          <p:cNvPicPr>
            <a:picLocks noChangeAspect="1"/>
          </p:cNvPicPr>
          <p:nvPr/>
        </p:nvPicPr>
        <p:blipFill rotWithShape="1">
          <a:blip r:embed="rId4"/>
          <a:srcRect l="46398" t="17250" r="3657" b="7804"/>
          <a:stretch/>
        </p:blipFill>
        <p:spPr>
          <a:xfrm>
            <a:off x="3110688" y="4648200"/>
            <a:ext cx="914400" cy="914288"/>
          </a:xfrm>
          <a:prstGeom prst="rect">
            <a:avLst/>
          </a:prstGeom>
          <a:ln w="38100" cmpd="sng">
            <a:solidFill>
              <a:schemeClr val="tx1">
                <a:lumMod val="75000"/>
                <a:lumOff val="25000"/>
              </a:schemeClr>
            </a:solidFill>
          </a:ln>
        </p:spPr>
      </p:pic>
      <p:pic>
        <p:nvPicPr>
          <p:cNvPr id="31" name="Picture 30" descr="pevzner_cowboy.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4648200"/>
            <a:ext cx="914400" cy="914400"/>
          </a:xfrm>
          <a:prstGeom prst="rect">
            <a:avLst/>
          </a:prstGeom>
          <a:ln w="38100" cmpd="sng">
            <a:solidFill>
              <a:schemeClr val="tx1">
                <a:lumMod val="75000"/>
                <a:lumOff val="25000"/>
              </a:schemeClr>
            </a:solidFill>
          </a:ln>
        </p:spPr>
      </p:pic>
      <p:pic>
        <p:nvPicPr>
          <p:cNvPr id="32" name="Picture 31"/>
          <p:cNvPicPr>
            <a:picLocks noChangeAspect="1"/>
          </p:cNvPicPr>
          <p:nvPr/>
        </p:nvPicPr>
        <p:blipFill rotWithShape="1">
          <a:blip r:embed="rId6"/>
          <a:srcRect l="23347" t="21010" r="23753" b="-350"/>
          <a:stretch/>
        </p:blipFill>
        <p:spPr>
          <a:xfrm>
            <a:off x="7239000" y="4648200"/>
            <a:ext cx="914512" cy="914400"/>
          </a:xfrm>
          <a:prstGeom prst="rect">
            <a:avLst/>
          </a:prstGeom>
          <a:ln w="38100" cmpd="sng">
            <a:solidFill>
              <a:srgbClr val="404040"/>
            </a:solidFill>
          </a:ln>
        </p:spPr>
      </p:pic>
    </p:spTree>
    <p:extLst>
      <p:ext uri="{BB962C8B-B14F-4D97-AF65-F5344CB8AC3E}">
        <p14:creationId xmlns:p14="http://schemas.microsoft.com/office/powerpoint/2010/main" val="1182211117"/>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4752" y="3786714"/>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ACGTA</a:t>
            </a:r>
            <a:r>
              <a:rPr lang="en-US" sz="1600" b="1" dirty="0" smtClean="0">
                <a:solidFill>
                  <a:schemeClr val="accent1"/>
                </a:solidFill>
                <a:latin typeface="Courier"/>
                <a:cs typeface="Courier"/>
              </a:rPr>
              <a:t>G</a:t>
            </a:r>
            <a:r>
              <a:rPr lang="en-US" sz="1600" dirty="0" smtClean="0">
                <a:solidFill>
                  <a:srgbClr val="262626"/>
                </a:solidFill>
                <a:latin typeface="Courier"/>
                <a:cs typeface="Courier"/>
              </a:rPr>
              <a:t>GCCT</a:t>
            </a:r>
            <a:endParaRPr lang="en-US" sz="1600" dirty="0">
              <a:solidFill>
                <a:srgbClr val="262626"/>
              </a:solidFill>
              <a:latin typeface="Courier"/>
              <a:cs typeface="Courier"/>
            </a:endParaRPr>
          </a:p>
        </p:txBody>
      </p:sp>
      <p:sp>
        <p:nvSpPr>
          <p:cNvPr id="3" name="TextBox 2"/>
          <p:cNvSpPr txBox="1"/>
          <p:nvPr/>
        </p:nvSpPr>
        <p:spPr>
          <a:xfrm>
            <a:off x="5008348" y="3786714"/>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A</a:t>
            </a:r>
            <a:r>
              <a:rPr lang="en-US" sz="1600" b="1" dirty="0" smtClean="0">
                <a:solidFill>
                  <a:schemeClr val="accent4"/>
                </a:solidFill>
                <a:latin typeface="Courier"/>
                <a:cs typeface="Courier"/>
              </a:rPr>
              <a:t>T</a:t>
            </a:r>
            <a:r>
              <a:rPr lang="en-US" sz="1600" dirty="0" smtClean="0">
                <a:solidFill>
                  <a:srgbClr val="262626"/>
                </a:solidFill>
                <a:latin typeface="Courier"/>
                <a:cs typeface="Courier"/>
              </a:rPr>
              <a:t>GTAAG</a:t>
            </a:r>
            <a:r>
              <a:rPr lang="en-US" sz="1600" b="1" dirty="0" smtClean="0">
                <a:solidFill>
                  <a:srgbClr val="95319E"/>
                </a:solidFill>
                <a:latin typeface="Courier"/>
                <a:cs typeface="Courier"/>
              </a:rPr>
              <a:t>A</a:t>
            </a:r>
            <a:r>
              <a:rPr lang="en-US" sz="1600" dirty="0" smtClean="0">
                <a:solidFill>
                  <a:srgbClr val="262626"/>
                </a:solidFill>
                <a:latin typeface="Courier"/>
                <a:cs typeface="Courier"/>
              </a:rPr>
              <a:t>CT</a:t>
            </a:r>
            <a:endParaRPr lang="en-US" sz="1600" dirty="0">
              <a:solidFill>
                <a:srgbClr val="262626"/>
              </a:solidFill>
              <a:latin typeface="Courier"/>
              <a:cs typeface="Courier"/>
            </a:endParaRPr>
          </a:p>
        </p:txBody>
      </p:sp>
      <p:sp>
        <p:nvSpPr>
          <p:cNvPr id="4" name="TextBox 3"/>
          <p:cNvSpPr txBox="1"/>
          <p:nvPr/>
        </p:nvSpPr>
        <p:spPr>
          <a:xfrm>
            <a:off x="6942831" y="3786714"/>
            <a:ext cx="1415973" cy="338554"/>
          </a:xfrm>
          <a:prstGeom prst="rect">
            <a:avLst/>
          </a:prstGeom>
          <a:noFill/>
        </p:spPr>
        <p:txBody>
          <a:bodyPr wrap="none" rtlCol="0">
            <a:spAutoFit/>
          </a:bodyPr>
          <a:lstStyle/>
          <a:p>
            <a:pPr algn="ctr"/>
            <a:r>
              <a:rPr lang="en-US" sz="1600" b="1" dirty="0" smtClean="0">
                <a:solidFill>
                  <a:schemeClr val="accent2"/>
                </a:solidFill>
                <a:latin typeface="Courier"/>
                <a:cs typeface="Courier"/>
              </a:rPr>
              <a:t>T</a:t>
            </a:r>
            <a:r>
              <a:rPr lang="en-US" sz="1600" dirty="0" smtClean="0">
                <a:solidFill>
                  <a:srgbClr val="262626"/>
                </a:solidFill>
                <a:latin typeface="Courier"/>
                <a:cs typeface="Courier"/>
              </a:rPr>
              <a:t>CG</a:t>
            </a:r>
            <a:r>
              <a:rPr lang="en-US" sz="1600" b="1" dirty="0" smtClean="0">
                <a:solidFill>
                  <a:srgbClr val="F46E2B"/>
                </a:solidFill>
                <a:latin typeface="Courier"/>
                <a:cs typeface="Courier"/>
              </a:rPr>
              <a:t>AG</a:t>
            </a:r>
            <a:r>
              <a:rPr lang="en-US" sz="1600" dirty="0" smtClean="0">
                <a:solidFill>
                  <a:srgbClr val="262626"/>
                </a:solidFill>
                <a:latin typeface="Courier"/>
                <a:cs typeface="Courier"/>
              </a:rPr>
              <a:t>AGC</a:t>
            </a:r>
            <a:r>
              <a:rPr lang="en-US" sz="1600" b="1" dirty="0" smtClean="0">
                <a:solidFill>
                  <a:srgbClr val="F46E2B"/>
                </a:solidFill>
                <a:latin typeface="Courier"/>
                <a:cs typeface="Courier"/>
              </a:rPr>
              <a:t>AC</a:t>
            </a:r>
            <a:endParaRPr lang="en-US" sz="1600" b="1" dirty="0">
              <a:solidFill>
                <a:srgbClr val="F46E2B"/>
              </a:solidFill>
              <a:latin typeface="Courier"/>
              <a:cs typeface="Courier"/>
            </a:endParaRPr>
          </a:p>
        </p:txBody>
      </p:sp>
      <p:sp>
        <p:nvSpPr>
          <p:cNvPr id="5" name="TextBox 4"/>
          <p:cNvSpPr txBox="1"/>
          <p:nvPr/>
        </p:nvSpPr>
        <p:spPr>
          <a:xfrm>
            <a:off x="2893315" y="3786714"/>
            <a:ext cx="1415973" cy="338554"/>
          </a:xfrm>
          <a:prstGeom prst="rect">
            <a:avLst/>
          </a:prstGeom>
          <a:noFill/>
        </p:spPr>
        <p:txBody>
          <a:bodyPr wrap="none" rtlCol="0">
            <a:spAutoFit/>
          </a:bodyPr>
          <a:lstStyle/>
          <a:p>
            <a:pPr algn="ctr"/>
            <a:r>
              <a:rPr lang="en-US" sz="1600" b="1" dirty="0" smtClean="0">
                <a:solidFill>
                  <a:schemeClr val="tx2"/>
                </a:solidFill>
                <a:latin typeface="Courier"/>
                <a:cs typeface="Courier"/>
              </a:rPr>
              <a:t>T</a:t>
            </a:r>
            <a:r>
              <a:rPr lang="en-US" sz="1600" dirty="0" smtClean="0">
                <a:solidFill>
                  <a:srgbClr val="262626"/>
                </a:solidFill>
                <a:latin typeface="Courier"/>
                <a:cs typeface="Courier"/>
              </a:rPr>
              <a:t>CG</a:t>
            </a:r>
            <a:r>
              <a:rPr lang="en-US" sz="1600" b="1" dirty="0" smtClean="0">
                <a:solidFill>
                  <a:srgbClr val="ED1C24"/>
                </a:solidFill>
                <a:latin typeface="Courier"/>
                <a:cs typeface="Courier"/>
              </a:rPr>
              <a:t>A</a:t>
            </a:r>
            <a:r>
              <a:rPr lang="en-US" sz="1600" dirty="0" smtClean="0">
                <a:solidFill>
                  <a:srgbClr val="262626"/>
                </a:solidFill>
                <a:latin typeface="Courier"/>
                <a:cs typeface="Courier"/>
              </a:rPr>
              <a:t>AAGC</a:t>
            </a:r>
            <a:r>
              <a:rPr lang="en-US" sz="1600" b="1" dirty="0" smtClean="0">
                <a:solidFill>
                  <a:srgbClr val="ED1C24"/>
                </a:solidFill>
                <a:latin typeface="Courier"/>
                <a:cs typeface="Courier"/>
              </a:rPr>
              <a:t>A</a:t>
            </a:r>
            <a:r>
              <a:rPr lang="en-US" sz="1600" dirty="0" smtClean="0">
                <a:solidFill>
                  <a:srgbClr val="262626"/>
                </a:solidFill>
                <a:latin typeface="Courier"/>
                <a:cs typeface="Courier"/>
              </a:rPr>
              <a:t>T</a:t>
            </a:r>
            <a:endParaRPr lang="en-US" sz="1600" dirty="0">
              <a:solidFill>
                <a:srgbClr val="262626"/>
              </a:solidFill>
              <a:latin typeface="Courier"/>
              <a:cs typeface="Courier"/>
            </a:endParaRPr>
          </a:p>
        </p:txBody>
      </p:sp>
      <p:cxnSp>
        <p:nvCxnSpPr>
          <p:cNvPr id="6" name="Straight Arrow Connector 5"/>
          <p:cNvCxnSpPr/>
          <p:nvPr/>
        </p:nvCxnSpPr>
        <p:spPr>
          <a:xfrm flipH="1">
            <a:off x="1836043" y="301420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110755" y="3107155"/>
            <a:ext cx="313009" cy="369332"/>
          </a:xfrm>
          <a:prstGeom prst="rect">
            <a:avLst/>
          </a:prstGeom>
          <a:noFill/>
        </p:spPr>
        <p:txBody>
          <a:bodyPr wrap="none" rtlCol="0">
            <a:spAutoFit/>
          </a:bodyPr>
          <a:lstStyle/>
          <a:p>
            <a:pPr algn="ctr"/>
            <a:r>
              <a:rPr lang="en-US" b="1" dirty="0" smtClean="0">
                <a:solidFill>
                  <a:schemeClr val="tx2"/>
                </a:solidFill>
                <a:latin typeface="Optima"/>
                <a:cs typeface="Optima"/>
              </a:rPr>
              <a:t>3</a:t>
            </a:r>
            <a:endParaRPr lang="en-US" b="1" dirty="0">
              <a:solidFill>
                <a:schemeClr val="tx2"/>
              </a:solidFill>
              <a:latin typeface="Optima"/>
              <a:cs typeface="Optima"/>
            </a:endParaRPr>
          </a:p>
        </p:txBody>
      </p:sp>
      <p:sp>
        <p:nvSpPr>
          <p:cNvPr id="8" name="TextBox 7"/>
          <p:cNvSpPr txBox="1"/>
          <p:nvPr/>
        </p:nvSpPr>
        <p:spPr>
          <a:xfrm>
            <a:off x="1850093" y="3107155"/>
            <a:ext cx="313009" cy="369332"/>
          </a:xfrm>
          <a:prstGeom prst="rect">
            <a:avLst/>
          </a:prstGeom>
          <a:noFill/>
        </p:spPr>
        <p:txBody>
          <a:bodyPr wrap="none" rtlCol="0">
            <a:spAutoFit/>
          </a:bodyPr>
          <a:lstStyle/>
          <a:p>
            <a:pPr algn="ctr"/>
            <a:r>
              <a:rPr lang="en-US" b="1" dirty="0">
                <a:solidFill>
                  <a:schemeClr val="accent1"/>
                </a:solidFill>
                <a:latin typeface="Optima"/>
                <a:cs typeface="Optima"/>
              </a:rPr>
              <a:t>1</a:t>
            </a:r>
          </a:p>
        </p:txBody>
      </p:sp>
      <p:sp>
        <p:nvSpPr>
          <p:cNvPr id="9" name="TextBox 8"/>
          <p:cNvSpPr txBox="1"/>
          <p:nvPr/>
        </p:nvSpPr>
        <p:spPr>
          <a:xfrm>
            <a:off x="5664565" y="1985483"/>
            <a:ext cx="313009" cy="369332"/>
          </a:xfrm>
          <a:prstGeom prst="rect">
            <a:avLst/>
          </a:prstGeom>
          <a:noFill/>
        </p:spPr>
        <p:txBody>
          <a:bodyPr wrap="none" rtlCol="0">
            <a:spAutoFit/>
          </a:bodyPr>
          <a:lstStyle/>
          <a:p>
            <a:pPr algn="ctr"/>
            <a:r>
              <a:rPr lang="en-US" b="1" dirty="0" smtClean="0">
                <a:solidFill>
                  <a:srgbClr val="404040"/>
                </a:solidFill>
                <a:latin typeface="Optima"/>
                <a:cs typeface="Optima"/>
              </a:rPr>
              <a:t>2</a:t>
            </a:r>
            <a:endParaRPr lang="en-US" b="1" dirty="0">
              <a:solidFill>
                <a:srgbClr val="404040"/>
              </a:solidFill>
              <a:latin typeface="Optima"/>
              <a:cs typeface="Optima"/>
            </a:endParaRPr>
          </a:p>
        </p:txBody>
      </p:sp>
      <p:sp>
        <p:nvSpPr>
          <p:cNvPr id="10" name="TextBox 9"/>
          <p:cNvSpPr txBox="1"/>
          <p:nvPr/>
        </p:nvSpPr>
        <p:spPr>
          <a:xfrm>
            <a:off x="7172167" y="3107155"/>
            <a:ext cx="313009" cy="369332"/>
          </a:xfrm>
          <a:prstGeom prst="rect">
            <a:avLst/>
          </a:prstGeom>
          <a:noFill/>
        </p:spPr>
        <p:txBody>
          <a:bodyPr wrap="none" rtlCol="0">
            <a:spAutoFit/>
          </a:bodyPr>
          <a:lstStyle/>
          <a:p>
            <a:pPr algn="ctr"/>
            <a:r>
              <a:rPr lang="en-US" b="1" dirty="0" smtClean="0">
                <a:solidFill>
                  <a:schemeClr val="accent2"/>
                </a:solidFill>
                <a:latin typeface="Optima"/>
                <a:cs typeface="Optima"/>
              </a:rPr>
              <a:t>5</a:t>
            </a:r>
            <a:endParaRPr lang="en-US" b="1" dirty="0">
              <a:solidFill>
                <a:schemeClr val="accent2"/>
              </a:solidFill>
              <a:latin typeface="Optima"/>
              <a:cs typeface="Optima"/>
            </a:endParaRPr>
          </a:p>
        </p:txBody>
      </p:sp>
      <p:sp>
        <p:nvSpPr>
          <p:cNvPr id="11" name="TextBox 10"/>
          <p:cNvSpPr txBox="1"/>
          <p:nvPr/>
        </p:nvSpPr>
        <p:spPr>
          <a:xfrm>
            <a:off x="5920598" y="3107155"/>
            <a:ext cx="313009" cy="369332"/>
          </a:xfrm>
          <a:prstGeom prst="rect">
            <a:avLst/>
          </a:prstGeom>
          <a:noFill/>
        </p:spPr>
        <p:txBody>
          <a:bodyPr wrap="none" rtlCol="0">
            <a:spAutoFit/>
          </a:bodyPr>
          <a:lstStyle/>
          <a:p>
            <a:pPr algn="ctr"/>
            <a:r>
              <a:rPr lang="en-US" b="1" dirty="0">
                <a:solidFill>
                  <a:schemeClr val="accent4"/>
                </a:solidFill>
                <a:latin typeface="Optima"/>
                <a:cs typeface="Optima"/>
              </a:rPr>
              <a:t>2</a:t>
            </a:r>
          </a:p>
        </p:txBody>
      </p:sp>
      <p:cxnSp>
        <p:nvCxnSpPr>
          <p:cNvPr id="12" name="Straight Arrow Connector 11"/>
          <p:cNvCxnSpPr/>
          <p:nvPr/>
        </p:nvCxnSpPr>
        <p:spPr>
          <a:xfrm>
            <a:off x="2746096" y="301420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3033179" y="2025665"/>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002656" y="2025665"/>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913797" y="3025452"/>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823850" y="3025452"/>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376617" y="1985483"/>
            <a:ext cx="313009" cy="369332"/>
          </a:xfrm>
          <a:prstGeom prst="rect">
            <a:avLst/>
          </a:prstGeom>
          <a:noFill/>
        </p:spPr>
        <p:txBody>
          <a:bodyPr wrap="none" rtlCol="0">
            <a:spAutoFit/>
          </a:bodyPr>
          <a:lstStyle/>
          <a:p>
            <a:pPr algn="ctr"/>
            <a:r>
              <a:rPr lang="en-US" b="1" dirty="0">
                <a:solidFill>
                  <a:srgbClr val="404040"/>
                </a:solidFill>
                <a:latin typeface="Optima"/>
                <a:cs typeface="Optima"/>
              </a:rPr>
              <a:t>1</a:t>
            </a:r>
          </a:p>
        </p:txBody>
      </p:sp>
      <p:sp>
        <p:nvSpPr>
          <p:cNvPr id="18" name="Rectangle 17"/>
          <p:cNvSpPr/>
          <p:nvPr/>
        </p:nvSpPr>
        <p:spPr>
          <a:xfrm>
            <a:off x="1121264" y="4135059"/>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19" name="Rectangle 18"/>
          <p:cNvSpPr/>
          <p:nvPr/>
        </p:nvSpPr>
        <p:spPr>
          <a:xfrm>
            <a:off x="5261702" y="4135059"/>
            <a:ext cx="928637" cy="369332"/>
          </a:xfrm>
          <a:prstGeom prst="rect">
            <a:avLst/>
          </a:prstGeom>
        </p:spPr>
        <p:txBody>
          <a:bodyPr wrap="none">
            <a:spAutoFit/>
          </a:bodyPr>
          <a:lstStyle/>
          <a:p>
            <a:pPr algn="ctr"/>
            <a:r>
              <a:rPr lang="en-US" b="1" dirty="0" smtClean="0">
                <a:latin typeface="Optima"/>
                <a:cs typeface="Optima"/>
              </a:rPr>
              <a:t>Human</a:t>
            </a:r>
            <a:endParaRPr lang="en-US" b="1" dirty="0"/>
          </a:p>
        </p:txBody>
      </p:sp>
      <p:sp>
        <p:nvSpPr>
          <p:cNvPr id="20" name="Rectangle 19"/>
          <p:cNvSpPr/>
          <p:nvPr/>
        </p:nvSpPr>
        <p:spPr>
          <a:xfrm>
            <a:off x="7304854" y="4135059"/>
            <a:ext cx="595086" cy="369332"/>
          </a:xfrm>
          <a:prstGeom prst="rect">
            <a:avLst/>
          </a:prstGeom>
        </p:spPr>
        <p:txBody>
          <a:bodyPr wrap="none">
            <a:spAutoFit/>
          </a:bodyPr>
          <a:lstStyle/>
          <a:p>
            <a:pPr algn="ctr"/>
            <a:r>
              <a:rPr lang="en-US" b="1" dirty="0" smtClean="0">
                <a:latin typeface="Optima"/>
                <a:cs typeface="Optima"/>
              </a:rPr>
              <a:t>Seal</a:t>
            </a:r>
            <a:endParaRPr lang="en-US" b="1" dirty="0"/>
          </a:p>
        </p:txBody>
      </p:sp>
      <p:sp>
        <p:nvSpPr>
          <p:cNvPr id="21" name="Rectangle 20"/>
          <p:cNvSpPr/>
          <p:nvPr/>
        </p:nvSpPr>
        <p:spPr>
          <a:xfrm>
            <a:off x="3176026" y="4135059"/>
            <a:ext cx="838845" cy="369332"/>
          </a:xfrm>
          <a:prstGeom prst="rect">
            <a:avLst/>
          </a:prstGeom>
        </p:spPr>
        <p:txBody>
          <a:bodyPr wrap="none">
            <a:spAutoFit/>
          </a:bodyPr>
          <a:lstStyle/>
          <a:p>
            <a:pPr algn="ctr"/>
            <a:r>
              <a:rPr lang="en-US" b="1" dirty="0" smtClean="0">
                <a:latin typeface="Optima"/>
                <a:cs typeface="Optima"/>
              </a:rPr>
              <a:t>Whale</a:t>
            </a:r>
            <a:endParaRPr lang="en-US" b="1" dirty="0"/>
          </a:p>
        </p:txBody>
      </p:sp>
      <p:sp>
        <p:nvSpPr>
          <p:cNvPr id="22" name="TextBox 21"/>
          <p:cNvSpPr txBox="1"/>
          <p:nvPr/>
        </p:nvSpPr>
        <p:spPr>
          <a:xfrm>
            <a:off x="1911800" y="2657731"/>
            <a:ext cx="1415973" cy="338554"/>
          </a:xfrm>
          <a:prstGeom prst="rect">
            <a:avLst/>
          </a:prstGeom>
          <a:noFill/>
        </p:spPr>
        <p:txBody>
          <a:bodyPr wrap="none" rtlCol="0">
            <a:spAutoFit/>
          </a:bodyPr>
          <a:lstStyle/>
          <a:p>
            <a:pPr algn="ctr"/>
            <a:r>
              <a:rPr lang="en-US" sz="1600" b="1" dirty="0" smtClean="0">
                <a:solidFill>
                  <a:schemeClr val="tx2"/>
                </a:solidFill>
                <a:latin typeface="Courier"/>
                <a:cs typeface="Courier"/>
              </a:rPr>
              <a:t>A</a:t>
            </a:r>
            <a:r>
              <a:rPr lang="en-US" sz="1600" dirty="0" smtClean="0">
                <a:solidFill>
                  <a:srgbClr val="262626"/>
                </a:solidFill>
                <a:latin typeface="Courier"/>
                <a:cs typeface="Courier"/>
              </a:rPr>
              <a:t>CG</a:t>
            </a:r>
            <a:r>
              <a:rPr lang="en-US" sz="1600" b="1" dirty="0" smtClean="0">
                <a:solidFill>
                  <a:srgbClr val="ED1C24"/>
                </a:solidFill>
                <a:latin typeface="Courier"/>
                <a:cs typeface="Courier"/>
              </a:rPr>
              <a:t>T</a:t>
            </a:r>
            <a:r>
              <a:rPr lang="en-US" sz="1600" dirty="0" smtClean="0">
                <a:solidFill>
                  <a:srgbClr val="262626"/>
                </a:solidFill>
                <a:latin typeface="Courier"/>
                <a:cs typeface="Courier"/>
              </a:rPr>
              <a:t>A</a:t>
            </a:r>
            <a:r>
              <a:rPr lang="en-US" sz="1600" b="1" dirty="0" smtClean="0">
                <a:solidFill>
                  <a:srgbClr val="176FC1"/>
                </a:solidFill>
                <a:latin typeface="Courier"/>
                <a:cs typeface="Courier"/>
              </a:rPr>
              <a:t>A</a:t>
            </a:r>
            <a:r>
              <a:rPr lang="en-US" sz="1600" dirty="0" smtClean="0">
                <a:solidFill>
                  <a:srgbClr val="262626"/>
                </a:solidFill>
                <a:latin typeface="Courier"/>
                <a:cs typeface="Courier"/>
              </a:rPr>
              <a:t>GC</a:t>
            </a:r>
            <a:r>
              <a:rPr lang="en-US" sz="1600" b="1" dirty="0" smtClean="0">
                <a:solidFill>
                  <a:srgbClr val="ED1C24"/>
                </a:solidFill>
                <a:latin typeface="Courier"/>
                <a:cs typeface="Courier"/>
              </a:rPr>
              <a:t>C</a:t>
            </a:r>
            <a:r>
              <a:rPr lang="en-US" sz="1600" dirty="0" smtClean="0">
                <a:solidFill>
                  <a:srgbClr val="262626"/>
                </a:solidFill>
                <a:latin typeface="Courier"/>
                <a:cs typeface="Courier"/>
              </a:rPr>
              <a:t>T</a:t>
            </a:r>
            <a:endParaRPr lang="en-US" sz="1600" dirty="0">
              <a:solidFill>
                <a:srgbClr val="262626"/>
              </a:solidFill>
              <a:latin typeface="Courier"/>
              <a:cs typeface="Courier"/>
            </a:endParaRPr>
          </a:p>
        </p:txBody>
      </p:sp>
      <p:sp>
        <p:nvSpPr>
          <p:cNvPr id="23" name="TextBox 22"/>
          <p:cNvSpPr txBox="1"/>
          <p:nvPr/>
        </p:nvSpPr>
        <p:spPr>
          <a:xfrm>
            <a:off x="5977574" y="2657731"/>
            <a:ext cx="1415973" cy="338554"/>
          </a:xfrm>
          <a:prstGeom prst="rect">
            <a:avLst/>
          </a:prstGeom>
          <a:noFill/>
        </p:spPr>
        <p:txBody>
          <a:bodyPr wrap="none" rtlCol="0">
            <a:spAutoFit/>
          </a:bodyPr>
          <a:lstStyle/>
          <a:p>
            <a:pPr algn="ctr"/>
            <a:r>
              <a:rPr lang="en-US" sz="1600" b="1" dirty="0" smtClean="0">
                <a:solidFill>
                  <a:srgbClr val="F46E2B"/>
                </a:solidFill>
                <a:latin typeface="Courier"/>
                <a:cs typeface="Courier"/>
              </a:rPr>
              <a:t>A</a:t>
            </a:r>
            <a:r>
              <a:rPr lang="en-US" sz="1600" b="1" dirty="0" smtClean="0">
                <a:solidFill>
                  <a:srgbClr val="95319E"/>
                </a:solidFill>
                <a:latin typeface="Courier"/>
                <a:cs typeface="Courier"/>
              </a:rPr>
              <a:t>C</a:t>
            </a:r>
            <a:r>
              <a:rPr lang="en-US" sz="1600" dirty="0" smtClean="0">
                <a:solidFill>
                  <a:srgbClr val="262626"/>
                </a:solidFill>
                <a:latin typeface="Courier"/>
                <a:cs typeface="Courier"/>
              </a:rPr>
              <a:t>G</a:t>
            </a:r>
            <a:r>
              <a:rPr lang="en-US" sz="1600" b="1" dirty="0" smtClean="0">
                <a:solidFill>
                  <a:srgbClr val="F46E2B"/>
                </a:solidFill>
                <a:latin typeface="Courier"/>
                <a:cs typeface="Courier"/>
              </a:rPr>
              <a:t>TA</a:t>
            </a:r>
            <a:r>
              <a:rPr lang="en-US" sz="1600" dirty="0" smtClean="0">
                <a:solidFill>
                  <a:srgbClr val="262626"/>
                </a:solidFill>
                <a:latin typeface="Courier"/>
                <a:cs typeface="Courier"/>
              </a:rPr>
              <a:t>AG</a:t>
            </a:r>
            <a:r>
              <a:rPr lang="en-US" sz="1600" b="1" dirty="0" smtClean="0">
                <a:solidFill>
                  <a:srgbClr val="95319E"/>
                </a:solidFill>
                <a:latin typeface="Courier"/>
                <a:cs typeface="Courier"/>
              </a:rPr>
              <a:t>C</a:t>
            </a:r>
            <a:r>
              <a:rPr lang="en-US" sz="1600" b="1" dirty="0" smtClean="0">
                <a:solidFill>
                  <a:srgbClr val="F46E2B"/>
                </a:solidFill>
                <a:latin typeface="Courier"/>
                <a:cs typeface="Courier"/>
              </a:rPr>
              <a:t>CT</a:t>
            </a:r>
            <a:endParaRPr lang="en-US" sz="1600" b="1" dirty="0">
              <a:solidFill>
                <a:srgbClr val="F46E2B"/>
              </a:solidFill>
              <a:latin typeface="Courier"/>
              <a:cs typeface="Courier"/>
            </a:endParaRPr>
          </a:p>
        </p:txBody>
      </p:sp>
      <p:sp>
        <p:nvSpPr>
          <p:cNvPr id="24" name="TextBox 23"/>
          <p:cNvSpPr txBox="1"/>
          <p:nvPr/>
        </p:nvSpPr>
        <p:spPr>
          <a:xfrm>
            <a:off x="3958612" y="1646928"/>
            <a:ext cx="1415973" cy="338554"/>
          </a:xfrm>
          <a:prstGeom prst="rect">
            <a:avLst/>
          </a:prstGeom>
          <a:noFill/>
        </p:spPr>
        <p:txBody>
          <a:bodyPr wrap="none" rtlCol="0">
            <a:spAutoFit/>
          </a:bodyPr>
          <a:lstStyle/>
          <a:p>
            <a:pPr algn="ctr"/>
            <a:r>
              <a:rPr lang="en-US" sz="1600" dirty="0" smtClean="0">
                <a:solidFill>
                  <a:srgbClr val="262626"/>
                </a:solidFill>
                <a:latin typeface="Courier"/>
                <a:cs typeface="Courier"/>
              </a:rPr>
              <a:t>ACGTAAGCCT</a:t>
            </a:r>
            <a:endParaRPr lang="en-US" sz="1600" dirty="0">
              <a:solidFill>
                <a:srgbClr val="262626"/>
              </a:solidFill>
              <a:latin typeface="Courier"/>
              <a:cs typeface="Courier"/>
            </a:endParaRPr>
          </a:p>
        </p:txBody>
      </p:sp>
      <p:sp>
        <p:nvSpPr>
          <p:cNvPr id="26" name="Rectangle 25"/>
          <p:cNvSpPr/>
          <p:nvPr/>
        </p:nvSpPr>
        <p:spPr>
          <a:xfrm>
            <a:off x="3321826" y="5786735"/>
            <a:ext cx="2904785" cy="461665"/>
          </a:xfrm>
          <a:prstGeom prst="rect">
            <a:avLst/>
          </a:prstGeom>
        </p:spPr>
        <p:txBody>
          <a:bodyPr wrap="none">
            <a:spAutoFit/>
          </a:bodyPr>
          <a:lstStyle/>
          <a:p>
            <a:r>
              <a:rPr lang="en-US" sz="2400" b="1" dirty="0" smtClean="0">
                <a:latin typeface="Optima"/>
                <a:cs typeface="Optima"/>
              </a:rPr>
              <a:t>Parsimony Score: 14</a:t>
            </a:r>
            <a:endParaRPr lang="en-US" sz="2400" b="1" dirty="0"/>
          </a:p>
        </p:txBody>
      </p:sp>
      <p:sp>
        <p:nvSpPr>
          <p:cNvPr id="27" name="Title 1"/>
          <p:cNvSpPr txBox="1">
            <a:spLocks/>
          </p:cNvSpPr>
          <p:nvPr/>
        </p:nvSpPr>
        <p:spPr>
          <a:xfrm>
            <a:off x="21405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Finding the Most Parsimonious Tree</a:t>
            </a:r>
          </a:p>
        </p:txBody>
      </p:sp>
      <p:pic>
        <p:nvPicPr>
          <p:cNvPr id="28" name="Picture 27"/>
          <p:cNvPicPr>
            <a:picLocks noChangeAspect="1"/>
          </p:cNvPicPr>
          <p:nvPr/>
        </p:nvPicPr>
        <p:blipFill rotWithShape="1">
          <a:blip r:embed="rId3"/>
          <a:srcRect l="9277" r="5706"/>
          <a:stretch/>
        </p:blipFill>
        <p:spPr>
          <a:xfrm>
            <a:off x="1107336" y="4648200"/>
            <a:ext cx="913439" cy="914400"/>
          </a:xfrm>
          <a:prstGeom prst="rect">
            <a:avLst/>
          </a:prstGeom>
          <a:ln w="38100" cmpd="sng">
            <a:solidFill>
              <a:srgbClr val="404040"/>
            </a:solidFill>
          </a:ln>
        </p:spPr>
      </p:pic>
      <p:pic>
        <p:nvPicPr>
          <p:cNvPr id="29" name="Picture 28"/>
          <p:cNvPicPr>
            <a:picLocks noChangeAspect="1"/>
          </p:cNvPicPr>
          <p:nvPr/>
        </p:nvPicPr>
        <p:blipFill rotWithShape="1">
          <a:blip r:embed="rId4"/>
          <a:srcRect l="23347" t="21010" r="23753" b="-350"/>
          <a:stretch/>
        </p:blipFill>
        <p:spPr>
          <a:xfrm>
            <a:off x="3151224" y="4648200"/>
            <a:ext cx="914512" cy="914400"/>
          </a:xfrm>
          <a:prstGeom prst="rect">
            <a:avLst/>
          </a:prstGeom>
          <a:ln w="38100" cmpd="sng">
            <a:solidFill>
              <a:srgbClr val="404040"/>
            </a:solidFill>
          </a:ln>
        </p:spPr>
      </p:pic>
      <p:pic>
        <p:nvPicPr>
          <p:cNvPr id="30" name="Picture 29" descr="pevzner_cowboy.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4648200"/>
            <a:ext cx="914400" cy="914400"/>
          </a:xfrm>
          <a:prstGeom prst="rect">
            <a:avLst/>
          </a:prstGeom>
          <a:ln w="38100" cmpd="sng">
            <a:solidFill>
              <a:schemeClr val="tx1">
                <a:lumMod val="75000"/>
                <a:lumOff val="25000"/>
              </a:schemeClr>
            </a:solidFill>
          </a:ln>
        </p:spPr>
      </p:pic>
      <p:pic>
        <p:nvPicPr>
          <p:cNvPr id="31" name="Picture 30"/>
          <p:cNvPicPr>
            <a:picLocks noChangeAspect="1"/>
          </p:cNvPicPr>
          <p:nvPr/>
        </p:nvPicPr>
        <p:blipFill rotWithShape="1">
          <a:blip r:embed="rId6"/>
          <a:srcRect l="46398" t="17250" r="3657" b="7804"/>
          <a:stretch/>
        </p:blipFill>
        <p:spPr>
          <a:xfrm>
            <a:off x="7140648" y="4648200"/>
            <a:ext cx="914400" cy="914288"/>
          </a:xfrm>
          <a:prstGeom prst="rect">
            <a:avLst/>
          </a:prstGeom>
          <a:ln w="38100" cmpd="sng">
            <a:solidFill>
              <a:schemeClr val="tx1">
                <a:lumMod val="75000"/>
                <a:lumOff val="25000"/>
              </a:schemeClr>
            </a:solidFill>
          </a:ln>
        </p:spPr>
      </p:pic>
    </p:spTree>
    <p:extLst>
      <p:ext uri="{BB962C8B-B14F-4D97-AF65-F5344CB8AC3E}">
        <p14:creationId xmlns:p14="http://schemas.microsoft.com/office/powerpoint/2010/main" val="3549626580"/>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371600"/>
            <a:ext cx="8229600" cy="3108544"/>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Large Parsimony Problem: </a:t>
            </a:r>
            <a:r>
              <a:rPr lang="en-US" sz="2800" i="1" dirty="0" smtClean="0">
                <a:latin typeface="Optima"/>
                <a:cs typeface="Optima"/>
              </a:rPr>
              <a:t>Given a set of strings, find a tree</a:t>
            </a:r>
            <a:r>
              <a:rPr lang="en-US" sz="2800" dirty="0" smtClean="0">
                <a:latin typeface="Optima"/>
                <a:cs typeface="Optima"/>
              </a:rPr>
              <a:t> (</a:t>
            </a:r>
            <a:r>
              <a:rPr lang="en-US" sz="2800" i="1" dirty="0" smtClean="0">
                <a:latin typeface="Optima"/>
                <a:cs typeface="Optima"/>
              </a:rPr>
              <a:t>with leaves labeled by all these strings</a:t>
            </a:r>
            <a:r>
              <a:rPr lang="en-US" sz="2800" dirty="0" smtClean="0">
                <a:latin typeface="Optima"/>
                <a:cs typeface="Optima"/>
              </a:rPr>
              <a:t>) </a:t>
            </a:r>
            <a:r>
              <a:rPr lang="en-US" sz="2800" i="1" dirty="0" smtClean="0">
                <a:latin typeface="Optima"/>
                <a:cs typeface="Optima"/>
              </a:rPr>
              <a:t>having minimum parsimony score.</a:t>
            </a:r>
            <a:endParaRPr lang="en-US" sz="2800" i="1" dirty="0">
              <a:latin typeface="Optima"/>
              <a:cs typeface="Optima"/>
            </a:endParaRPr>
          </a:p>
          <a:p>
            <a:pPr marL="457200" indent="-457200">
              <a:buFont typeface="Arial"/>
              <a:buChar char="•"/>
            </a:pPr>
            <a:r>
              <a:rPr lang="en-US" sz="2800" b="1" dirty="0" smtClean="0">
                <a:latin typeface="Optima"/>
                <a:cs typeface="Optima"/>
              </a:rPr>
              <a:t>Input: </a:t>
            </a:r>
            <a:r>
              <a:rPr lang="en-US" sz="2800" dirty="0" smtClean="0">
                <a:latin typeface="Optima"/>
                <a:cs typeface="Optima"/>
              </a:rPr>
              <a:t>A collection of strings of equal length.</a:t>
            </a:r>
          </a:p>
          <a:p>
            <a:pPr marL="457200" indent="-457200">
              <a:buFont typeface="Arial"/>
              <a:buChar char="•"/>
            </a:pPr>
            <a:r>
              <a:rPr lang="en-US" sz="2800" b="1" dirty="0" smtClean="0">
                <a:latin typeface="Optima"/>
                <a:cs typeface="Optima"/>
              </a:rPr>
              <a:t>Output: </a:t>
            </a:r>
            <a:r>
              <a:rPr lang="en-US" sz="2800" dirty="0" smtClean="0">
                <a:latin typeface="Optima"/>
                <a:cs typeface="Optima"/>
              </a:rPr>
              <a:t>A rooted binary tree </a:t>
            </a:r>
            <a:r>
              <a:rPr lang="en-US" sz="2800" i="1" dirty="0" smtClean="0">
                <a:latin typeface="Optima"/>
                <a:cs typeface="Optima"/>
              </a:rPr>
              <a:t>T</a:t>
            </a:r>
            <a:r>
              <a:rPr lang="en-US" sz="2800" dirty="0" smtClean="0">
                <a:latin typeface="Optima"/>
                <a:cs typeface="Optima"/>
              </a:rPr>
              <a:t> that minimizes the parsimony score among all possible rooted binary trees with leaves labeled by these strings.</a:t>
            </a:r>
            <a:endParaRPr lang="en-US" i="1" dirty="0">
              <a:latin typeface="Optima"/>
              <a:cs typeface="Optima"/>
            </a:endParaRPr>
          </a:p>
        </p:txBody>
      </p:sp>
      <p:sp>
        <p:nvSpPr>
          <p:cNvPr id="6" name="Title 1"/>
          <p:cNvSpPr txBox="1">
            <a:spLocks/>
          </p:cNvSpPr>
          <p:nvPr/>
        </p:nvSpPr>
        <p:spPr>
          <a:xfrm>
            <a:off x="21405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Finding the Most Parsimonious Tree</a:t>
            </a:r>
          </a:p>
        </p:txBody>
      </p:sp>
    </p:spTree>
    <p:extLst>
      <p:ext uri="{BB962C8B-B14F-4D97-AF65-F5344CB8AC3E}">
        <p14:creationId xmlns:p14="http://schemas.microsoft.com/office/powerpoint/2010/main" val="1177085097"/>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371600"/>
            <a:ext cx="8229600" cy="3108544"/>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Large Parsimony Problem: </a:t>
            </a:r>
            <a:r>
              <a:rPr lang="en-US" sz="2800" i="1" dirty="0" smtClean="0">
                <a:latin typeface="Optima"/>
                <a:cs typeface="Optima"/>
              </a:rPr>
              <a:t>Given a set of strings, find a tree</a:t>
            </a:r>
            <a:r>
              <a:rPr lang="en-US" sz="2800" dirty="0" smtClean="0">
                <a:latin typeface="Optima"/>
                <a:cs typeface="Optima"/>
              </a:rPr>
              <a:t> (</a:t>
            </a:r>
            <a:r>
              <a:rPr lang="en-US" sz="2800" i="1" dirty="0" smtClean="0">
                <a:latin typeface="Optima"/>
                <a:cs typeface="Optima"/>
              </a:rPr>
              <a:t>with leaves labeled by all these strings</a:t>
            </a:r>
            <a:r>
              <a:rPr lang="en-US" sz="2800" dirty="0" smtClean="0">
                <a:latin typeface="Optima"/>
                <a:cs typeface="Optima"/>
              </a:rPr>
              <a:t>) </a:t>
            </a:r>
            <a:r>
              <a:rPr lang="en-US" sz="2800" i="1" dirty="0" smtClean="0">
                <a:latin typeface="Optima"/>
                <a:cs typeface="Optima"/>
              </a:rPr>
              <a:t>having minimum parsimony score.</a:t>
            </a:r>
            <a:endParaRPr lang="en-US" sz="2800" i="1" dirty="0">
              <a:latin typeface="Optima"/>
              <a:cs typeface="Optima"/>
            </a:endParaRPr>
          </a:p>
          <a:p>
            <a:pPr marL="457200" indent="-457200">
              <a:buFont typeface="Arial"/>
              <a:buChar char="•"/>
            </a:pPr>
            <a:r>
              <a:rPr lang="en-US" sz="2800" b="1" dirty="0" smtClean="0">
                <a:latin typeface="Optima"/>
                <a:cs typeface="Optima"/>
              </a:rPr>
              <a:t>Input: </a:t>
            </a:r>
            <a:r>
              <a:rPr lang="en-US" sz="2800" dirty="0" smtClean="0">
                <a:latin typeface="Optima"/>
                <a:cs typeface="Optima"/>
              </a:rPr>
              <a:t>A collection of strings of equal length.</a:t>
            </a:r>
          </a:p>
          <a:p>
            <a:pPr marL="457200" indent="-457200">
              <a:buFont typeface="Arial"/>
              <a:buChar char="•"/>
            </a:pPr>
            <a:r>
              <a:rPr lang="en-US" sz="2800" b="1" dirty="0" smtClean="0">
                <a:latin typeface="Optima"/>
                <a:cs typeface="Optima"/>
              </a:rPr>
              <a:t>Output: </a:t>
            </a:r>
            <a:r>
              <a:rPr lang="en-US" sz="2800" dirty="0" smtClean="0">
                <a:latin typeface="Optima"/>
                <a:cs typeface="Optima"/>
              </a:rPr>
              <a:t>A rooted binary tree </a:t>
            </a:r>
            <a:r>
              <a:rPr lang="en-US" sz="2800" i="1" dirty="0" smtClean="0">
                <a:latin typeface="Optima"/>
                <a:cs typeface="Optima"/>
              </a:rPr>
              <a:t>T</a:t>
            </a:r>
            <a:r>
              <a:rPr lang="en-US" sz="2800" dirty="0" smtClean="0">
                <a:latin typeface="Optima"/>
                <a:cs typeface="Optima"/>
              </a:rPr>
              <a:t> that minimizes the parsimony score among all possible rooted binary trees with leaves labeled by these strings.</a:t>
            </a:r>
            <a:endParaRPr lang="en-US" i="1" dirty="0">
              <a:latin typeface="Optima"/>
              <a:cs typeface="Optima"/>
            </a:endParaRPr>
          </a:p>
        </p:txBody>
      </p:sp>
      <p:sp>
        <p:nvSpPr>
          <p:cNvPr id="6" name="Title 1"/>
          <p:cNvSpPr txBox="1">
            <a:spLocks/>
          </p:cNvSpPr>
          <p:nvPr/>
        </p:nvSpPr>
        <p:spPr>
          <a:xfrm>
            <a:off x="21405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Finding the Most Parsimonious Tree</a:t>
            </a:r>
          </a:p>
        </p:txBody>
      </p:sp>
      <p:sp>
        <p:nvSpPr>
          <p:cNvPr id="4" name="Rectangle 3"/>
          <p:cNvSpPr/>
          <p:nvPr/>
        </p:nvSpPr>
        <p:spPr>
          <a:xfrm>
            <a:off x="457200" y="5257800"/>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solidFill>
                  <a:srgbClr val="000000"/>
                </a:solidFill>
                <a:latin typeface="Optima"/>
                <a:cs typeface="Optima"/>
              </a:rPr>
              <a:t>Unfortunately, this problem is </a:t>
            </a:r>
            <a:r>
              <a:rPr lang="en-US" sz="2800" i="1" dirty="0" smtClean="0">
                <a:solidFill>
                  <a:srgbClr val="000000"/>
                </a:solidFill>
                <a:latin typeface="Optima"/>
                <a:cs typeface="Optima"/>
              </a:rPr>
              <a:t>NP</a:t>
            </a:r>
            <a:r>
              <a:rPr lang="en-US" sz="2800" dirty="0" smtClean="0">
                <a:solidFill>
                  <a:srgbClr val="000000"/>
                </a:solidFill>
                <a:latin typeface="Optima"/>
                <a:cs typeface="Optima"/>
              </a:rPr>
              <a:t>-Complete...</a:t>
            </a:r>
            <a:endParaRPr lang="en-US" i="1" dirty="0">
              <a:solidFill>
                <a:schemeClr val="tx1"/>
              </a:solidFill>
              <a:latin typeface="Optima"/>
              <a:cs typeface="Optima"/>
            </a:endParaRPr>
          </a:p>
        </p:txBody>
      </p:sp>
    </p:spTree>
    <p:extLst>
      <p:ext uri="{BB962C8B-B14F-4D97-AF65-F5344CB8AC3E}">
        <p14:creationId xmlns:p14="http://schemas.microsoft.com/office/powerpoint/2010/main" val="3683102949"/>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Greedy Heuristic for Large Parsimony</a:t>
            </a:r>
            <a:endParaRPr lang="en-US" b="1" dirty="0">
              <a:latin typeface="Optima"/>
              <a:cs typeface="Optima"/>
            </a:endParaRPr>
          </a:p>
        </p:txBody>
      </p:sp>
      <p:sp>
        <p:nvSpPr>
          <p:cNvPr id="3" name="Content Placeholder 3"/>
          <p:cNvSpPr txBox="1">
            <a:spLocks/>
          </p:cNvSpPr>
          <p:nvPr/>
        </p:nvSpPr>
        <p:spPr>
          <a:xfrm>
            <a:off x="452330" y="1466171"/>
            <a:ext cx="8229601" cy="144779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Note that removing an </a:t>
            </a:r>
            <a:r>
              <a:rPr lang="en-US" sz="2800" b="1" dirty="0" smtClean="0">
                <a:latin typeface="Optima"/>
                <a:cs typeface="Optima"/>
              </a:rPr>
              <a:t>internal edge</a:t>
            </a:r>
            <a:r>
              <a:rPr lang="en-US" sz="2800" dirty="0" smtClean="0">
                <a:latin typeface="Optima"/>
                <a:cs typeface="Optima"/>
              </a:rPr>
              <a:t>, an edge </a:t>
            </a:r>
            <a:r>
              <a:rPr lang="en-US" sz="2800" dirty="0" smtClean="0">
                <a:latin typeface="Optima"/>
                <a:cs typeface="Optima"/>
              </a:rPr>
              <a:t>connecting </a:t>
            </a:r>
            <a:r>
              <a:rPr lang="en-US" sz="2800" dirty="0" smtClean="0">
                <a:latin typeface="Optima"/>
                <a:cs typeface="Optima"/>
              </a:rPr>
              <a:t>two internal nodes (along with the nodes</a:t>
            </a:r>
            <a:r>
              <a:rPr lang="en-US" sz="2800" dirty="0" smtClean="0">
                <a:latin typeface="Optima"/>
                <a:cs typeface="Optima"/>
              </a:rPr>
              <a:t>), </a:t>
            </a:r>
            <a:r>
              <a:rPr lang="en-US" sz="2800" dirty="0" smtClean="0">
                <a:latin typeface="Optima"/>
                <a:cs typeface="Optima"/>
              </a:rPr>
              <a:t>produces four </a:t>
            </a:r>
            <a:r>
              <a:rPr lang="en-US" sz="2800" dirty="0" err="1" smtClean="0">
                <a:latin typeface="Optima"/>
                <a:cs typeface="Optima"/>
              </a:rPr>
              <a:t>subtrees</a:t>
            </a:r>
            <a:r>
              <a:rPr lang="en-US" sz="2800" dirty="0" smtClean="0">
                <a:latin typeface="Optima"/>
                <a:cs typeface="Optima"/>
              </a:rPr>
              <a:t> (</a:t>
            </a:r>
            <a:r>
              <a:rPr lang="en-US" sz="2800" i="1" dirty="0" smtClean="0">
                <a:latin typeface="Optima"/>
                <a:cs typeface="Optima"/>
              </a:rPr>
              <a:t>W</a:t>
            </a:r>
            <a:r>
              <a:rPr lang="en-US" sz="2800" dirty="0" smtClean="0">
                <a:latin typeface="Optima"/>
                <a:cs typeface="Optima"/>
              </a:rPr>
              <a:t>, </a:t>
            </a:r>
            <a:r>
              <a:rPr lang="en-US" sz="2800" i="1" dirty="0" smtClean="0">
                <a:latin typeface="Optima"/>
                <a:cs typeface="Optima"/>
              </a:rPr>
              <a:t>X</a:t>
            </a:r>
            <a:r>
              <a:rPr lang="en-US" sz="2800" dirty="0" smtClean="0">
                <a:latin typeface="Optima"/>
                <a:cs typeface="Optima"/>
              </a:rPr>
              <a:t>, </a:t>
            </a:r>
            <a:r>
              <a:rPr lang="en-US" sz="2800" i="1" dirty="0" smtClean="0">
                <a:latin typeface="Optima"/>
                <a:cs typeface="Optima"/>
              </a:rPr>
              <a:t>Y</a:t>
            </a:r>
            <a:r>
              <a:rPr lang="en-US" sz="2800" dirty="0" smtClean="0">
                <a:latin typeface="Optima"/>
                <a:cs typeface="Optima"/>
              </a:rPr>
              <a:t>, </a:t>
            </a:r>
            <a:r>
              <a:rPr lang="en-US" sz="2800" i="1" dirty="0" smtClean="0">
                <a:latin typeface="Optima"/>
                <a:cs typeface="Optima"/>
              </a:rPr>
              <a:t>Z</a:t>
            </a:r>
            <a:r>
              <a:rPr lang="en-US" sz="2800" dirty="0" smtClean="0">
                <a:latin typeface="Optima"/>
                <a:cs typeface="Optima"/>
              </a:rPr>
              <a:t>).</a:t>
            </a:r>
            <a:endParaRPr lang="en-US" sz="2800" dirty="0">
              <a:latin typeface="Optima"/>
              <a:cs typeface="Optima"/>
            </a:endParaRPr>
          </a:p>
          <a:p>
            <a:pPr marL="0" indent="0">
              <a:buNone/>
            </a:pPr>
            <a:endParaRPr lang="en-US" sz="2800" dirty="0" smtClean="0">
              <a:latin typeface="Optima"/>
              <a:cs typeface="Optima"/>
            </a:endParaRPr>
          </a:p>
        </p:txBody>
      </p:sp>
      <p:grpSp>
        <p:nvGrpSpPr>
          <p:cNvPr id="31" name="Group 30"/>
          <p:cNvGrpSpPr/>
          <p:nvPr/>
        </p:nvGrpSpPr>
        <p:grpSpPr>
          <a:xfrm>
            <a:off x="936296" y="3810001"/>
            <a:ext cx="7259904" cy="2224715"/>
            <a:chOff x="1085553" y="169104"/>
            <a:chExt cx="7259904" cy="2224715"/>
          </a:xfrm>
        </p:grpSpPr>
        <p:cxnSp>
          <p:nvCxnSpPr>
            <p:cNvPr id="32" name="Straight Arrow Connector 31"/>
            <p:cNvCxnSpPr/>
            <p:nvPr/>
          </p:nvCxnSpPr>
          <p:spPr>
            <a:xfrm>
              <a:off x="4087744" y="1289986"/>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319693" y="1281914"/>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328065" y="598369"/>
              <a:ext cx="1350955" cy="679984"/>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2737793" y="1289986"/>
              <a:ext cx="1350955" cy="679984"/>
            </a:xfrm>
            <a:prstGeom prst="straightConnector1">
              <a:avLst/>
            </a:prstGeom>
            <a:ln w="38100" cmpd="sng">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2746165" y="606441"/>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3968273" y="109309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5063934" y="109309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Isosceles Triangle 38"/>
            <p:cNvSpPr>
              <a:spLocks noChangeAspect="1"/>
            </p:cNvSpPr>
            <p:nvPr/>
          </p:nvSpPr>
          <p:spPr>
            <a:xfrm rot="5400000">
              <a:off x="1521872" y="-267215"/>
              <a:ext cx="872642" cy="1745279"/>
            </a:xfrm>
            <a:prstGeom prst="triangle">
              <a:avLst/>
            </a:prstGeom>
            <a:solidFill>
              <a:schemeClr val="tx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p:cNvSpPr>
              <a:spLocks noChangeAspect="1"/>
            </p:cNvSpPr>
            <p:nvPr/>
          </p:nvSpPr>
          <p:spPr>
            <a:xfrm rot="5400000">
              <a:off x="1521872" y="1084858"/>
              <a:ext cx="872642" cy="1745279"/>
            </a:xfrm>
            <a:prstGeom prst="triangle">
              <a:avLst/>
            </a:prstGeom>
            <a:solidFill>
              <a:schemeClr val="bg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40"/>
            <p:cNvSpPr>
              <a:spLocks noChangeAspect="1"/>
            </p:cNvSpPr>
            <p:nvPr/>
          </p:nvSpPr>
          <p:spPr>
            <a:xfrm rot="16200000">
              <a:off x="7036497" y="1084858"/>
              <a:ext cx="872642" cy="1745279"/>
            </a:xfrm>
            <a:prstGeom prst="triangle">
              <a:avLst/>
            </a:prstGeom>
            <a:solidFill>
              <a:schemeClr val="accent4">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p:cNvSpPr>
              <a:spLocks noChangeAspect="1"/>
            </p:cNvSpPr>
            <p:nvPr/>
          </p:nvSpPr>
          <p:spPr>
            <a:xfrm rot="16200000">
              <a:off x="7036497" y="-267215"/>
              <a:ext cx="872642" cy="1745279"/>
            </a:xfrm>
            <a:prstGeom prst="triangle">
              <a:avLst/>
            </a:prstGeom>
            <a:solidFill>
              <a:srgbClr val="96C6F2"/>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p:cNvSpPr>
              <a:spLocks noChangeAspect="1"/>
            </p:cNvSpPr>
            <p:nvPr/>
          </p:nvSpPr>
          <p:spPr>
            <a:xfrm>
              <a:off x="6505646"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4" name="Oval 43"/>
            <p:cNvSpPr>
              <a:spLocks noChangeAspect="1"/>
            </p:cNvSpPr>
            <p:nvPr/>
          </p:nvSpPr>
          <p:spPr>
            <a:xfrm>
              <a:off x="6505646"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5" name="Oval 44"/>
            <p:cNvSpPr>
              <a:spLocks noChangeAspect="1"/>
            </p:cNvSpPr>
            <p:nvPr/>
          </p:nvSpPr>
          <p:spPr>
            <a:xfrm>
              <a:off x="2552663"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6" name="Oval 45"/>
            <p:cNvSpPr>
              <a:spLocks noChangeAspect="1"/>
            </p:cNvSpPr>
            <p:nvPr/>
          </p:nvSpPr>
          <p:spPr>
            <a:xfrm>
              <a:off x="2552663"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7" name="TextBox 46"/>
            <p:cNvSpPr txBox="1"/>
            <p:nvPr/>
          </p:nvSpPr>
          <p:spPr>
            <a:xfrm>
              <a:off x="7562944" y="1659490"/>
              <a:ext cx="496927" cy="523220"/>
            </a:xfrm>
            <a:prstGeom prst="rect">
              <a:avLst/>
            </a:prstGeom>
            <a:noFill/>
          </p:spPr>
          <p:txBody>
            <a:bodyPr wrap="none" rtlCol="0">
              <a:spAutoFit/>
            </a:bodyPr>
            <a:lstStyle/>
            <a:p>
              <a:pPr algn="ctr"/>
              <a:r>
                <a:rPr lang="en-US" sz="2800" i="1" dirty="0" smtClean="0">
                  <a:solidFill>
                    <a:srgbClr val="262626"/>
                  </a:solidFill>
                  <a:latin typeface="Optima"/>
                  <a:cs typeface="Optima"/>
                </a:rPr>
                <a:t>Z</a:t>
              </a:r>
              <a:endParaRPr lang="en-US" sz="2800" i="1" dirty="0">
                <a:solidFill>
                  <a:srgbClr val="262626"/>
                </a:solidFill>
                <a:latin typeface="Optima"/>
                <a:cs typeface="Optima"/>
              </a:endParaRPr>
            </a:p>
          </p:txBody>
        </p:sp>
        <p:sp>
          <p:nvSpPr>
            <p:cNvPr id="48" name="TextBox 47"/>
            <p:cNvSpPr txBox="1"/>
            <p:nvPr/>
          </p:nvSpPr>
          <p:spPr>
            <a:xfrm>
              <a:off x="7572817" y="308537"/>
              <a:ext cx="477181" cy="523220"/>
            </a:xfrm>
            <a:prstGeom prst="rect">
              <a:avLst/>
            </a:prstGeom>
            <a:noFill/>
          </p:spPr>
          <p:txBody>
            <a:bodyPr wrap="none" rtlCol="0">
              <a:spAutoFit/>
            </a:bodyPr>
            <a:lstStyle/>
            <a:p>
              <a:pPr algn="ctr"/>
              <a:r>
                <a:rPr lang="en-US" sz="2800" i="1" dirty="0" smtClean="0">
                  <a:solidFill>
                    <a:schemeClr val="tx1">
                      <a:lumMod val="85000"/>
                      <a:lumOff val="15000"/>
                    </a:schemeClr>
                  </a:solidFill>
                  <a:latin typeface="Optima"/>
                  <a:cs typeface="Optima"/>
                </a:rPr>
                <a:t>Y</a:t>
              </a:r>
              <a:endParaRPr lang="en-US" sz="2800" i="1" dirty="0">
                <a:solidFill>
                  <a:schemeClr val="tx1">
                    <a:lumMod val="85000"/>
                    <a:lumOff val="15000"/>
                  </a:schemeClr>
                </a:solidFill>
                <a:latin typeface="Optima"/>
                <a:cs typeface="Optima"/>
              </a:endParaRPr>
            </a:p>
          </p:txBody>
        </p:sp>
        <p:sp>
          <p:nvSpPr>
            <p:cNvPr id="49" name="TextBox 48"/>
            <p:cNvSpPr txBox="1"/>
            <p:nvPr/>
          </p:nvSpPr>
          <p:spPr>
            <a:xfrm>
              <a:off x="1305559" y="302497"/>
              <a:ext cx="616496" cy="523220"/>
            </a:xfrm>
            <a:prstGeom prst="rect">
              <a:avLst/>
            </a:prstGeom>
            <a:noFill/>
          </p:spPr>
          <p:txBody>
            <a:bodyPr wrap="none" rtlCol="0">
              <a:spAutoFit/>
            </a:bodyPr>
            <a:lstStyle/>
            <a:p>
              <a:pPr algn="ctr"/>
              <a:r>
                <a:rPr lang="en-US" sz="2800" i="1" dirty="0" smtClean="0">
                  <a:solidFill>
                    <a:srgbClr val="262626"/>
                  </a:solidFill>
                  <a:latin typeface="Optima"/>
                  <a:cs typeface="Optima"/>
                </a:rPr>
                <a:t>W</a:t>
              </a:r>
              <a:endParaRPr lang="en-US" sz="2800" i="1" dirty="0">
                <a:solidFill>
                  <a:srgbClr val="262626"/>
                </a:solidFill>
                <a:latin typeface="Optima"/>
                <a:cs typeface="Optima"/>
              </a:endParaRPr>
            </a:p>
          </p:txBody>
        </p:sp>
        <p:sp>
          <p:nvSpPr>
            <p:cNvPr id="50" name="TextBox 49"/>
            <p:cNvSpPr txBox="1"/>
            <p:nvPr/>
          </p:nvSpPr>
          <p:spPr>
            <a:xfrm>
              <a:off x="1375217" y="1669586"/>
              <a:ext cx="477181" cy="523220"/>
            </a:xfrm>
            <a:prstGeom prst="rect">
              <a:avLst/>
            </a:prstGeom>
            <a:noFill/>
          </p:spPr>
          <p:txBody>
            <a:bodyPr wrap="none" rtlCol="0">
              <a:spAutoFit/>
            </a:bodyPr>
            <a:lstStyle/>
            <a:p>
              <a:pPr algn="ctr"/>
              <a:r>
                <a:rPr lang="en-US" sz="2800" i="1" dirty="0" smtClean="0">
                  <a:solidFill>
                    <a:srgbClr val="262626"/>
                  </a:solidFill>
                  <a:latin typeface="Optima"/>
                  <a:cs typeface="Optima"/>
                </a:rPr>
                <a:t>X</a:t>
              </a:r>
              <a:endParaRPr lang="en-US" sz="2800" i="1" dirty="0">
                <a:solidFill>
                  <a:srgbClr val="262626"/>
                </a:solidFill>
                <a:latin typeface="Optima"/>
                <a:cs typeface="Optima"/>
              </a:endParaRPr>
            </a:p>
          </p:txBody>
        </p:sp>
      </p:grpSp>
      <p:sp>
        <p:nvSpPr>
          <p:cNvPr id="51" name="TextBox 50"/>
          <p:cNvSpPr txBox="1"/>
          <p:nvPr/>
        </p:nvSpPr>
        <p:spPr>
          <a:xfrm>
            <a:off x="2383680" y="4014292"/>
            <a:ext cx="449763" cy="400110"/>
          </a:xfrm>
          <a:prstGeom prst="rect">
            <a:avLst/>
          </a:prstGeom>
          <a:noFill/>
        </p:spPr>
        <p:txBody>
          <a:bodyPr wrap="none" rtlCol="0">
            <a:spAutoFit/>
          </a:bodyPr>
          <a:lstStyle/>
          <a:p>
            <a:pPr algn="ctr"/>
            <a:r>
              <a:rPr lang="en-US" sz="2000" i="1" dirty="0" err="1">
                <a:solidFill>
                  <a:srgbClr val="262626"/>
                </a:solidFill>
                <a:latin typeface="Optima"/>
                <a:cs typeface="Optima"/>
              </a:rPr>
              <a:t>w</a:t>
            </a:r>
            <a:endParaRPr lang="en-US" sz="2000" i="1" dirty="0">
              <a:solidFill>
                <a:srgbClr val="262626"/>
              </a:solidFill>
              <a:latin typeface="Optima"/>
              <a:cs typeface="Optima"/>
            </a:endParaRPr>
          </a:p>
        </p:txBody>
      </p:sp>
      <p:sp>
        <p:nvSpPr>
          <p:cNvPr id="52" name="TextBox 51"/>
          <p:cNvSpPr txBox="1"/>
          <p:nvPr/>
        </p:nvSpPr>
        <p:spPr>
          <a:xfrm>
            <a:off x="2426514" y="5357081"/>
            <a:ext cx="364095" cy="400110"/>
          </a:xfrm>
          <a:prstGeom prst="rect">
            <a:avLst/>
          </a:prstGeom>
          <a:noFill/>
        </p:spPr>
        <p:txBody>
          <a:bodyPr wrap="none" rtlCol="0">
            <a:spAutoFit/>
          </a:bodyPr>
          <a:lstStyle/>
          <a:p>
            <a:pPr algn="ctr"/>
            <a:r>
              <a:rPr lang="en-US" sz="2000" i="1" dirty="0" smtClean="0">
                <a:solidFill>
                  <a:srgbClr val="262626"/>
                </a:solidFill>
                <a:latin typeface="Optima"/>
                <a:cs typeface="Optima"/>
              </a:rPr>
              <a:t>x</a:t>
            </a:r>
            <a:endParaRPr lang="en-US" sz="2000" i="1" dirty="0">
              <a:solidFill>
                <a:srgbClr val="262626"/>
              </a:solidFill>
              <a:latin typeface="Optima"/>
              <a:cs typeface="Optima"/>
            </a:endParaRPr>
          </a:p>
        </p:txBody>
      </p:sp>
      <p:sp>
        <p:nvSpPr>
          <p:cNvPr id="53" name="TextBox 52"/>
          <p:cNvSpPr txBox="1"/>
          <p:nvPr/>
        </p:nvSpPr>
        <p:spPr>
          <a:xfrm>
            <a:off x="3840962" y="4678343"/>
            <a:ext cx="378462" cy="400110"/>
          </a:xfrm>
          <a:prstGeom prst="rect">
            <a:avLst/>
          </a:prstGeom>
          <a:noFill/>
        </p:spPr>
        <p:txBody>
          <a:bodyPr wrap="none" rtlCol="0">
            <a:spAutoFit/>
          </a:bodyPr>
          <a:lstStyle/>
          <a:p>
            <a:pPr algn="ctr"/>
            <a:r>
              <a:rPr lang="en-US" sz="2000" i="1" dirty="0">
                <a:solidFill>
                  <a:srgbClr val="262626"/>
                </a:solidFill>
                <a:latin typeface="Optima"/>
                <a:cs typeface="Optima"/>
              </a:rPr>
              <a:t>a</a:t>
            </a:r>
          </a:p>
        </p:txBody>
      </p:sp>
      <p:sp>
        <p:nvSpPr>
          <p:cNvPr id="54" name="TextBox 53"/>
          <p:cNvSpPr txBox="1"/>
          <p:nvPr/>
        </p:nvSpPr>
        <p:spPr>
          <a:xfrm>
            <a:off x="4922669" y="4687995"/>
            <a:ext cx="397439" cy="400110"/>
          </a:xfrm>
          <a:prstGeom prst="rect">
            <a:avLst/>
          </a:prstGeom>
          <a:noFill/>
        </p:spPr>
        <p:txBody>
          <a:bodyPr wrap="none" rtlCol="0">
            <a:spAutoFit/>
          </a:bodyPr>
          <a:lstStyle/>
          <a:p>
            <a:pPr algn="ctr"/>
            <a:r>
              <a:rPr lang="en-US" sz="2000" i="1" dirty="0" smtClean="0">
                <a:solidFill>
                  <a:srgbClr val="262626"/>
                </a:solidFill>
                <a:latin typeface="Optima"/>
                <a:cs typeface="Optima"/>
              </a:rPr>
              <a:t>b</a:t>
            </a:r>
            <a:endParaRPr lang="en-US" sz="2000" i="1" dirty="0">
              <a:solidFill>
                <a:srgbClr val="262626"/>
              </a:solidFill>
              <a:latin typeface="Optima"/>
              <a:cs typeface="Optima"/>
            </a:endParaRPr>
          </a:p>
        </p:txBody>
      </p:sp>
      <p:sp>
        <p:nvSpPr>
          <p:cNvPr id="55" name="TextBox 54"/>
          <p:cNvSpPr txBox="1"/>
          <p:nvPr/>
        </p:nvSpPr>
        <p:spPr>
          <a:xfrm>
            <a:off x="6369661" y="4002643"/>
            <a:ext cx="378462" cy="400110"/>
          </a:xfrm>
          <a:prstGeom prst="rect">
            <a:avLst/>
          </a:prstGeom>
          <a:noFill/>
        </p:spPr>
        <p:txBody>
          <a:bodyPr wrap="none" rtlCol="0">
            <a:spAutoFit/>
          </a:bodyPr>
          <a:lstStyle/>
          <a:p>
            <a:pPr algn="ctr"/>
            <a:r>
              <a:rPr lang="en-US" sz="2000" i="1" dirty="0">
                <a:solidFill>
                  <a:srgbClr val="262626"/>
                </a:solidFill>
                <a:latin typeface="Optima"/>
                <a:cs typeface="Optima"/>
              </a:rPr>
              <a:t>y</a:t>
            </a:r>
          </a:p>
        </p:txBody>
      </p:sp>
      <p:sp>
        <p:nvSpPr>
          <p:cNvPr id="56" name="TextBox 55"/>
          <p:cNvSpPr txBox="1"/>
          <p:nvPr/>
        </p:nvSpPr>
        <p:spPr>
          <a:xfrm>
            <a:off x="6372819" y="5357863"/>
            <a:ext cx="378462" cy="400110"/>
          </a:xfrm>
          <a:prstGeom prst="rect">
            <a:avLst/>
          </a:prstGeom>
          <a:noFill/>
        </p:spPr>
        <p:txBody>
          <a:bodyPr wrap="none" rtlCol="0">
            <a:spAutoFit/>
          </a:bodyPr>
          <a:lstStyle/>
          <a:p>
            <a:pPr algn="ctr"/>
            <a:r>
              <a:rPr lang="en-US" sz="2000" i="1" dirty="0" smtClean="0">
                <a:solidFill>
                  <a:srgbClr val="262626"/>
                </a:solidFill>
                <a:latin typeface="Optima"/>
                <a:cs typeface="Optima"/>
              </a:rPr>
              <a:t>z</a:t>
            </a:r>
            <a:endParaRPr lang="en-US" sz="2000" i="1" dirty="0">
              <a:solidFill>
                <a:srgbClr val="262626"/>
              </a:solidFill>
              <a:latin typeface="Optima"/>
              <a:cs typeface="Optima"/>
            </a:endParaRPr>
          </a:p>
        </p:txBody>
      </p:sp>
    </p:spTree>
    <p:extLst>
      <p:ext uri="{BB962C8B-B14F-4D97-AF65-F5344CB8AC3E}">
        <p14:creationId xmlns:p14="http://schemas.microsoft.com/office/powerpoint/2010/main" val="3668036818"/>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Greedy Heuristic for Large Parsimony</a:t>
            </a:r>
            <a:endParaRPr lang="en-US" b="1" dirty="0">
              <a:latin typeface="Optima"/>
              <a:cs typeface="Optima"/>
            </a:endParaRPr>
          </a:p>
        </p:txBody>
      </p:sp>
      <p:grpSp>
        <p:nvGrpSpPr>
          <p:cNvPr id="31" name="Group 30"/>
          <p:cNvGrpSpPr/>
          <p:nvPr/>
        </p:nvGrpSpPr>
        <p:grpSpPr>
          <a:xfrm>
            <a:off x="936296" y="3810001"/>
            <a:ext cx="7259904" cy="2224715"/>
            <a:chOff x="1085553" y="169104"/>
            <a:chExt cx="7259904" cy="2224715"/>
          </a:xfrm>
        </p:grpSpPr>
        <p:cxnSp>
          <p:nvCxnSpPr>
            <p:cNvPr id="32" name="Straight Arrow Connector 31"/>
            <p:cNvCxnSpPr/>
            <p:nvPr/>
          </p:nvCxnSpPr>
          <p:spPr>
            <a:xfrm>
              <a:off x="4340258" y="1293053"/>
              <a:ext cx="728255" cy="0"/>
            </a:xfrm>
            <a:prstGeom prst="straightConnector1">
              <a:avLst/>
            </a:prstGeom>
            <a:ln w="38100" cmpd="sng">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cxnSpLocks/>
            </p:cNvCxnSpPr>
            <p:nvPr/>
          </p:nvCxnSpPr>
          <p:spPr>
            <a:xfrm>
              <a:off x="5438807" y="1350203"/>
              <a:ext cx="1213795" cy="610946"/>
            </a:xfrm>
            <a:prstGeom prst="straightConnector1">
              <a:avLst/>
            </a:prstGeom>
            <a:ln w="38100" cmpd="sng">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cxnSpLocks noChangeAspect="1"/>
            </p:cNvCxnSpPr>
            <p:nvPr/>
          </p:nvCxnSpPr>
          <p:spPr>
            <a:xfrm flipV="1">
              <a:off x="5435632" y="616778"/>
              <a:ext cx="1205619" cy="606832"/>
            </a:xfrm>
            <a:prstGeom prst="straightConnector1">
              <a:avLst/>
            </a:prstGeom>
            <a:ln w="38100" cmpd="sng">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cxnSpLocks noChangeAspect="1"/>
            </p:cNvCxnSpPr>
            <p:nvPr/>
          </p:nvCxnSpPr>
          <p:spPr>
            <a:xfrm flipH="1">
              <a:off x="2743232" y="1362903"/>
              <a:ext cx="1223786" cy="615976"/>
            </a:xfrm>
            <a:prstGeom prst="straightConnector1">
              <a:avLst/>
            </a:prstGeom>
            <a:ln w="38100" cmpd="sng">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cxnSpLocks noChangeAspect="1"/>
            </p:cNvCxnSpPr>
            <p:nvPr/>
          </p:nvCxnSpPr>
          <p:spPr>
            <a:xfrm flipH="1" flipV="1">
              <a:off x="2746168" y="606441"/>
              <a:ext cx="1223786" cy="615976"/>
            </a:xfrm>
            <a:prstGeom prst="straightConnector1">
              <a:avLst/>
            </a:prstGeom>
            <a:ln w="38100" cmpd="sng">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3968273" y="1093099"/>
              <a:ext cx="365762" cy="365760"/>
            </a:xfrm>
            <a:prstGeom prst="ellipse">
              <a:avLst/>
            </a:prstGeom>
            <a:noFill/>
            <a:ln w="12700" cmpd="sng">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5063934" y="1093099"/>
              <a:ext cx="365762" cy="365760"/>
            </a:xfrm>
            <a:prstGeom prst="ellipse">
              <a:avLst/>
            </a:prstGeom>
            <a:noFill/>
            <a:ln w="12700" cmpd="sng">
              <a:solidFill>
                <a:schemeClr val="tx1">
                  <a:lumMod val="85000"/>
                  <a:lumOff val="1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Isosceles Triangle 38"/>
            <p:cNvSpPr>
              <a:spLocks noChangeAspect="1"/>
            </p:cNvSpPr>
            <p:nvPr/>
          </p:nvSpPr>
          <p:spPr>
            <a:xfrm rot="5400000">
              <a:off x="1521872" y="-267215"/>
              <a:ext cx="872642" cy="1745279"/>
            </a:xfrm>
            <a:prstGeom prst="triangle">
              <a:avLst/>
            </a:prstGeom>
            <a:solidFill>
              <a:schemeClr val="tx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p:cNvSpPr>
              <a:spLocks noChangeAspect="1"/>
            </p:cNvSpPr>
            <p:nvPr/>
          </p:nvSpPr>
          <p:spPr>
            <a:xfrm rot="5400000">
              <a:off x="1521872" y="1084858"/>
              <a:ext cx="872642" cy="1745279"/>
            </a:xfrm>
            <a:prstGeom prst="triangle">
              <a:avLst/>
            </a:prstGeom>
            <a:solidFill>
              <a:schemeClr val="bg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40"/>
            <p:cNvSpPr>
              <a:spLocks noChangeAspect="1"/>
            </p:cNvSpPr>
            <p:nvPr/>
          </p:nvSpPr>
          <p:spPr>
            <a:xfrm rot="16200000">
              <a:off x="7036497" y="1084858"/>
              <a:ext cx="872642" cy="1745279"/>
            </a:xfrm>
            <a:prstGeom prst="triangle">
              <a:avLst/>
            </a:prstGeom>
            <a:solidFill>
              <a:schemeClr val="accent4">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p:cNvSpPr>
              <a:spLocks noChangeAspect="1"/>
            </p:cNvSpPr>
            <p:nvPr/>
          </p:nvSpPr>
          <p:spPr>
            <a:xfrm rot="16200000">
              <a:off x="7036497" y="-267215"/>
              <a:ext cx="872642" cy="1745279"/>
            </a:xfrm>
            <a:prstGeom prst="triangle">
              <a:avLst/>
            </a:prstGeom>
            <a:solidFill>
              <a:srgbClr val="96C6F2"/>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p:cNvSpPr>
              <a:spLocks noChangeAspect="1"/>
            </p:cNvSpPr>
            <p:nvPr/>
          </p:nvSpPr>
          <p:spPr>
            <a:xfrm>
              <a:off x="6505646"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4" name="Oval 43"/>
            <p:cNvSpPr>
              <a:spLocks noChangeAspect="1"/>
            </p:cNvSpPr>
            <p:nvPr/>
          </p:nvSpPr>
          <p:spPr>
            <a:xfrm>
              <a:off x="6505646"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5" name="Oval 44"/>
            <p:cNvSpPr>
              <a:spLocks noChangeAspect="1"/>
            </p:cNvSpPr>
            <p:nvPr/>
          </p:nvSpPr>
          <p:spPr>
            <a:xfrm>
              <a:off x="2552663"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6" name="Oval 45"/>
            <p:cNvSpPr>
              <a:spLocks noChangeAspect="1"/>
            </p:cNvSpPr>
            <p:nvPr/>
          </p:nvSpPr>
          <p:spPr>
            <a:xfrm>
              <a:off x="2552663"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7" name="TextBox 46"/>
            <p:cNvSpPr txBox="1"/>
            <p:nvPr/>
          </p:nvSpPr>
          <p:spPr>
            <a:xfrm>
              <a:off x="7562944" y="1659490"/>
              <a:ext cx="496927" cy="523220"/>
            </a:xfrm>
            <a:prstGeom prst="rect">
              <a:avLst/>
            </a:prstGeom>
            <a:noFill/>
          </p:spPr>
          <p:txBody>
            <a:bodyPr wrap="none" rtlCol="0">
              <a:spAutoFit/>
            </a:bodyPr>
            <a:lstStyle/>
            <a:p>
              <a:pPr algn="ctr"/>
              <a:r>
                <a:rPr lang="en-US" sz="2800" i="1" dirty="0" smtClean="0">
                  <a:solidFill>
                    <a:srgbClr val="262626"/>
                  </a:solidFill>
                  <a:latin typeface="Optima"/>
                  <a:cs typeface="Optima"/>
                </a:rPr>
                <a:t>Z</a:t>
              </a:r>
              <a:endParaRPr lang="en-US" sz="2800" i="1" dirty="0">
                <a:solidFill>
                  <a:srgbClr val="262626"/>
                </a:solidFill>
                <a:latin typeface="Optima"/>
                <a:cs typeface="Optima"/>
              </a:endParaRPr>
            </a:p>
          </p:txBody>
        </p:sp>
        <p:sp>
          <p:nvSpPr>
            <p:cNvPr id="48" name="TextBox 47"/>
            <p:cNvSpPr txBox="1"/>
            <p:nvPr/>
          </p:nvSpPr>
          <p:spPr>
            <a:xfrm>
              <a:off x="7572817" y="308537"/>
              <a:ext cx="477181" cy="523220"/>
            </a:xfrm>
            <a:prstGeom prst="rect">
              <a:avLst/>
            </a:prstGeom>
            <a:noFill/>
          </p:spPr>
          <p:txBody>
            <a:bodyPr wrap="none" rtlCol="0">
              <a:spAutoFit/>
            </a:bodyPr>
            <a:lstStyle/>
            <a:p>
              <a:pPr algn="ctr"/>
              <a:r>
                <a:rPr lang="en-US" sz="2800" i="1" dirty="0" smtClean="0">
                  <a:solidFill>
                    <a:schemeClr val="tx1">
                      <a:lumMod val="85000"/>
                      <a:lumOff val="15000"/>
                    </a:schemeClr>
                  </a:solidFill>
                  <a:latin typeface="Optima"/>
                  <a:cs typeface="Optima"/>
                </a:rPr>
                <a:t>Y</a:t>
              </a:r>
              <a:endParaRPr lang="en-US" sz="2800" i="1" dirty="0">
                <a:solidFill>
                  <a:schemeClr val="tx1">
                    <a:lumMod val="85000"/>
                    <a:lumOff val="15000"/>
                  </a:schemeClr>
                </a:solidFill>
                <a:latin typeface="Optima"/>
                <a:cs typeface="Optima"/>
              </a:endParaRPr>
            </a:p>
          </p:txBody>
        </p:sp>
        <p:sp>
          <p:nvSpPr>
            <p:cNvPr id="49" name="TextBox 48"/>
            <p:cNvSpPr txBox="1"/>
            <p:nvPr/>
          </p:nvSpPr>
          <p:spPr>
            <a:xfrm>
              <a:off x="1305559" y="302497"/>
              <a:ext cx="616496" cy="523220"/>
            </a:xfrm>
            <a:prstGeom prst="rect">
              <a:avLst/>
            </a:prstGeom>
            <a:noFill/>
          </p:spPr>
          <p:txBody>
            <a:bodyPr wrap="none" rtlCol="0">
              <a:spAutoFit/>
            </a:bodyPr>
            <a:lstStyle/>
            <a:p>
              <a:pPr algn="ctr"/>
              <a:r>
                <a:rPr lang="en-US" sz="2800" i="1" dirty="0" smtClean="0">
                  <a:solidFill>
                    <a:srgbClr val="262626"/>
                  </a:solidFill>
                  <a:latin typeface="Optima"/>
                  <a:cs typeface="Optima"/>
                </a:rPr>
                <a:t>W</a:t>
              </a:r>
              <a:endParaRPr lang="en-US" sz="2800" i="1" dirty="0">
                <a:solidFill>
                  <a:srgbClr val="262626"/>
                </a:solidFill>
                <a:latin typeface="Optima"/>
                <a:cs typeface="Optima"/>
              </a:endParaRPr>
            </a:p>
          </p:txBody>
        </p:sp>
        <p:sp>
          <p:nvSpPr>
            <p:cNvPr id="50" name="TextBox 49"/>
            <p:cNvSpPr txBox="1"/>
            <p:nvPr/>
          </p:nvSpPr>
          <p:spPr>
            <a:xfrm>
              <a:off x="1375217" y="1669586"/>
              <a:ext cx="477181" cy="523220"/>
            </a:xfrm>
            <a:prstGeom prst="rect">
              <a:avLst/>
            </a:prstGeom>
            <a:noFill/>
          </p:spPr>
          <p:txBody>
            <a:bodyPr wrap="none" rtlCol="0">
              <a:spAutoFit/>
            </a:bodyPr>
            <a:lstStyle/>
            <a:p>
              <a:pPr algn="ctr"/>
              <a:r>
                <a:rPr lang="en-US" sz="2800" i="1" dirty="0" smtClean="0">
                  <a:solidFill>
                    <a:srgbClr val="262626"/>
                  </a:solidFill>
                  <a:latin typeface="Optima"/>
                  <a:cs typeface="Optima"/>
                </a:rPr>
                <a:t>X</a:t>
              </a:r>
              <a:endParaRPr lang="en-US" sz="2800" i="1" dirty="0">
                <a:solidFill>
                  <a:srgbClr val="262626"/>
                </a:solidFill>
                <a:latin typeface="Optima"/>
                <a:cs typeface="Optima"/>
              </a:endParaRPr>
            </a:p>
          </p:txBody>
        </p:sp>
      </p:grpSp>
      <p:sp>
        <p:nvSpPr>
          <p:cNvPr id="51" name="TextBox 50"/>
          <p:cNvSpPr txBox="1"/>
          <p:nvPr/>
        </p:nvSpPr>
        <p:spPr>
          <a:xfrm>
            <a:off x="2383680" y="4014292"/>
            <a:ext cx="449763" cy="400110"/>
          </a:xfrm>
          <a:prstGeom prst="rect">
            <a:avLst/>
          </a:prstGeom>
          <a:noFill/>
        </p:spPr>
        <p:txBody>
          <a:bodyPr wrap="none" rtlCol="0">
            <a:spAutoFit/>
          </a:bodyPr>
          <a:lstStyle/>
          <a:p>
            <a:pPr algn="ctr"/>
            <a:r>
              <a:rPr lang="en-US" sz="2000" i="1" dirty="0" err="1">
                <a:solidFill>
                  <a:srgbClr val="262626"/>
                </a:solidFill>
                <a:latin typeface="Optima"/>
                <a:cs typeface="Optima"/>
              </a:rPr>
              <a:t>w</a:t>
            </a:r>
            <a:endParaRPr lang="en-US" sz="2000" i="1" dirty="0">
              <a:solidFill>
                <a:srgbClr val="262626"/>
              </a:solidFill>
              <a:latin typeface="Optima"/>
              <a:cs typeface="Optima"/>
            </a:endParaRPr>
          </a:p>
        </p:txBody>
      </p:sp>
      <p:sp>
        <p:nvSpPr>
          <p:cNvPr id="52" name="TextBox 51"/>
          <p:cNvSpPr txBox="1"/>
          <p:nvPr/>
        </p:nvSpPr>
        <p:spPr>
          <a:xfrm>
            <a:off x="2426514" y="5357081"/>
            <a:ext cx="364095" cy="400110"/>
          </a:xfrm>
          <a:prstGeom prst="rect">
            <a:avLst/>
          </a:prstGeom>
          <a:noFill/>
        </p:spPr>
        <p:txBody>
          <a:bodyPr wrap="none" rtlCol="0">
            <a:spAutoFit/>
          </a:bodyPr>
          <a:lstStyle/>
          <a:p>
            <a:pPr algn="ctr"/>
            <a:r>
              <a:rPr lang="en-US" sz="2000" i="1" dirty="0" smtClean="0">
                <a:solidFill>
                  <a:srgbClr val="262626"/>
                </a:solidFill>
                <a:latin typeface="Optima"/>
                <a:cs typeface="Optima"/>
              </a:rPr>
              <a:t>x</a:t>
            </a:r>
            <a:endParaRPr lang="en-US" sz="2000" i="1" dirty="0">
              <a:solidFill>
                <a:srgbClr val="262626"/>
              </a:solidFill>
              <a:latin typeface="Optima"/>
              <a:cs typeface="Optima"/>
            </a:endParaRPr>
          </a:p>
        </p:txBody>
      </p:sp>
      <p:sp>
        <p:nvSpPr>
          <p:cNvPr id="53" name="TextBox 52"/>
          <p:cNvSpPr txBox="1"/>
          <p:nvPr/>
        </p:nvSpPr>
        <p:spPr>
          <a:xfrm>
            <a:off x="3840962" y="4678343"/>
            <a:ext cx="378462" cy="400110"/>
          </a:xfrm>
          <a:prstGeom prst="rect">
            <a:avLst/>
          </a:prstGeom>
          <a:noFill/>
        </p:spPr>
        <p:txBody>
          <a:bodyPr wrap="none" rtlCol="0">
            <a:spAutoFit/>
          </a:bodyPr>
          <a:lstStyle/>
          <a:p>
            <a:pPr algn="ctr"/>
            <a:r>
              <a:rPr lang="en-US" sz="2000" i="1" dirty="0">
                <a:solidFill>
                  <a:schemeClr val="bg1">
                    <a:lumMod val="50000"/>
                  </a:schemeClr>
                </a:solidFill>
                <a:latin typeface="Optima"/>
                <a:cs typeface="Optima"/>
              </a:rPr>
              <a:t>a</a:t>
            </a:r>
          </a:p>
        </p:txBody>
      </p:sp>
      <p:sp>
        <p:nvSpPr>
          <p:cNvPr id="54" name="TextBox 53"/>
          <p:cNvSpPr txBox="1"/>
          <p:nvPr/>
        </p:nvSpPr>
        <p:spPr>
          <a:xfrm>
            <a:off x="4922669" y="4687995"/>
            <a:ext cx="397439" cy="400110"/>
          </a:xfrm>
          <a:prstGeom prst="rect">
            <a:avLst/>
          </a:prstGeom>
          <a:noFill/>
        </p:spPr>
        <p:txBody>
          <a:bodyPr wrap="none" rtlCol="0">
            <a:spAutoFit/>
          </a:bodyPr>
          <a:lstStyle/>
          <a:p>
            <a:pPr algn="ctr"/>
            <a:r>
              <a:rPr lang="en-US" sz="2000" i="1" dirty="0" smtClean="0">
                <a:solidFill>
                  <a:srgbClr val="7F7F7F"/>
                </a:solidFill>
                <a:latin typeface="Optima"/>
                <a:cs typeface="Optima"/>
              </a:rPr>
              <a:t>b</a:t>
            </a:r>
            <a:endParaRPr lang="en-US" sz="2000" i="1" dirty="0">
              <a:solidFill>
                <a:srgbClr val="7F7F7F"/>
              </a:solidFill>
              <a:latin typeface="Optima"/>
              <a:cs typeface="Optima"/>
            </a:endParaRPr>
          </a:p>
        </p:txBody>
      </p:sp>
      <p:sp>
        <p:nvSpPr>
          <p:cNvPr id="55" name="TextBox 54"/>
          <p:cNvSpPr txBox="1"/>
          <p:nvPr/>
        </p:nvSpPr>
        <p:spPr>
          <a:xfrm>
            <a:off x="6369661" y="4002643"/>
            <a:ext cx="378462" cy="400110"/>
          </a:xfrm>
          <a:prstGeom prst="rect">
            <a:avLst/>
          </a:prstGeom>
          <a:noFill/>
        </p:spPr>
        <p:txBody>
          <a:bodyPr wrap="none" rtlCol="0">
            <a:spAutoFit/>
          </a:bodyPr>
          <a:lstStyle/>
          <a:p>
            <a:pPr algn="ctr"/>
            <a:r>
              <a:rPr lang="en-US" sz="2000" i="1" dirty="0">
                <a:solidFill>
                  <a:srgbClr val="262626"/>
                </a:solidFill>
                <a:latin typeface="Optima"/>
                <a:cs typeface="Optima"/>
              </a:rPr>
              <a:t>y</a:t>
            </a:r>
          </a:p>
        </p:txBody>
      </p:sp>
      <p:sp>
        <p:nvSpPr>
          <p:cNvPr id="56" name="TextBox 55"/>
          <p:cNvSpPr txBox="1"/>
          <p:nvPr/>
        </p:nvSpPr>
        <p:spPr>
          <a:xfrm>
            <a:off x="6372819" y="5357863"/>
            <a:ext cx="378462" cy="400110"/>
          </a:xfrm>
          <a:prstGeom prst="rect">
            <a:avLst/>
          </a:prstGeom>
          <a:noFill/>
        </p:spPr>
        <p:txBody>
          <a:bodyPr wrap="none" rtlCol="0">
            <a:spAutoFit/>
          </a:bodyPr>
          <a:lstStyle/>
          <a:p>
            <a:pPr algn="ctr"/>
            <a:r>
              <a:rPr lang="en-US" sz="2000" i="1" dirty="0" smtClean="0">
                <a:solidFill>
                  <a:srgbClr val="262626"/>
                </a:solidFill>
                <a:latin typeface="Optima"/>
                <a:cs typeface="Optima"/>
              </a:rPr>
              <a:t>z</a:t>
            </a:r>
            <a:endParaRPr lang="en-US" sz="2000" i="1" dirty="0">
              <a:solidFill>
                <a:srgbClr val="262626"/>
              </a:solidFill>
              <a:latin typeface="Optima"/>
              <a:cs typeface="Optima"/>
            </a:endParaRPr>
          </a:p>
        </p:txBody>
      </p:sp>
      <p:sp>
        <p:nvSpPr>
          <p:cNvPr id="57" name="Content Placeholder 3"/>
          <p:cNvSpPr txBox="1">
            <a:spLocks/>
          </p:cNvSpPr>
          <p:nvPr/>
        </p:nvSpPr>
        <p:spPr>
          <a:xfrm>
            <a:off x="452330" y="1466171"/>
            <a:ext cx="8229601" cy="144779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Note that removing an </a:t>
            </a:r>
            <a:r>
              <a:rPr lang="en-US" sz="2800" b="1" dirty="0">
                <a:latin typeface="Optima"/>
                <a:cs typeface="Optima"/>
              </a:rPr>
              <a:t>internal edge</a:t>
            </a:r>
            <a:r>
              <a:rPr lang="en-US" sz="2800" dirty="0">
                <a:latin typeface="Optima"/>
                <a:cs typeface="Optima"/>
              </a:rPr>
              <a:t>, an edge connecting two internal nodes (along with the nodes), produces four </a:t>
            </a:r>
            <a:r>
              <a:rPr lang="en-US" sz="2800" dirty="0" err="1">
                <a:latin typeface="Optima"/>
                <a:cs typeface="Optima"/>
              </a:rPr>
              <a:t>subtrees</a:t>
            </a:r>
            <a:r>
              <a:rPr lang="en-US" sz="2800" dirty="0">
                <a:latin typeface="Optima"/>
                <a:cs typeface="Optima"/>
              </a:rPr>
              <a:t> (</a:t>
            </a:r>
            <a:r>
              <a:rPr lang="en-US" sz="2800" i="1" dirty="0">
                <a:latin typeface="Optima"/>
                <a:cs typeface="Optima"/>
              </a:rPr>
              <a:t>W</a:t>
            </a:r>
            <a:r>
              <a:rPr lang="en-US" sz="2800" dirty="0">
                <a:latin typeface="Optima"/>
                <a:cs typeface="Optima"/>
              </a:rPr>
              <a:t>, </a:t>
            </a:r>
            <a:r>
              <a:rPr lang="en-US" sz="2800" i="1" dirty="0">
                <a:latin typeface="Optima"/>
                <a:cs typeface="Optima"/>
              </a:rPr>
              <a:t>X</a:t>
            </a:r>
            <a:r>
              <a:rPr lang="en-US" sz="2800" dirty="0">
                <a:latin typeface="Optima"/>
                <a:cs typeface="Optima"/>
              </a:rPr>
              <a:t>, </a:t>
            </a:r>
            <a:r>
              <a:rPr lang="en-US" sz="2800" i="1" dirty="0">
                <a:latin typeface="Optima"/>
                <a:cs typeface="Optima"/>
              </a:rPr>
              <a:t>Y</a:t>
            </a:r>
            <a:r>
              <a:rPr lang="en-US" sz="2800" dirty="0">
                <a:latin typeface="Optima"/>
                <a:cs typeface="Optima"/>
              </a:rPr>
              <a:t>, </a:t>
            </a:r>
            <a:r>
              <a:rPr lang="en-US" sz="2800" i="1" dirty="0">
                <a:latin typeface="Optima"/>
                <a:cs typeface="Optima"/>
              </a:rPr>
              <a:t>Z</a:t>
            </a:r>
            <a:r>
              <a:rPr lang="en-US" sz="2800" dirty="0">
                <a:latin typeface="Optima"/>
                <a:cs typeface="Optima"/>
              </a:rPr>
              <a:t>).</a:t>
            </a:r>
          </a:p>
          <a:p>
            <a:pPr marL="0" indent="0">
              <a:buNone/>
            </a:pPr>
            <a:endParaRPr lang="en-US" sz="2800" dirty="0" smtClean="0">
              <a:latin typeface="Optima"/>
              <a:cs typeface="Optima"/>
            </a:endParaRPr>
          </a:p>
        </p:txBody>
      </p:sp>
    </p:spTree>
    <p:extLst>
      <p:ext uri="{BB962C8B-B14F-4D97-AF65-F5344CB8AC3E}">
        <p14:creationId xmlns:p14="http://schemas.microsoft.com/office/powerpoint/2010/main" val="927878620"/>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Greedy Heuristic for Large Parsimony</a:t>
            </a:r>
            <a:endParaRPr lang="en-US" b="1" dirty="0">
              <a:latin typeface="Optima"/>
              <a:cs typeface="Optima"/>
            </a:endParaRPr>
          </a:p>
        </p:txBody>
      </p:sp>
      <p:grpSp>
        <p:nvGrpSpPr>
          <p:cNvPr id="31" name="Group 30"/>
          <p:cNvGrpSpPr/>
          <p:nvPr/>
        </p:nvGrpSpPr>
        <p:grpSpPr>
          <a:xfrm>
            <a:off x="936296" y="3810001"/>
            <a:ext cx="7259904" cy="2224715"/>
            <a:chOff x="1085553" y="169104"/>
            <a:chExt cx="7259904" cy="2224715"/>
          </a:xfrm>
        </p:grpSpPr>
        <p:sp>
          <p:nvSpPr>
            <p:cNvPr id="39" name="Isosceles Triangle 38"/>
            <p:cNvSpPr>
              <a:spLocks noChangeAspect="1"/>
            </p:cNvSpPr>
            <p:nvPr/>
          </p:nvSpPr>
          <p:spPr>
            <a:xfrm rot="5400000">
              <a:off x="1521872" y="-267215"/>
              <a:ext cx="872642" cy="1745279"/>
            </a:xfrm>
            <a:prstGeom prst="triangle">
              <a:avLst/>
            </a:prstGeom>
            <a:solidFill>
              <a:schemeClr val="tx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p:cNvSpPr>
              <a:spLocks noChangeAspect="1"/>
            </p:cNvSpPr>
            <p:nvPr/>
          </p:nvSpPr>
          <p:spPr>
            <a:xfrm rot="5400000">
              <a:off x="1521872" y="1084858"/>
              <a:ext cx="872642" cy="1745279"/>
            </a:xfrm>
            <a:prstGeom prst="triangle">
              <a:avLst/>
            </a:prstGeom>
            <a:solidFill>
              <a:schemeClr val="bg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40"/>
            <p:cNvSpPr>
              <a:spLocks noChangeAspect="1"/>
            </p:cNvSpPr>
            <p:nvPr/>
          </p:nvSpPr>
          <p:spPr>
            <a:xfrm rot="16200000">
              <a:off x="7036497" y="1084858"/>
              <a:ext cx="872642" cy="1745279"/>
            </a:xfrm>
            <a:prstGeom prst="triangle">
              <a:avLst/>
            </a:prstGeom>
            <a:solidFill>
              <a:schemeClr val="accent4">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p:cNvSpPr>
              <a:spLocks noChangeAspect="1"/>
            </p:cNvSpPr>
            <p:nvPr/>
          </p:nvSpPr>
          <p:spPr>
            <a:xfrm rot="16200000">
              <a:off x="7036497" y="-267215"/>
              <a:ext cx="872642" cy="1745279"/>
            </a:xfrm>
            <a:prstGeom prst="triangle">
              <a:avLst/>
            </a:prstGeom>
            <a:solidFill>
              <a:srgbClr val="96C6F2"/>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p:cNvSpPr>
              <a:spLocks noChangeAspect="1"/>
            </p:cNvSpPr>
            <p:nvPr/>
          </p:nvSpPr>
          <p:spPr>
            <a:xfrm>
              <a:off x="6505646"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4" name="Oval 43"/>
            <p:cNvSpPr>
              <a:spLocks noChangeAspect="1"/>
            </p:cNvSpPr>
            <p:nvPr/>
          </p:nvSpPr>
          <p:spPr>
            <a:xfrm>
              <a:off x="6505646"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5" name="Oval 44"/>
            <p:cNvSpPr>
              <a:spLocks noChangeAspect="1"/>
            </p:cNvSpPr>
            <p:nvPr/>
          </p:nvSpPr>
          <p:spPr>
            <a:xfrm>
              <a:off x="2552663"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6" name="Oval 45"/>
            <p:cNvSpPr>
              <a:spLocks noChangeAspect="1"/>
            </p:cNvSpPr>
            <p:nvPr/>
          </p:nvSpPr>
          <p:spPr>
            <a:xfrm>
              <a:off x="2552663"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7" name="TextBox 46"/>
            <p:cNvSpPr txBox="1"/>
            <p:nvPr/>
          </p:nvSpPr>
          <p:spPr>
            <a:xfrm>
              <a:off x="7562944" y="1659490"/>
              <a:ext cx="496927" cy="523220"/>
            </a:xfrm>
            <a:prstGeom prst="rect">
              <a:avLst/>
            </a:prstGeom>
            <a:noFill/>
          </p:spPr>
          <p:txBody>
            <a:bodyPr wrap="none" rtlCol="0">
              <a:spAutoFit/>
            </a:bodyPr>
            <a:lstStyle/>
            <a:p>
              <a:pPr algn="ctr"/>
              <a:r>
                <a:rPr lang="en-US" sz="2800" i="1" dirty="0" smtClean="0">
                  <a:solidFill>
                    <a:srgbClr val="262626"/>
                  </a:solidFill>
                  <a:latin typeface="Optima"/>
                  <a:cs typeface="Optima"/>
                </a:rPr>
                <a:t>Z</a:t>
              </a:r>
              <a:endParaRPr lang="en-US" sz="2800" i="1" dirty="0">
                <a:solidFill>
                  <a:srgbClr val="262626"/>
                </a:solidFill>
                <a:latin typeface="Optima"/>
                <a:cs typeface="Optima"/>
              </a:endParaRPr>
            </a:p>
          </p:txBody>
        </p:sp>
        <p:sp>
          <p:nvSpPr>
            <p:cNvPr id="48" name="TextBox 47"/>
            <p:cNvSpPr txBox="1"/>
            <p:nvPr/>
          </p:nvSpPr>
          <p:spPr>
            <a:xfrm>
              <a:off x="7572817" y="308537"/>
              <a:ext cx="477181" cy="523220"/>
            </a:xfrm>
            <a:prstGeom prst="rect">
              <a:avLst/>
            </a:prstGeom>
            <a:noFill/>
          </p:spPr>
          <p:txBody>
            <a:bodyPr wrap="none" rtlCol="0">
              <a:spAutoFit/>
            </a:bodyPr>
            <a:lstStyle/>
            <a:p>
              <a:pPr algn="ctr"/>
              <a:r>
                <a:rPr lang="en-US" sz="2800" i="1" dirty="0" smtClean="0">
                  <a:solidFill>
                    <a:schemeClr val="tx1">
                      <a:lumMod val="85000"/>
                      <a:lumOff val="15000"/>
                    </a:schemeClr>
                  </a:solidFill>
                  <a:latin typeface="Optima"/>
                  <a:cs typeface="Optima"/>
                </a:rPr>
                <a:t>Y</a:t>
              </a:r>
              <a:endParaRPr lang="en-US" sz="2800" i="1" dirty="0">
                <a:solidFill>
                  <a:schemeClr val="tx1">
                    <a:lumMod val="85000"/>
                    <a:lumOff val="15000"/>
                  </a:schemeClr>
                </a:solidFill>
                <a:latin typeface="Optima"/>
                <a:cs typeface="Optima"/>
              </a:endParaRPr>
            </a:p>
          </p:txBody>
        </p:sp>
        <p:sp>
          <p:nvSpPr>
            <p:cNvPr id="49" name="TextBox 48"/>
            <p:cNvSpPr txBox="1"/>
            <p:nvPr/>
          </p:nvSpPr>
          <p:spPr>
            <a:xfrm>
              <a:off x="1305559" y="302497"/>
              <a:ext cx="616496" cy="523220"/>
            </a:xfrm>
            <a:prstGeom prst="rect">
              <a:avLst/>
            </a:prstGeom>
            <a:noFill/>
          </p:spPr>
          <p:txBody>
            <a:bodyPr wrap="none" rtlCol="0">
              <a:spAutoFit/>
            </a:bodyPr>
            <a:lstStyle/>
            <a:p>
              <a:pPr algn="ctr"/>
              <a:r>
                <a:rPr lang="en-US" sz="2800" i="1" dirty="0" smtClean="0">
                  <a:solidFill>
                    <a:srgbClr val="262626"/>
                  </a:solidFill>
                  <a:latin typeface="Optima"/>
                  <a:cs typeface="Optima"/>
                </a:rPr>
                <a:t>W</a:t>
              </a:r>
              <a:endParaRPr lang="en-US" sz="2800" i="1" dirty="0">
                <a:solidFill>
                  <a:srgbClr val="262626"/>
                </a:solidFill>
                <a:latin typeface="Optima"/>
                <a:cs typeface="Optima"/>
              </a:endParaRPr>
            </a:p>
          </p:txBody>
        </p:sp>
        <p:sp>
          <p:nvSpPr>
            <p:cNvPr id="50" name="TextBox 49"/>
            <p:cNvSpPr txBox="1"/>
            <p:nvPr/>
          </p:nvSpPr>
          <p:spPr>
            <a:xfrm>
              <a:off x="1375217" y="1669586"/>
              <a:ext cx="477181" cy="523220"/>
            </a:xfrm>
            <a:prstGeom prst="rect">
              <a:avLst/>
            </a:prstGeom>
            <a:noFill/>
          </p:spPr>
          <p:txBody>
            <a:bodyPr wrap="none" rtlCol="0">
              <a:spAutoFit/>
            </a:bodyPr>
            <a:lstStyle/>
            <a:p>
              <a:pPr algn="ctr"/>
              <a:r>
                <a:rPr lang="en-US" sz="2800" i="1" dirty="0" smtClean="0">
                  <a:solidFill>
                    <a:srgbClr val="262626"/>
                  </a:solidFill>
                  <a:latin typeface="Optima"/>
                  <a:cs typeface="Optima"/>
                </a:rPr>
                <a:t>X</a:t>
              </a:r>
              <a:endParaRPr lang="en-US" sz="2800" i="1" dirty="0">
                <a:solidFill>
                  <a:srgbClr val="262626"/>
                </a:solidFill>
                <a:latin typeface="Optima"/>
                <a:cs typeface="Optima"/>
              </a:endParaRPr>
            </a:p>
          </p:txBody>
        </p:sp>
      </p:grpSp>
      <p:sp>
        <p:nvSpPr>
          <p:cNvPr id="51" name="TextBox 50"/>
          <p:cNvSpPr txBox="1"/>
          <p:nvPr/>
        </p:nvSpPr>
        <p:spPr>
          <a:xfrm>
            <a:off x="2383680" y="4014292"/>
            <a:ext cx="449763" cy="400110"/>
          </a:xfrm>
          <a:prstGeom prst="rect">
            <a:avLst/>
          </a:prstGeom>
          <a:noFill/>
        </p:spPr>
        <p:txBody>
          <a:bodyPr wrap="none" rtlCol="0">
            <a:spAutoFit/>
          </a:bodyPr>
          <a:lstStyle/>
          <a:p>
            <a:pPr algn="ctr"/>
            <a:r>
              <a:rPr lang="en-US" sz="2000" i="1" dirty="0" err="1">
                <a:solidFill>
                  <a:srgbClr val="262626"/>
                </a:solidFill>
                <a:latin typeface="Optima"/>
                <a:cs typeface="Optima"/>
              </a:rPr>
              <a:t>w</a:t>
            </a:r>
            <a:endParaRPr lang="en-US" sz="2000" i="1" dirty="0">
              <a:solidFill>
                <a:srgbClr val="262626"/>
              </a:solidFill>
              <a:latin typeface="Optima"/>
              <a:cs typeface="Optima"/>
            </a:endParaRPr>
          </a:p>
        </p:txBody>
      </p:sp>
      <p:sp>
        <p:nvSpPr>
          <p:cNvPr id="52" name="TextBox 51"/>
          <p:cNvSpPr txBox="1"/>
          <p:nvPr/>
        </p:nvSpPr>
        <p:spPr>
          <a:xfrm>
            <a:off x="2426514" y="5357081"/>
            <a:ext cx="364095" cy="400110"/>
          </a:xfrm>
          <a:prstGeom prst="rect">
            <a:avLst/>
          </a:prstGeom>
          <a:noFill/>
        </p:spPr>
        <p:txBody>
          <a:bodyPr wrap="none" rtlCol="0">
            <a:spAutoFit/>
          </a:bodyPr>
          <a:lstStyle/>
          <a:p>
            <a:pPr algn="ctr"/>
            <a:r>
              <a:rPr lang="en-US" sz="2000" i="1" dirty="0" smtClean="0">
                <a:solidFill>
                  <a:srgbClr val="262626"/>
                </a:solidFill>
                <a:latin typeface="Optima"/>
                <a:cs typeface="Optima"/>
              </a:rPr>
              <a:t>x</a:t>
            </a:r>
            <a:endParaRPr lang="en-US" sz="2000" i="1" dirty="0">
              <a:solidFill>
                <a:srgbClr val="262626"/>
              </a:solidFill>
              <a:latin typeface="Optima"/>
              <a:cs typeface="Optima"/>
            </a:endParaRPr>
          </a:p>
        </p:txBody>
      </p:sp>
      <p:sp>
        <p:nvSpPr>
          <p:cNvPr id="55" name="TextBox 54"/>
          <p:cNvSpPr txBox="1"/>
          <p:nvPr/>
        </p:nvSpPr>
        <p:spPr>
          <a:xfrm>
            <a:off x="6369661" y="4002643"/>
            <a:ext cx="378462" cy="400110"/>
          </a:xfrm>
          <a:prstGeom prst="rect">
            <a:avLst/>
          </a:prstGeom>
          <a:noFill/>
        </p:spPr>
        <p:txBody>
          <a:bodyPr wrap="none" rtlCol="0">
            <a:spAutoFit/>
          </a:bodyPr>
          <a:lstStyle/>
          <a:p>
            <a:pPr algn="ctr"/>
            <a:r>
              <a:rPr lang="en-US" sz="2000" i="1" dirty="0">
                <a:solidFill>
                  <a:srgbClr val="262626"/>
                </a:solidFill>
                <a:latin typeface="Optima"/>
                <a:cs typeface="Optima"/>
              </a:rPr>
              <a:t>y</a:t>
            </a:r>
          </a:p>
        </p:txBody>
      </p:sp>
      <p:sp>
        <p:nvSpPr>
          <p:cNvPr id="56" name="TextBox 55"/>
          <p:cNvSpPr txBox="1"/>
          <p:nvPr/>
        </p:nvSpPr>
        <p:spPr>
          <a:xfrm>
            <a:off x="6372819" y="5357863"/>
            <a:ext cx="378462" cy="400110"/>
          </a:xfrm>
          <a:prstGeom prst="rect">
            <a:avLst/>
          </a:prstGeom>
          <a:noFill/>
        </p:spPr>
        <p:txBody>
          <a:bodyPr wrap="none" rtlCol="0">
            <a:spAutoFit/>
          </a:bodyPr>
          <a:lstStyle/>
          <a:p>
            <a:pPr algn="ctr"/>
            <a:r>
              <a:rPr lang="en-US" sz="2000" i="1" dirty="0" smtClean="0">
                <a:solidFill>
                  <a:srgbClr val="262626"/>
                </a:solidFill>
                <a:latin typeface="Optima"/>
                <a:cs typeface="Optima"/>
              </a:rPr>
              <a:t>z</a:t>
            </a:r>
            <a:endParaRPr lang="en-US" sz="2000" i="1" dirty="0">
              <a:solidFill>
                <a:srgbClr val="262626"/>
              </a:solidFill>
              <a:latin typeface="Optima"/>
              <a:cs typeface="Optima"/>
            </a:endParaRPr>
          </a:p>
        </p:txBody>
      </p:sp>
      <p:sp>
        <p:nvSpPr>
          <p:cNvPr id="21" name="Content Placeholder 3"/>
          <p:cNvSpPr txBox="1">
            <a:spLocks/>
          </p:cNvSpPr>
          <p:nvPr/>
        </p:nvSpPr>
        <p:spPr>
          <a:xfrm>
            <a:off x="452330" y="1466171"/>
            <a:ext cx="8229601" cy="144779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Note that removing an </a:t>
            </a:r>
            <a:r>
              <a:rPr lang="en-US" sz="2800" b="1" dirty="0">
                <a:latin typeface="Optima"/>
                <a:cs typeface="Optima"/>
              </a:rPr>
              <a:t>internal edge</a:t>
            </a:r>
            <a:r>
              <a:rPr lang="en-US" sz="2800" dirty="0">
                <a:latin typeface="Optima"/>
                <a:cs typeface="Optima"/>
              </a:rPr>
              <a:t>, an edge connecting two internal nodes (along with the nodes), produces four </a:t>
            </a:r>
            <a:r>
              <a:rPr lang="en-US" sz="2800" dirty="0" err="1">
                <a:latin typeface="Optima"/>
                <a:cs typeface="Optima"/>
              </a:rPr>
              <a:t>subtrees</a:t>
            </a:r>
            <a:r>
              <a:rPr lang="en-US" sz="2800" dirty="0">
                <a:latin typeface="Optima"/>
                <a:cs typeface="Optima"/>
              </a:rPr>
              <a:t> (</a:t>
            </a:r>
            <a:r>
              <a:rPr lang="en-US" sz="2800" i="1" dirty="0">
                <a:latin typeface="Optima"/>
                <a:cs typeface="Optima"/>
              </a:rPr>
              <a:t>W</a:t>
            </a:r>
            <a:r>
              <a:rPr lang="en-US" sz="2800" dirty="0">
                <a:latin typeface="Optima"/>
                <a:cs typeface="Optima"/>
              </a:rPr>
              <a:t>, </a:t>
            </a:r>
            <a:r>
              <a:rPr lang="en-US" sz="2800" i="1" dirty="0">
                <a:latin typeface="Optima"/>
                <a:cs typeface="Optima"/>
              </a:rPr>
              <a:t>X</a:t>
            </a:r>
            <a:r>
              <a:rPr lang="en-US" sz="2800" dirty="0">
                <a:latin typeface="Optima"/>
                <a:cs typeface="Optima"/>
              </a:rPr>
              <a:t>, </a:t>
            </a:r>
            <a:r>
              <a:rPr lang="en-US" sz="2800" i="1" dirty="0">
                <a:latin typeface="Optima"/>
                <a:cs typeface="Optima"/>
              </a:rPr>
              <a:t>Y</a:t>
            </a:r>
            <a:r>
              <a:rPr lang="en-US" sz="2800" dirty="0">
                <a:latin typeface="Optima"/>
                <a:cs typeface="Optima"/>
              </a:rPr>
              <a:t>, </a:t>
            </a:r>
            <a:r>
              <a:rPr lang="en-US" sz="2800" i="1" dirty="0">
                <a:latin typeface="Optima"/>
                <a:cs typeface="Optima"/>
              </a:rPr>
              <a:t>Z</a:t>
            </a:r>
            <a:r>
              <a:rPr lang="en-US" sz="2800" dirty="0">
                <a:latin typeface="Optima"/>
                <a:cs typeface="Optima"/>
              </a:rPr>
              <a:t>).</a:t>
            </a:r>
          </a:p>
          <a:p>
            <a:pPr marL="0" indent="0">
              <a:buNone/>
            </a:pPr>
            <a:endParaRPr lang="en-US" sz="2800" dirty="0" smtClean="0">
              <a:latin typeface="Optima"/>
              <a:cs typeface="Optima"/>
            </a:endParaRPr>
          </a:p>
        </p:txBody>
      </p:sp>
    </p:spTree>
    <p:extLst>
      <p:ext uri="{BB962C8B-B14F-4D97-AF65-F5344CB8AC3E}">
        <p14:creationId xmlns:p14="http://schemas.microsoft.com/office/powerpoint/2010/main" val="3792363931"/>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Greedy Heuristic for Large Parsimony</a:t>
            </a:r>
            <a:endParaRPr lang="en-US" b="1" dirty="0">
              <a:latin typeface="Optima"/>
              <a:cs typeface="Optima"/>
            </a:endParaRPr>
          </a:p>
        </p:txBody>
      </p:sp>
      <p:pic>
        <p:nvPicPr>
          <p:cNvPr id="4" name="Picture 3"/>
          <p:cNvPicPr>
            <a:picLocks noChangeAspect="1"/>
          </p:cNvPicPr>
          <p:nvPr/>
        </p:nvPicPr>
        <p:blipFill>
          <a:blip r:embed="rId2"/>
          <a:stretch>
            <a:fillRect/>
          </a:stretch>
        </p:blipFill>
        <p:spPr>
          <a:xfrm>
            <a:off x="457202" y="3276601"/>
            <a:ext cx="8367623" cy="2976403"/>
          </a:xfrm>
          <a:prstGeom prst="rect">
            <a:avLst/>
          </a:prstGeom>
        </p:spPr>
      </p:pic>
      <p:sp>
        <p:nvSpPr>
          <p:cNvPr id="7" name="Content Placeholder 3"/>
          <p:cNvSpPr txBox="1">
            <a:spLocks/>
          </p:cNvSpPr>
          <p:nvPr/>
        </p:nvSpPr>
        <p:spPr>
          <a:xfrm>
            <a:off x="452330" y="1466171"/>
            <a:ext cx="8229601" cy="972231"/>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Rearranging these </a:t>
            </a:r>
            <a:r>
              <a:rPr lang="en-US" sz="2800" dirty="0" err="1" smtClean="0">
                <a:latin typeface="Optima"/>
                <a:cs typeface="Optima"/>
              </a:rPr>
              <a:t>subtrees</a:t>
            </a:r>
            <a:r>
              <a:rPr lang="en-US" sz="2800" dirty="0" smtClean="0">
                <a:latin typeface="Optima"/>
                <a:cs typeface="Optima"/>
              </a:rPr>
              <a:t> is called a </a:t>
            </a:r>
            <a:r>
              <a:rPr lang="en-US" sz="2800" b="1" dirty="0" smtClean="0">
                <a:latin typeface="Optima"/>
                <a:cs typeface="Optima"/>
              </a:rPr>
              <a:t>nearest neighbor interchange.</a:t>
            </a:r>
            <a:endParaRPr lang="en-US" sz="2800" dirty="0">
              <a:latin typeface="Optima"/>
              <a:cs typeface="Optima"/>
            </a:endParaRPr>
          </a:p>
          <a:p>
            <a:pPr marL="0" indent="0">
              <a:buNone/>
            </a:pPr>
            <a:endParaRPr lang="en-US" sz="2800" dirty="0" smtClean="0">
              <a:latin typeface="Optima"/>
              <a:cs typeface="Optima"/>
            </a:endParaRPr>
          </a:p>
        </p:txBody>
      </p:sp>
    </p:spTree>
    <p:extLst>
      <p:ext uri="{BB962C8B-B14F-4D97-AF65-F5344CB8AC3E}">
        <p14:creationId xmlns:p14="http://schemas.microsoft.com/office/powerpoint/2010/main" val="104429637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Optima"/>
                <a:cs typeface="Optima"/>
              </a:rPr>
              <a:t>Outline</a:t>
            </a:r>
            <a:endParaRPr lang="en-US" b="1" dirty="0">
              <a:solidFill>
                <a:srgbClr val="000000"/>
              </a:solidFill>
              <a:latin typeface="Optima"/>
              <a:cs typeface="Optima"/>
            </a:endParaRP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smtClean="0">
                <a:solidFill>
                  <a:schemeClr val="bg1">
                    <a:lumMod val="50000"/>
                  </a:schemeClr>
                </a:solidFill>
                <a:latin typeface="Optima"/>
                <a:cs typeface="Optima"/>
              </a:rPr>
              <a:t>The Fastest Outbreak</a:t>
            </a:r>
          </a:p>
          <a:p>
            <a:pPr>
              <a:lnSpc>
                <a:spcPct val="120000"/>
              </a:lnSpc>
            </a:pPr>
            <a:r>
              <a:rPr lang="en-US" sz="2200" b="1" dirty="0" smtClean="0">
                <a:solidFill>
                  <a:srgbClr val="000000"/>
                </a:solidFill>
                <a:latin typeface="Optima"/>
                <a:cs typeface="Optima"/>
              </a:rPr>
              <a:t>Transforming Distance Matrices into Evolutionary Trees</a:t>
            </a:r>
          </a:p>
          <a:p>
            <a:pPr>
              <a:lnSpc>
                <a:spcPct val="120000"/>
              </a:lnSpc>
            </a:pPr>
            <a:r>
              <a:rPr lang="en-US" sz="2200" dirty="0" smtClean="0">
                <a:solidFill>
                  <a:schemeClr val="bg1">
                    <a:lumMod val="50000"/>
                  </a:schemeClr>
                </a:solidFill>
                <a:latin typeface="Optima"/>
                <a:cs typeface="Optima"/>
              </a:rPr>
              <a:t>Toward an Algorithm for Distance-Based Phylogeny Construction</a:t>
            </a:r>
          </a:p>
          <a:p>
            <a:pPr>
              <a:lnSpc>
                <a:spcPct val="120000"/>
              </a:lnSpc>
            </a:pPr>
            <a:r>
              <a:rPr lang="en-US" sz="2200" dirty="0" smtClean="0">
                <a:solidFill>
                  <a:schemeClr val="bg1">
                    <a:lumMod val="50000"/>
                  </a:schemeClr>
                </a:solidFill>
                <a:latin typeface="Optima"/>
                <a:cs typeface="Optima"/>
              </a:rPr>
              <a:t>Additive Phylogeny</a:t>
            </a:r>
          </a:p>
          <a:p>
            <a:pPr>
              <a:lnSpc>
                <a:spcPct val="120000"/>
              </a:lnSpc>
            </a:pPr>
            <a:r>
              <a:rPr lang="en-US" sz="2200" dirty="0" smtClean="0">
                <a:solidFill>
                  <a:schemeClr val="bg1">
                    <a:lumMod val="50000"/>
                  </a:schemeClr>
                </a:solidFill>
                <a:latin typeface="Optima"/>
                <a:cs typeface="Optima"/>
              </a:rPr>
              <a:t>Using Least-Squares to Construct Distance-Based Phylogenies</a:t>
            </a:r>
            <a:endParaRPr lang="en-US" sz="2200" dirty="0">
              <a:solidFill>
                <a:schemeClr val="bg1">
                  <a:lumMod val="50000"/>
                </a:schemeClr>
              </a:solidFill>
              <a:latin typeface="Optima"/>
              <a:cs typeface="Optima"/>
            </a:endParaRPr>
          </a:p>
          <a:p>
            <a:pPr>
              <a:lnSpc>
                <a:spcPct val="120000"/>
              </a:lnSpc>
            </a:pPr>
            <a:r>
              <a:rPr lang="en-US" sz="2200" dirty="0" err="1" smtClean="0">
                <a:solidFill>
                  <a:schemeClr val="bg1">
                    <a:lumMod val="50000"/>
                  </a:schemeClr>
                </a:solidFill>
                <a:latin typeface="Optima"/>
                <a:cs typeface="Optima"/>
              </a:rPr>
              <a:t>Ultrametric</a:t>
            </a:r>
            <a:r>
              <a:rPr lang="en-US" sz="2200" dirty="0" smtClean="0">
                <a:solidFill>
                  <a:schemeClr val="bg1">
                    <a:lumMod val="50000"/>
                  </a:schemeClr>
                </a:solidFill>
                <a:latin typeface="Optima"/>
                <a:cs typeface="Optima"/>
              </a:rPr>
              <a:t> Evolutionary Trees</a:t>
            </a:r>
          </a:p>
          <a:p>
            <a:pPr>
              <a:lnSpc>
                <a:spcPct val="120000"/>
              </a:lnSpc>
            </a:pPr>
            <a:r>
              <a:rPr lang="en-US" sz="2200" dirty="0" smtClean="0">
                <a:solidFill>
                  <a:schemeClr val="bg1">
                    <a:lumMod val="50000"/>
                  </a:schemeClr>
                </a:solidFill>
                <a:latin typeface="Optima"/>
                <a:cs typeface="Optima"/>
              </a:rPr>
              <a:t>The Neighbor-Joining Algorithm</a:t>
            </a:r>
          </a:p>
          <a:p>
            <a:pPr>
              <a:lnSpc>
                <a:spcPct val="120000"/>
              </a:lnSpc>
            </a:pPr>
            <a:r>
              <a:rPr lang="en-US" sz="2200" dirty="0" smtClean="0">
                <a:solidFill>
                  <a:schemeClr val="bg1">
                    <a:lumMod val="50000"/>
                  </a:schemeClr>
                </a:solidFill>
                <a:latin typeface="Optima"/>
                <a:cs typeface="Optima"/>
              </a:rPr>
              <a:t>Character-Based Tree Reconstruction</a:t>
            </a:r>
          </a:p>
          <a:p>
            <a:pPr>
              <a:lnSpc>
                <a:spcPct val="120000"/>
              </a:lnSpc>
            </a:pPr>
            <a:r>
              <a:rPr lang="en-US" sz="2200" dirty="0" smtClean="0">
                <a:solidFill>
                  <a:schemeClr val="bg1">
                    <a:lumMod val="50000"/>
                  </a:schemeClr>
                </a:solidFill>
                <a:latin typeface="Optima"/>
                <a:cs typeface="Optima"/>
              </a:rPr>
              <a:t>The Small Parsimony Problem</a:t>
            </a:r>
          </a:p>
          <a:p>
            <a:pPr>
              <a:lnSpc>
                <a:spcPct val="120000"/>
              </a:lnSpc>
            </a:pPr>
            <a:r>
              <a:rPr lang="en-US" sz="2200" dirty="0" smtClean="0">
                <a:solidFill>
                  <a:schemeClr val="bg1">
                    <a:lumMod val="50000"/>
                  </a:schemeClr>
                </a:solidFill>
                <a:latin typeface="Optima"/>
                <a:cs typeface="Optima"/>
              </a:rPr>
              <a:t>The Large Parsimony Problem</a:t>
            </a:r>
          </a:p>
          <a:p>
            <a:pPr>
              <a:lnSpc>
                <a:spcPct val="120000"/>
              </a:lnSpc>
            </a:pPr>
            <a:r>
              <a:rPr lang="en-US" sz="2200" dirty="0" smtClean="0">
                <a:solidFill>
                  <a:schemeClr val="bg1">
                    <a:lumMod val="50000"/>
                  </a:schemeClr>
                </a:solidFill>
                <a:latin typeface="Optima"/>
                <a:cs typeface="Optima"/>
              </a:rPr>
              <a:t>Evolutionary Tree Reconstruction in the Modern Era</a:t>
            </a:r>
            <a:endParaRPr lang="en-US" sz="2200" dirty="0">
              <a:solidFill>
                <a:schemeClr val="bg1">
                  <a:lumMod val="50000"/>
                </a:schemeClr>
              </a:solidFill>
              <a:latin typeface="Optima"/>
              <a:cs typeface="Optima"/>
            </a:endParaRPr>
          </a:p>
        </p:txBody>
      </p:sp>
    </p:spTree>
    <p:extLst>
      <p:ext uri="{BB962C8B-B14F-4D97-AF65-F5344CB8AC3E}">
        <p14:creationId xmlns:p14="http://schemas.microsoft.com/office/powerpoint/2010/main" val="3708070577"/>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90560"/>
            <a:ext cx="8229600" cy="2677656"/>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Nearest Neighbors of a Tree Problem: </a:t>
            </a:r>
            <a:r>
              <a:rPr lang="en-US" sz="2800" i="1" dirty="0" smtClean="0">
                <a:latin typeface="Optima"/>
                <a:cs typeface="Optima"/>
              </a:rPr>
              <a:t>Given an edge in a binary tree, generate the two neighbors of this tree.</a:t>
            </a:r>
            <a:endParaRPr lang="en-US" sz="2800" i="1" dirty="0">
              <a:latin typeface="Optima"/>
              <a:cs typeface="Optima"/>
            </a:endParaRPr>
          </a:p>
          <a:p>
            <a:pPr marL="457200" indent="-457200">
              <a:buFont typeface="Arial"/>
              <a:buChar char="•"/>
            </a:pPr>
            <a:r>
              <a:rPr lang="en-US" sz="2800" b="1" dirty="0" smtClean="0">
                <a:latin typeface="Optima"/>
                <a:cs typeface="Optima"/>
              </a:rPr>
              <a:t>Input: </a:t>
            </a:r>
            <a:r>
              <a:rPr lang="en-US" sz="2800" dirty="0" smtClean="0">
                <a:latin typeface="Optima"/>
                <a:cs typeface="Optima"/>
              </a:rPr>
              <a:t>An internal edge in a binary tree</a:t>
            </a:r>
            <a:r>
              <a:rPr lang="en-US" sz="2800" i="1" dirty="0" smtClean="0">
                <a:latin typeface="Optima"/>
                <a:cs typeface="Optima"/>
              </a:rPr>
              <a:t>.</a:t>
            </a:r>
            <a:endParaRPr lang="en-US" sz="2800" dirty="0" smtClean="0">
              <a:latin typeface="Optima"/>
              <a:cs typeface="Optima"/>
            </a:endParaRPr>
          </a:p>
          <a:p>
            <a:pPr marL="457200" indent="-457200">
              <a:buFont typeface="Arial"/>
              <a:buChar char="•"/>
            </a:pPr>
            <a:r>
              <a:rPr lang="en-US" sz="2800" b="1" dirty="0" smtClean="0">
                <a:latin typeface="Optima"/>
                <a:cs typeface="Optima"/>
              </a:rPr>
              <a:t>Output: </a:t>
            </a:r>
            <a:r>
              <a:rPr lang="en-US" sz="2800" dirty="0" smtClean="0">
                <a:latin typeface="Optima"/>
                <a:cs typeface="Optima"/>
              </a:rPr>
              <a:t>The two nearest neighbors of this tree (for the given internal edge).</a:t>
            </a:r>
            <a:endParaRPr lang="en-US" i="1" dirty="0">
              <a:latin typeface="Optima"/>
              <a:cs typeface="Optima"/>
            </a:endParaRPr>
          </a:p>
        </p:txBody>
      </p:sp>
      <p:sp>
        <p:nvSpPr>
          <p:cNvPr id="3" name="Rectangle 2"/>
          <p:cNvSpPr/>
          <p:nvPr/>
        </p:nvSpPr>
        <p:spPr>
          <a:xfrm>
            <a:off x="457200" y="5105400"/>
            <a:ext cx="822960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bg2"/>
                </a:solidFill>
                <a:latin typeface="Optima"/>
                <a:cs typeface="Optima"/>
              </a:rPr>
              <a:t>Code Challenge: </a:t>
            </a:r>
            <a:r>
              <a:rPr lang="en-US" sz="2800" dirty="0" smtClean="0">
                <a:latin typeface="Optima"/>
                <a:cs typeface="Optima"/>
              </a:rPr>
              <a:t>Solve this problem.</a:t>
            </a:r>
            <a:endParaRPr lang="en-US" i="1" dirty="0">
              <a:latin typeface="Optima"/>
              <a:cs typeface="Optima"/>
            </a:endParaRPr>
          </a:p>
        </p:txBody>
      </p:sp>
      <p:sp>
        <p:nvSpPr>
          <p:cNvPr id="4"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Greedy Heuristic for Large Parsimony</a:t>
            </a:r>
            <a:endParaRPr lang="en-US" b="1" dirty="0">
              <a:latin typeface="Optima"/>
              <a:cs typeface="Optima"/>
            </a:endParaRPr>
          </a:p>
        </p:txBody>
      </p:sp>
    </p:spTree>
    <p:extLst>
      <p:ext uri="{BB962C8B-B14F-4D97-AF65-F5344CB8AC3E}">
        <p14:creationId xmlns:p14="http://schemas.microsoft.com/office/powerpoint/2010/main" val="304478925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Greedy Heuristic for Large Parsimony</a:t>
            </a:r>
            <a:endParaRPr lang="en-US" b="1" dirty="0">
              <a:latin typeface="Optima"/>
              <a:cs typeface="Optima"/>
            </a:endParaRPr>
          </a:p>
        </p:txBody>
      </p:sp>
      <p:sp>
        <p:nvSpPr>
          <p:cNvPr id="4" name="Rectangle 3"/>
          <p:cNvSpPr/>
          <p:nvPr/>
        </p:nvSpPr>
        <p:spPr>
          <a:xfrm>
            <a:off x="457200" y="1389482"/>
            <a:ext cx="8229600" cy="1384995"/>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Nearest Neighbor Interchange Heuristic</a:t>
            </a:r>
            <a:r>
              <a:rPr lang="en-US" sz="2800" dirty="0" smtClean="0">
                <a:latin typeface="Optima"/>
                <a:cs typeface="Optima"/>
              </a:rPr>
              <a:t>:</a:t>
            </a:r>
          </a:p>
          <a:p>
            <a:pPr marL="514350" indent="-514350">
              <a:buFont typeface="+mj-lt"/>
              <a:buAutoNum type="arabicPeriod"/>
            </a:pPr>
            <a:r>
              <a:rPr lang="en-US" sz="2800" dirty="0" smtClean="0">
                <a:latin typeface="Optima"/>
                <a:cs typeface="Optima"/>
              </a:rPr>
              <a:t>Set current tree equal to arbitrary binary rooted tree structure.</a:t>
            </a:r>
          </a:p>
        </p:txBody>
      </p:sp>
    </p:spTree>
    <p:extLst>
      <p:ext uri="{BB962C8B-B14F-4D97-AF65-F5344CB8AC3E}">
        <p14:creationId xmlns:p14="http://schemas.microsoft.com/office/powerpoint/2010/main" val="1965195023"/>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Greedy Heuristic for Large Parsimony</a:t>
            </a:r>
            <a:endParaRPr lang="en-US" b="1" dirty="0">
              <a:latin typeface="Optima"/>
              <a:cs typeface="Optima"/>
            </a:endParaRPr>
          </a:p>
        </p:txBody>
      </p:sp>
      <p:sp>
        <p:nvSpPr>
          <p:cNvPr id="4" name="Rectangle 3"/>
          <p:cNvSpPr/>
          <p:nvPr/>
        </p:nvSpPr>
        <p:spPr>
          <a:xfrm>
            <a:off x="457200" y="1389481"/>
            <a:ext cx="8229600" cy="2246769"/>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Nearest Neighbor Interchange Heuristic</a:t>
            </a:r>
            <a:r>
              <a:rPr lang="en-US" sz="2800" dirty="0" smtClean="0">
                <a:latin typeface="Optima"/>
                <a:cs typeface="Optima"/>
              </a:rPr>
              <a:t>:</a:t>
            </a:r>
          </a:p>
          <a:p>
            <a:pPr marL="514350" indent="-514350">
              <a:buFont typeface="+mj-lt"/>
              <a:buAutoNum type="arabicPeriod"/>
            </a:pPr>
            <a:r>
              <a:rPr lang="en-US" sz="2800" dirty="0" smtClean="0">
                <a:latin typeface="Optima"/>
                <a:cs typeface="Optima"/>
              </a:rPr>
              <a:t>Set current tree equal to arbitrary binary rooted tree structure.</a:t>
            </a:r>
          </a:p>
          <a:p>
            <a:pPr marL="514350" indent="-514350">
              <a:buFont typeface="+mj-lt"/>
              <a:buAutoNum type="arabicPeriod"/>
            </a:pPr>
            <a:r>
              <a:rPr lang="en-US" sz="2800" dirty="0" smtClean="0">
                <a:latin typeface="Optima"/>
                <a:cs typeface="Optima"/>
              </a:rPr>
              <a:t>Go through all internal edges and perform all possible nearest neighbor </a:t>
            </a:r>
            <a:r>
              <a:rPr lang="en-US" sz="2800" smtClean="0">
                <a:latin typeface="Optima"/>
                <a:cs typeface="Optima"/>
              </a:rPr>
              <a:t>interchanges.</a:t>
            </a:r>
            <a:endParaRPr lang="en-US" sz="2800" dirty="0" smtClean="0">
              <a:latin typeface="Optima"/>
              <a:cs typeface="Optima"/>
            </a:endParaRPr>
          </a:p>
        </p:txBody>
      </p:sp>
    </p:spTree>
    <p:extLst>
      <p:ext uri="{BB962C8B-B14F-4D97-AF65-F5344CB8AC3E}">
        <p14:creationId xmlns:p14="http://schemas.microsoft.com/office/powerpoint/2010/main" val="2154392130"/>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Greedy Heuristic for Large Parsimony</a:t>
            </a:r>
            <a:endParaRPr lang="en-US" b="1" dirty="0">
              <a:latin typeface="Optima"/>
              <a:cs typeface="Optima"/>
            </a:endParaRPr>
          </a:p>
        </p:txBody>
      </p:sp>
      <p:sp>
        <p:nvSpPr>
          <p:cNvPr id="4" name="Rectangle 3"/>
          <p:cNvSpPr/>
          <p:nvPr/>
        </p:nvSpPr>
        <p:spPr>
          <a:xfrm>
            <a:off x="457200" y="1389480"/>
            <a:ext cx="8229600" cy="2677656"/>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Nearest Neighbor Interchange Heuristic</a:t>
            </a:r>
            <a:r>
              <a:rPr lang="en-US" sz="2800" dirty="0" smtClean="0">
                <a:latin typeface="Optima"/>
                <a:cs typeface="Optima"/>
              </a:rPr>
              <a:t>:</a:t>
            </a:r>
          </a:p>
          <a:p>
            <a:pPr marL="514350" indent="-514350">
              <a:buFont typeface="+mj-lt"/>
              <a:buAutoNum type="arabicPeriod"/>
            </a:pPr>
            <a:r>
              <a:rPr lang="en-US" sz="2800" dirty="0" smtClean="0">
                <a:latin typeface="Optima"/>
                <a:cs typeface="Optima"/>
              </a:rPr>
              <a:t>Set current tree equal to arbitrary binary rooted tree structure.</a:t>
            </a:r>
          </a:p>
          <a:p>
            <a:pPr marL="514350" indent="-514350">
              <a:buFont typeface="+mj-lt"/>
              <a:buAutoNum type="arabicPeriod"/>
            </a:pPr>
            <a:r>
              <a:rPr lang="en-US" sz="2800" dirty="0" smtClean="0">
                <a:latin typeface="Optima"/>
                <a:cs typeface="Optima"/>
              </a:rPr>
              <a:t>Go through all internal edges and perform all possible nearest neighbor interchanges.</a:t>
            </a:r>
          </a:p>
          <a:p>
            <a:pPr marL="514350" indent="-514350">
              <a:buFont typeface="+mj-lt"/>
              <a:buAutoNum type="arabicPeriod"/>
            </a:pPr>
            <a:r>
              <a:rPr lang="en-US" sz="2800" dirty="0" smtClean="0">
                <a:latin typeface="Optima"/>
                <a:cs typeface="Optima"/>
              </a:rPr>
              <a:t>Solve Small Parsimony Problem on each </a:t>
            </a:r>
            <a:r>
              <a:rPr lang="en-US" sz="2800" smtClean="0">
                <a:latin typeface="Optima"/>
                <a:cs typeface="Optima"/>
              </a:rPr>
              <a:t>tree.</a:t>
            </a:r>
            <a:endParaRPr lang="en-US" sz="2800" dirty="0" smtClean="0">
              <a:latin typeface="Optima"/>
              <a:cs typeface="Optima"/>
            </a:endParaRPr>
          </a:p>
        </p:txBody>
      </p:sp>
    </p:spTree>
    <p:extLst>
      <p:ext uri="{BB962C8B-B14F-4D97-AF65-F5344CB8AC3E}">
        <p14:creationId xmlns:p14="http://schemas.microsoft.com/office/powerpoint/2010/main" val="1104670947"/>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Greedy Heuristic for Large Parsimony</a:t>
            </a:r>
            <a:endParaRPr lang="en-US" b="1" dirty="0">
              <a:latin typeface="Optima"/>
              <a:cs typeface="Optima"/>
            </a:endParaRPr>
          </a:p>
        </p:txBody>
      </p:sp>
      <p:sp>
        <p:nvSpPr>
          <p:cNvPr id="4" name="Rectangle 3"/>
          <p:cNvSpPr/>
          <p:nvPr/>
        </p:nvSpPr>
        <p:spPr>
          <a:xfrm>
            <a:off x="457200" y="1389480"/>
            <a:ext cx="8229600" cy="3970318"/>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Nearest Neighbor Interchange Heuristic</a:t>
            </a:r>
            <a:r>
              <a:rPr lang="en-US" sz="2800" dirty="0" smtClean="0">
                <a:latin typeface="Optima"/>
                <a:cs typeface="Optima"/>
              </a:rPr>
              <a:t>:</a:t>
            </a:r>
          </a:p>
          <a:p>
            <a:pPr marL="514350" indent="-514350">
              <a:buFont typeface="+mj-lt"/>
              <a:buAutoNum type="arabicPeriod"/>
            </a:pPr>
            <a:r>
              <a:rPr lang="en-US" sz="2800" dirty="0" smtClean="0">
                <a:latin typeface="Optima"/>
                <a:cs typeface="Optima"/>
              </a:rPr>
              <a:t>Set current tree equal to arbitrary binary rooted tree structure.</a:t>
            </a:r>
          </a:p>
          <a:p>
            <a:pPr marL="514350" indent="-514350">
              <a:buFont typeface="+mj-lt"/>
              <a:buAutoNum type="arabicPeriod"/>
            </a:pPr>
            <a:r>
              <a:rPr lang="en-US" sz="2800" dirty="0" smtClean="0">
                <a:latin typeface="Optima"/>
                <a:cs typeface="Optima"/>
              </a:rPr>
              <a:t>Go through all internal edges and perform all possible nearest neighbor interchanges.</a:t>
            </a:r>
          </a:p>
          <a:p>
            <a:pPr marL="514350" indent="-514350">
              <a:buFont typeface="+mj-lt"/>
              <a:buAutoNum type="arabicPeriod"/>
            </a:pPr>
            <a:r>
              <a:rPr lang="en-US" sz="2800" dirty="0" smtClean="0">
                <a:latin typeface="Optima"/>
                <a:cs typeface="Optima"/>
              </a:rPr>
              <a:t>Solve Small Parsimony Problem on each tree.</a:t>
            </a:r>
          </a:p>
          <a:p>
            <a:pPr marL="514350" indent="-514350">
              <a:buFont typeface="+mj-lt"/>
              <a:buAutoNum type="arabicPeriod"/>
            </a:pPr>
            <a:r>
              <a:rPr lang="en-US" sz="2800" dirty="0" smtClean="0">
                <a:latin typeface="Optima"/>
                <a:cs typeface="Optima"/>
              </a:rPr>
              <a:t>If any tree has parsimony score improving over optimal tree, set it equal to the current tree. Otherwise, return current tree.</a:t>
            </a:r>
            <a:endParaRPr lang="en-US" dirty="0">
              <a:latin typeface="Optima"/>
              <a:cs typeface="Optima"/>
            </a:endParaRPr>
          </a:p>
        </p:txBody>
      </p:sp>
    </p:spTree>
    <p:extLst>
      <p:ext uri="{BB962C8B-B14F-4D97-AF65-F5344CB8AC3E}">
        <p14:creationId xmlns:p14="http://schemas.microsoft.com/office/powerpoint/2010/main" val="219982606"/>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5601294"/>
            <a:ext cx="8229600" cy="954107"/>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bg2"/>
                </a:solidFill>
                <a:latin typeface="Optima"/>
                <a:cs typeface="Optima"/>
              </a:rPr>
              <a:t>Code Challenge: </a:t>
            </a:r>
            <a:r>
              <a:rPr lang="en-US" sz="2800" dirty="0" smtClean="0">
                <a:latin typeface="Optima"/>
                <a:cs typeface="Optima"/>
              </a:rPr>
              <a:t>Implement the nearest-neighbor interchange heuristic.</a:t>
            </a:r>
            <a:endParaRPr lang="en-US" i="1" dirty="0">
              <a:latin typeface="Optima"/>
              <a:cs typeface="Optima"/>
            </a:endParaRPr>
          </a:p>
        </p:txBody>
      </p:sp>
      <p:sp>
        <p:nvSpPr>
          <p:cNvPr id="3"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 Greedy Heuristic for Large Parsimony</a:t>
            </a:r>
            <a:endParaRPr lang="en-US" b="1" dirty="0">
              <a:latin typeface="Optima"/>
              <a:cs typeface="Optima"/>
            </a:endParaRPr>
          </a:p>
        </p:txBody>
      </p:sp>
      <p:sp>
        <p:nvSpPr>
          <p:cNvPr id="4" name="Rectangle 3"/>
          <p:cNvSpPr/>
          <p:nvPr/>
        </p:nvSpPr>
        <p:spPr>
          <a:xfrm>
            <a:off x="457200" y="1389480"/>
            <a:ext cx="8229600" cy="3970318"/>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Nearest Neighbor Interchange Heuristic</a:t>
            </a:r>
            <a:r>
              <a:rPr lang="en-US" sz="2800" dirty="0" smtClean="0">
                <a:latin typeface="Optima"/>
                <a:cs typeface="Optima"/>
              </a:rPr>
              <a:t>:</a:t>
            </a:r>
          </a:p>
          <a:p>
            <a:pPr marL="514350" indent="-514350">
              <a:buFont typeface="+mj-lt"/>
              <a:buAutoNum type="arabicPeriod"/>
            </a:pPr>
            <a:r>
              <a:rPr lang="en-US" sz="2800" dirty="0" smtClean="0">
                <a:latin typeface="Optima"/>
                <a:cs typeface="Optima"/>
              </a:rPr>
              <a:t>Set current tree equal to arbitrary binary rooted tree structure.</a:t>
            </a:r>
          </a:p>
          <a:p>
            <a:pPr marL="514350" indent="-514350">
              <a:buFont typeface="+mj-lt"/>
              <a:buAutoNum type="arabicPeriod"/>
            </a:pPr>
            <a:r>
              <a:rPr lang="en-US" sz="2800" dirty="0" smtClean="0">
                <a:latin typeface="Optima"/>
                <a:cs typeface="Optima"/>
              </a:rPr>
              <a:t>Go through all internal edges and perform all possible nearest neighbor interchanges.</a:t>
            </a:r>
          </a:p>
          <a:p>
            <a:pPr marL="514350" indent="-514350">
              <a:buFont typeface="+mj-lt"/>
              <a:buAutoNum type="arabicPeriod"/>
            </a:pPr>
            <a:r>
              <a:rPr lang="en-US" sz="2800" dirty="0" smtClean="0">
                <a:latin typeface="Optima"/>
                <a:cs typeface="Optima"/>
              </a:rPr>
              <a:t>Solve Small Parsimony Problem on each tree.</a:t>
            </a:r>
          </a:p>
          <a:p>
            <a:pPr marL="514350" indent="-514350">
              <a:buFont typeface="+mj-lt"/>
              <a:buAutoNum type="arabicPeriod"/>
            </a:pPr>
            <a:r>
              <a:rPr lang="en-US" sz="2800" dirty="0" smtClean="0">
                <a:latin typeface="Optima"/>
                <a:cs typeface="Optima"/>
              </a:rPr>
              <a:t>If any tree has parsimony score improving over optimal tree, set it equal to the current tree. Otherwise, return current tree.</a:t>
            </a:r>
            <a:endParaRPr lang="en-US" dirty="0">
              <a:latin typeface="Optima"/>
              <a:cs typeface="Optima"/>
            </a:endParaRPr>
          </a:p>
        </p:txBody>
      </p:sp>
    </p:spTree>
    <p:extLst>
      <p:ext uri="{BB962C8B-B14F-4D97-AF65-F5344CB8AC3E}">
        <p14:creationId xmlns:p14="http://schemas.microsoft.com/office/powerpoint/2010/main" val="3710613713"/>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Optima"/>
                <a:cs typeface="Optima"/>
              </a:rPr>
              <a:t>Outline</a:t>
            </a:r>
            <a:endParaRPr lang="en-US" b="1" dirty="0">
              <a:solidFill>
                <a:srgbClr val="000000"/>
              </a:solidFill>
              <a:latin typeface="Optima"/>
              <a:cs typeface="Optima"/>
            </a:endParaRP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smtClean="0">
                <a:solidFill>
                  <a:schemeClr val="bg1">
                    <a:lumMod val="50000"/>
                  </a:schemeClr>
                </a:solidFill>
                <a:latin typeface="Optima"/>
                <a:cs typeface="Optima"/>
              </a:rPr>
              <a:t>The Fastest Outbreak</a:t>
            </a:r>
          </a:p>
          <a:p>
            <a:pPr>
              <a:lnSpc>
                <a:spcPct val="120000"/>
              </a:lnSpc>
            </a:pPr>
            <a:r>
              <a:rPr lang="en-US" sz="2200" dirty="0" smtClean="0">
                <a:solidFill>
                  <a:schemeClr val="bg1">
                    <a:lumMod val="50000"/>
                  </a:schemeClr>
                </a:solidFill>
                <a:latin typeface="Optima"/>
                <a:cs typeface="Optima"/>
              </a:rPr>
              <a:t>Transforming Distance Matrices into Evolutionary Trees</a:t>
            </a:r>
          </a:p>
          <a:p>
            <a:pPr>
              <a:lnSpc>
                <a:spcPct val="120000"/>
              </a:lnSpc>
            </a:pPr>
            <a:r>
              <a:rPr lang="en-US" sz="2200" dirty="0" smtClean="0">
                <a:solidFill>
                  <a:schemeClr val="bg1">
                    <a:lumMod val="50000"/>
                  </a:schemeClr>
                </a:solidFill>
                <a:latin typeface="Optima"/>
                <a:cs typeface="Optima"/>
              </a:rPr>
              <a:t>Toward an Algorithm for Distance-Based Phylogeny Construction</a:t>
            </a:r>
          </a:p>
          <a:p>
            <a:pPr>
              <a:lnSpc>
                <a:spcPct val="120000"/>
              </a:lnSpc>
            </a:pPr>
            <a:r>
              <a:rPr lang="en-US" sz="2200" dirty="0" smtClean="0">
                <a:solidFill>
                  <a:schemeClr val="bg1">
                    <a:lumMod val="50000"/>
                  </a:schemeClr>
                </a:solidFill>
                <a:latin typeface="Optima"/>
                <a:cs typeface="Optima"/>
              </a:rPr>
              <a:t>Additive Phylogeny</a:t>
            </a:r>
          </a:p>
          <a:p>
            <a:pPr>
              <a:lnSpc>
                <a:spcPct val="120000"/>
              </a:lnSpc>
            </a:pPr>
            <a:r>
              <a:rPr lang="en-US" sz="2200" dirty="0" smtClean="0">
                <a:solidFill>
                  <a:schemeClr val="bg1">
                    <a:lumMod val="50000"/>
                  </a:schemeClr>
                </a:solidFill>
                <a:latin typeface="Optima"/>
                <a:cs typeface="Optima"/>
              </a:rPr>
              <a:t>Using Least-Squares to Construct Distance-Based Phylogenies</a:t>
            </a:r>
            <a:endParaRPr lang="en-US" sz="2200" dirty="0">
              <a:solidFill>
                <a:schemeClr val="bg1">
                  <a:lumMod val="50000"/>
                </a:schemeClr>
              </a:solidFill>
              <a:latin typeface="Optima"/>
              <a:cs typeface="Optima"/>
            </a:endParaRPr>
          </a:p>
          <a:p>
            <a:pPr>
              <a:lnSpc>
                <a:spcPct val="120000"/>
              </a:lnSpc>
            </a:pPr>
            <a:r>
              <a:rPr lang="en-US" sz="2200" dirty="0" err="1" smtClean="0">
                <a:solidFill>
                  <a:schemeClr val="bg1">
                    <a:lumMod val="50000"/>
                  </a:schemeClr>
                </a:solidFill>
                <a:latin typeface="Optima"/>
                <a:cs typeface="Optima"/>
              </a:rPr>
              <a:t>Ultrametric</a:t>
            </a:r>
            <a:r>
              <a:rPr lang="en-US" sz="2200" dirty="0" smtClean="0">
                <a:solidFill>
                  <a:schemeClr val="bg1">
                    <a:lumMod val="50000"/>
                  </a:schemeClr>
                </a:solidFill>
                <a:latin typeface="Optima"/>
                <a:cs typeface="Optima"/>
              </a:rPr>
              <a:t> Evolutionary Trees</a:t>
            </a:r>
          </a:p>
          <a:p>
            <a:pPr>
              <a:lnSpc>
                <a:spcPct val="120000"/>
              </a:lnSpc>
            </a:pPr>
            <a:r>
              <a:rPr lang="en-US" sz="2200" dirty="0" smtClean="0">
                <a:solidFill>
                  <a:schemeClr val="bg1">
                    <a:lumMod val="50000"/>
                  </a:schemeClr>
                </a:solidFill>
                <a:latin typeface="Optima"/>
                <a:cs typeface="Optima"/>
              </a:rPr>
              <a:t>The Neighbor-Joining Algorithm</a:t>
            </a:r>
          </a:p>
          <a:p>
            <a:pPr>
              <a:lnSpc>
                <a:spcPct val="120000"/>
              </a:lnSpc>
            </a:pPr>
            <a:r>
              <a:rPr lang="en-US" sz="2200" dirty="0" smtClean="0">
                <a:solidFill>
                  <a:schemeClr val="bg1">
                    <a:lumMod val="50000"/>
                  </a:schemeClr>
                </a:solidFill>
                <a:latin typeface="Optima"/>
                <a:cs typeface="Optima"/>
              </a:rPr>
              <a:t>Character-Based Tree Reconstruction</a:t>
            </a:r>
          </a:p>
          <a:p>
            <a:pPr>
              <a:lnSpc>
                <a:spcPct val="120000"/>
              </a:lnSpc>
            </a:pPr>
            <a:r>
              <a:rPr lang="en-US" sz="2200" dirty="0" smtClean="0">
                <a:solidFill>
                  <a:schemeClr val="bg1">
                    <a:lumMod val="50000"/>
                  </a:schemeClr>
                </a:solidFill>
                <a:latin typeface="Optima"/>
                <a:cs typeface="Optima"/>
              </a:rPr>
              <a:t>The Small Parsimony Problem</a:t>
            </a:r>
          </a:p>
          <a:p>
            <a:pPr>
              <a:lnSpc>
                <a:spcPct val="120000"/>
              </a:lnSpc>
            </a:pPr>
            <a:r>
              <a:rPr lang="en-US" sz="2200" dirty="0" smtClean="0">
                <a:solidFill>
                  <a:schemeClr val="bg1">
                    <a:lumMod val="50000"/>
                  </a:schemeClr>
                </a:solidFill>
                <a:latin typeface="Optima"/>
                <a:cs typeface="Optima"/>
              </a:rPr>
              <a:t>The Large Parsimony Problem</a:t>
            </a:r>
          </a:p>
          <a:p>
            <a:pPr>
              <a:lnSpc>
                <a:spcPct val="120000"/>
              </a:lnSpc>
            </a:pPr>
            <a:r>
              <a:rPr lang="en-US" sz="2200" b="1" dirty="0" smtClean="0">
                <a:solidFill>
                  <a:srgbClr val="000000"/>
                </a:solidFill>
                <a:latin typeface="Optima"/>
                <a:cs typeface="Optima"/>
              </a:rPr>
              <a:t>Evolutionary Tree Reconstruction in the Modern Era</a:t>
            </a:r>
            <a:endParaRPr lang="en-US" sz="2200" b="1" dirty="0">
              <a:solidFill>
                <a:srgbClr val="000000"/>
              </a:solidFill>
              <a:latin typeface="Optima"/>
              <a:cs typeface="Optima"/>
            </a:endParaRPr>
          </a:p>
        </p:txBody>
      </p:sp>
    </p:spTree>
    <p:extLst>
      <p:ext uri="{BB962C8B-B14F-4D97-AF65-F5344CB8AC3E}">
        <p14:creationId xmlns:p14="http://schemas.microsoft.com/office/powerpoint/2010/main" val="3708070577"/>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13494"/>
          <a:stretch/>
        </p:blipFill>
        <p:spPr>
          <a:xfrm>
            <a:off x="280059" y="1600200"/>
            <a:ext cx="1569580" cy="1572768"/>
          </a:xfrm>
          <a:prstGeom prst="rect">
            <a:avLst/>
          </a:prstGeom>
          <a:ln w="38100" cmpd="sng">
            <a:solidFill>
              <a:srgbClr val="404040"/>
            </a:solidFill>
          </a:ln>
        </p:spPr>
      </p:pic>
      <p:sp>
        <p:nvSpPr>
          <p:cNvPr id="5" name="Rectangle 4"/>
          <p:cNvSpPr/>
          <p:nvPr/>
        </p:nvSpPr>
        <p:spPr>
          <a:xfrm>
            <a:off x="3867472" y="1600340"/>
            <a:ext cx="4743128" cy="1569660"/>
          </a:xfrm>
          <a:prstGeom prst="rect">
            <a:avLst/>
          </a:prstGeom>
          <a:solidFill>
            <a:srgbClr val="D9D9D9"/>
          </a:solidFill>
          <a:ln>
            <a:solidFill>
              <a:srgbClr val="262626"/>
            </a:solidFill>
          </a:ln>
          <a:effectLst>
            <a:outerShdw blurRad="50800" dist="38100" dir="5400000" algn="t" rotWithShape="0">
              <a:prstClr val="black">
                <a:alpha val="40000"/>
              </a:prstClr>
            </a:outerShdw>
          </a:effectLst>
        </p:spPr>
        <p:txBody>
          <a:bodyPr wrap="square">
            <a:spAutoFit/>
          </a:bodyPr>
          <a:lstStyle/>
          <a:p>
            <a:r>
              <a:rPr lang="en-US" sz="2400" i="1" dirty="0" smtClean="0">
                <a:latin typeface="Optima"/>
                <a:cs typeface="Optima"/>
              </a:rPr>
              <a:t>From the point of view of hemoglobin structure, it appears that gorilla is just an abnormal human.</a:t>
            </a:r>
            <a:endParaRPr lang="en-US" sz="2400" i="1" dirty="0"/>
          </a:p>
        </p:txBody>
      </p:sp>
      <p:sp>
        <p:nvSpPr>
          <p:cNvPr id="10" name="Rectangle 9"/>
          <p:cNvSpPr/>
          <p:nvPr/>
        </p:nvSpPr>
        <p:spPr>
          <a:xfrm>
            <a:off x="282795" y="3181447"/>
            <a:ext cx="1559437" cy="646331"/>
          </a:xfrm>
          <a:prstGeom prst="rect">
            <a:avLst/>
          </a:prstGeom>
        </p:spPr>
        <p:txBody>
          <a:bodyPr wrap="square">
            <a:spAutoFit/>
          </a:bodyPr>
          <a:lstStyle/>
          <a:p>
            <a:pPr algn="ctr"/>
            <a:r>
              <a:rPr lang="en-US" b="1" dirty="0" smtClean="0">
                <a:latin typeface="Optima"/>
                <a:cs typeface="Optima"/>
              </a:rPr>
              <a:t>Emile</a:t>
            </a:r>
            <a:br>
              <a:rPr lang="en-US" b="1" dirty="0" smtClean="0">
                <a:latin typeface="Optima"/>
                <a:cs typeface="Optima"/>
              </a:rPr>
            </a:br>
            <a:r>
              <a:rPr lang="en-US" b="1" dirty="0" err="1" smtClean="0">
                <a:latin typeface="Optima"/>
                <a:cs typeface="Optima"/>
              </a:rPr>
              <a:t>Zuckerkandl</a:t>
            </a:r>
            <a:endParaRPr lang="en-US" b="1" dirty="0"/>
          </a:p>
        </p:txBody>
      </p:sp>
      <p:sp>
        <p:nvSpPr>
          <p:cNvPr id="11" name="Rectangle 10"/>
          <p:cNvSpPr/>
          <p:nvPr/>
        </p:nvSpPr>
        <p:spPr>
          <a:xfrm>
            <a:off x="1952390" y="3171586"/>
            <a:ext cx="1447800" cy="646331"/>
          </a:xfrm>
          <a:prstGeom prst="rect">
            <a:avLst/>
          </a:prstGeom>
        </p:spPr>
        <p:txBody>
          <a:bodyPr wrap="square">
            <a:spAutoFit/>
          </a:bodyPr>
          <a:lstStyle/>
          <a:p>
            <a:pPr algn="ctr"/>
            <a:r>
              <a:rPr lang="en-US" b="1" dirty="0" smtClean="0">
                <a:latin typeface="Optima"/>
                <a:cs typeface="Optima"/>
              </a:rPr>
              <a:t>Linus</a:t>
            </a:r>
            <a:br>
              <a:rPr lang="en-US" b="1" dirty="0" smtClean="0">
                <a:latin typeface="Optima"/>
                <a:cs typeface="Optima"/>
              </a:rPr>
            </a:br>
            <a:r>
              <a:rPr lang="en-US" b="1" dirty="0" smtClean="0">
                <a:latin typeface="Optima"/>
                <a:cs typeface="Optima"/>
              </a:rPr>
              <a:t>Pauling</a:t>
            </a:r>
            <a:endParaRPr lang="en-US" b="1" dirty="0"/>
          </a:p>
        </p:txBody>
      </p:sp>
      <p:pic>
        <p:nvPicPr>
          <p:cNvPr id="2" name="Picture 1" descr="pauling.png"/>
          <p:cNvPicPr>
            <a:picLocks noChangeAspect="1"/>
          </p:cNvPicPr>
          <p:nvPr/>
        </p:nvPicPr>
        <p:blipFill rotWithShape="1">
          <a:blip r:embed="rId4" cstate="print">
            <a:extLst>
              <a:ext uri="{28A0092B-C50C-407E-A947-70E740481C1C}">
                <a14:useLocalDpi xmlns:a14="http://schemas.microsoft.com/office/drawing/2010/main" val="0"/>
              </a:ext>
            </a:extLst>
          </a:blip>
          <a:srcRect l="3681" t="8435" r="3734" b="17146"/>
          <a:stretch/>
        </p:blipFill>
        <p:spPr>
          <a:xfrm>
            <a:off x="1880642" y="1600200"/>
            <a:ext cx="1572529" cy="1572768"/>
          </a:xfrm>
          <a:prstGeom prst="rect">
            <a:avLst/>
          </a:prstGeom>
          <a:ln w="38100" cmpd="sng">
            <a:solidFill>
              <a:srgbClr val="404040"/>
            </a:solidFill>
          </a:ln>
        </p:spPr>
      </p:pic>
      <p:sp>
        <p:nvSpPr>
          <p:cNvPr id="12" name="Title 1"/>
          <p:cNvSpPr txBox="1">
            <a:spLocks/>
          </p:cNvSpPr>
          <p:nvPr/>
        </p:nvSpPr>
        <p:spPr>
          <a:xfrm>
            <a:off x="18939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1963: Paradigm Shift in Genetic Analysis </a:t>
            </a:r>
            <a:endParaRPr lang="en-US" b="1" dirty="0">
              <a:latin typeface="Optima"/>
              <a:cs typeface="Optima"/>
            </a:endParaRPr>
          </a:p>
        </p:txBody>
      </p:sp>
    </p:spTree>
    <p:extLst>
      <p:ext uri="{BB962C8B-B14F-4D97-AF65-F5344CB8AC3E}">
        <p14:creationId xmlns:p14="http://schemas.microsoft.com/office/powerpoint/2010/main" val="2745529387"/>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13494"/>
          <a:stretch/>
        </p:blipFill>
        <p:spPr>
          <a:xfrm>
            <a:off x="280059" y="1600200"/>
            <a:ext cx="1569580" cy="1572768"/>
          </a:xfrm>
          <a:prstGeom prst="rect">
            <a:avLst/>
          </a:prstGeom>
          <a:ln w="38100" cmpd="sng">
            <a:solidFill>
              <a:srgbClr val="404040"/>
            </a:solidFill>
          </a:ln>
        </p:spPr>
      </p:pic>
      <p:pic>
        <p:nvPicPr>
          <p:cNvPr id="4" name="Picture 3"/>
          <p:cNvPicPr>
            <a:picLocks noChangeAspect="1"/>
          </p:cNvPicPr>
          <p:nvPr/>
        </p:nvPicPr>
        <p:blipFill>
          <a:blip r:embed="rId4"/>
          <a:stretch>
            <a:fillRect/>
          </a:stretch>
        </p:blipFill>
        <p:spPr>
          <a:xfrm>
            <a:off x="914402" y="4343401"/>
            <a:ext cx="1938527" cy="1938527"/>
          </a:xfrm>
          <a:prstGeom prst="rect">
            <a:avLst/>
          </a:prstGeom>
          <a:ln w="38100" cmpd="sng">
            <a:solidFill>
              <a:srgbClr val="404040"/>
            </a:solidFill>
          </a:ln>
        </p:spPr>
      </p:pic>
      <p:sp>
        <p:nvSpPr>
          <p:cNvPr id="5" name="Rectangle 4"/>
          <p:cNvSpPr/>
          <p:nvPr/>
        </p:nvSpPr>
        <p:spPr>
          <a:xfrm>
            <a:off x="3867472" y="1600340"/>
            <a:ext cx="4743128" cy="1569660"/>
          </a:xfrm>
          <a:prstGeom prst="rect">
            <a:avLst/>
          </a:prstGeom>
          <a:solidFill>
            <a:srgbClr val="D9D9D9"/>
          </a:solidFill>
          <a:ln>
            <a:solidFill>
              <a:srgbClr val="262626"/>
            </a:solidFill>
          </a:ln>
          <a:effectLst>
            <a:outerShdw blurRad="50800" dist="38100" dir="5400000" algn="t" rotWithShape="0">
              <a:prstClr val="black">
                <a:alpha val="40000"/>
              </a:prstClr>
            </a:outerShdw>
          </a:effectLst>
        </p:spPr>
        <p:txBody>
          <a:bodyPr wrap="square">
            <a:spAutoFit/>
          </a:bodyPr>
          <a:lstStyle/>
          <a:p>
            <a:r>
              <a:rPr lang="en-US" sz="2400" i="1" dirty="0" smtClean="0">
                <a:latin typeface="Optima"/>
                <a:cs typeface="Optima"/>
              </a:rPr>
              <a:t>From the point of view of hemoglobin structure, it appears that gorilla is just an abnormal human.</a:t>
            </a:r>
            <a:endParaRPr lang="en-US" sz="2400" i="1" dirty="0"/>
          </a:p>
        </p:txBody>
      </p:sp>
      <p:sp>
        <p:nvSpPr>
          <p:cNvPr id="6" name="Rectangle 5"/>
          <p:cNvSpPr/>
          <p:nvPr/>
        </p:nvSpPr>
        <p:spPr>
          <a:xfrm>
            <a:off x="3886200" y="4343400"/>
            <a:ext cx="4724400" cy="1938992"/>
          </a:xfrm>
          <a:prstGeom prst="rect">
            <a:avLst/>
          </a:prstGeom>
          <a:solidFill>
            <a:schemeClr val="bg1">
              <a:lumMod val="85000"/>
            </a:schemeClr>
          </a:solidFill>
          <a:ln>
            <a:solidFill>
              <a:schemeClr val="tx1">
                <a:lumMod val="85000"/>
                <a:lumOff val="15000"/>
              </a:schemeClr>
            </a:solidFill>
          </a:ln>
          <a:effectLst>
            <a:outerShdw blurRad="50800" dist="38100" dir="5400000" algn="t" rotWithShape="0">
              <a:prstClr val="black">
                <a:alpha val="40000"/>
              </a:prstClr>
            </a:outerShdw>
          </a:effectLst>
        </p:spPr>
        <p:txBody>
          <a:bodyPr wrap="square">
            <a:spAutoFit/>
          </a:bodyPr>
          <a:lstStyle/>
          <a:p>
            <a:r>
              <a:rPr lang="en-US" sz="2400" i="1" dirty="0" smtClean="0">
                <a:latin typeface="Optima"/>
                <a:cs typeface="Optima"/>
              </a:rPr>
              <a:t>...that is of course nonsense. What the comparison really indicates is that hemoglobin is a bad choice and has nothing to tell us about attributes, or indeed tells us a lie.</a:t>
            </a:r>
            <a:endParaRPr lang="en-US" sz="2400" i="1" dirty="0"/>
          </a:p>
        </p:txBody>
      </p:sp>
      <p:sp>
        <p:nvSpPr>
          <p:cNvPr id="9" name="Rectangle 8"/>
          <p:cNvSpPr/>
          <p:nvPr/>
        </p:nvSpPr>
        <p:spPr>
          <a:xfrm>
            <a:off x="895672" y="6271348"/>
            <a:ext cx="1905000" cy="369332"/>
          </a:xfrm>
          <a:prstGeom prst="rect">
            <a:avLst/>
          </a:prstGeom>
        </p:spPr>
        <p:txBody>
          <a:bodyPr wrap="square">
            <a:spAutoFit/>
          </a:bodyPr>
          <a:lstStyle/>
          <a:p>
            <a:pPr algn="ctr"/>
            <a:r>
              <a:rPr lang="en-US" b="1" dirty="0" smtClean="0">
                <a:latin typeface="Optima"/>
                <a:cs typeface="Optima"/>
              </a:rPr>
              <a:t>Gaylord Simpson</a:t>
            </a:r>
            <a:endParaRPr lang="en-US" b="1" dirty="0"/>
          </a:p>
        </p:txBody>
      </p:sp>
      <p:sp>
        <p:nvSpPr>
          <p:cNvPr id="10" name="Rectangle 9"/>
          <p:cNvSpPr/>
          <p:nvPr/>
        </p:nvSpPr>
        <p:spPr>
          <a:xfrm>
            <a:off x="282795" y="3181447"/>
            <a:ext cx="1559437" cy="646331"/>
          </a:xfrm>
          <a:prstGeom prst="rect">
            <a:avLst/>
          </a:prstGeom>
        </p:spPr>
        <p:txBody>
          <a:bodyPr wrap="square">
            <a:spAutoFit/>
          </a:bodyPr>
          <a:lstStyle/>
          <a:p>
            <a:pPr algn="ctr"/>
            <a:r>
              <a:rPr lang="en-US" b="1" dirty="0" smtClean="0">
                <a:latin typeface="Optima"/>
                <a:cs typeface="Optima"/>
              </a:rPr>
              <a:t>Emile</a:t>
            </a:r>
            <a:br>
              <a:rPr lang="en-US" b="1" dirty="0" smtClean="0">
                <a:latin typeface="Optima"/>
                <a:cs typeface="Optima"/>
              </a:rPr>
            </a:br>
            <a:r>
              <a:rPr lang="en-US" b="1" dirty="0" err="1" smtClean="0">
                <a:latin typeface="Optima"/>
                <a:cs typeface="Optima"/>
              </a:rPr>
              <a:t>Zuckerkandl</a:t>
            </a:r>
            <a:endParaRPr lang="en-US" b="1" dirty="0"/>
          </a:p>
        </p:txBody>
      </p:sp>
      <p:sp>
        <p:nvSpPr>
          <p:cNvPr id="11" name="Rectangle 10"/>
          <p:cNvSpPr/>
          <p:nvPr/>
        </p:nvSpPr>
        <p:spPr>
          <a:xfrm>
            <a:off x="1952390" y="3171586"/>
            <a:ext cx="1447800" cy="646331"/>
          </a:xfrm>
          <a:prstGeom prst="rect">
            <a:avLst/>
          </a:prstGeom>
        </p:spPr>
        <p:txBody>
          <a:bodyPr wrap="square">
            <a:spAutoFit/>
          </a:bodyPr>
          <a:lstStyle/>
          <a:p>
            <a:pPr algn="ctr"/>
            <a:r>
              <a:rPr lang="en-US" b="1" dirty="0" smtClean="0">
                <a:latin typeface="Optima"/>
                <a:cs typeface="Optima"/>
              </a:rPr>
              <a:t>Linus</a:t>
            </a:r>
            <a:br>
              <a:rPr lang="en-US" b="1" dirty="0" smtClean="0">
                <a:latin typeface="Optima"/>
                <a:cs typeface="Optima"/>
              </a:rPr>
            </a:br>
            <a:r>
              <a:rPr lang="en-US" b="1" dirty="0" smtClean="0">
                <a:latin typeface="Optima"/>
                <a:cs typeface="Optima"/>
              </a:rPr>
              <a:t>Pauling</a:t>
            </a:r>
            <a:endParaRPr lang="en-US" b="1" dirty="0"/>
          </a:p>
        </p:txBody>
      </p:sp>
      <p:pic>
        <p:nvPicPr>
          <p:cNvPr id="2" name="Picture 1" descr="pauling.png"/>
          <p:cNvPicPr>
            <a:picLocks noChangeAspect="1"/>
          </p:cNvPicPr>
          <p:nvPr/>
        </p:nvPicPr>
        <p:blipFill rotWithShape="1">
          <a:blip r:embed="rId5" cstate="print">
            <a:extLst>
              <a:ext uri="{28A0092B-C50C-407E-A947-70E740481C1C}">
                <a14:useLocalDpi xmlns:a14="http://schemas.microsoft.com/office/drawing/2010/main" val="0"/>
              </a:ext>
            </a:extLst>
          </a:blip>
          <a:srcRect l="3681" t="8435" r="3734" b="17146"/>
          <a:stretch/>
        </p:blipFill>
        <p:spPr>
          <a:xfrm>
            <a:off x="1880642" y="1600200"/>
            <a:ext cx="1572529" cy="1572768"/>
          </a:xfrm>
          <a:prstGeom prst="rect">
            <a:avLst/>
          </a:prstGeom>
          <a:ln w="38100" cmpd="sng">
            <a:solidFill>
              <a:srgbClr val="404040"/>
            </a:solidFill>
          </a:ln>
        </p:spPr>
      </p:pic>
      <p:sp>
        <p:nvSpPr>
          <p:cNvPr id="12" name="Title 1"/>
          <p:cNvSpPr txBox="1">
            <a:spLocks/>
          </p:cNvSpPr>
          <p:nvPr/>
        </p:nvSpPr>
        <p:spPr>
          <a:xfrm>
            <a:off x="18939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1963: Paradigm Shift in Genetic Analysis </a:t>
            </a:r>
            <a:endParaRPr lang="en-US" b="1" dirty="0">
              <a:latin typeface="Optima"/>
              <a:cs typeface="Optima"/>
            </a:endParaRPr>
          </a:p>
        </p:txBody>
      </p:sp>
    </p:spTree>
    <p:extLst>
      <p:ext uri="{BB962C8B-B14F-4D97-AF65-F5344CB8AC3E}">
        <p14:creationId xmlns:p14="http://schemas.microsoft.com/office/powerpoint/2010/main" val="1886745680"/>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533400" y="1295401"/>
            <a:ext cx="7924800" cy="5506332"/>
          </a:xfrm>
          <a:prstGeom prst="rect">
            <a:avLst/>
          </a:prstGeom>
        </p:spPr>
      </p:pic>
      <p:sp>
        <p:nvSpPr>
          <p:cNvPr id="59"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1985: Panda’s Pedigree Decoded </a:t>
            </a:r>
            <a:endParaRPr lang="en-US" b="1" dirty="0">
              <a:latin typeface="Optima"/>
              <a:cs typeface="Optima"/>
            </a:endParaRPr>
          </a:p>
        </p:txBody>
      </p:sp>
    </p:spTree>
    <p:extLst>
      <p:ext uri="{BB962C8B-B14F-4D97-AF65-F5344CB8AC3E}">
        <p14:creationId xmlns:p14="http://schemas.microsoft.com/office/powerpoint/2010/main" val="312497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14625482"/>
              </p:ext>
            </p:extLst>
          </p:nvPr>
        </p:nvGraphicFramePr>
        <p:xfrm>
          <a:off x="762000" y="2819400"/>
          <a:ext cx="7593994" cy="2333776"/>
        </p:xfrm>
        <a:graphic>
          <a:graphicData uri="http://schemas.openxmlformats.org/drawingml/2006/table">
            <a:tbl>
              <a:tblPr firstRow="1" bandRow="1">
                <a:tableStyleId>{5C22544A-7EE6-4342-B048-85BDC9FD1C3A}</a:tableStyleId>
              </a:tblPr>
              <a:tblGrid>
                <a:gridCol w="1211165"/>
                <a:gridCol w="2221138"/>
                <a:gridCol w="1006231"/>
                <a:gridCol w="1143000"/>
                <a:gridCol w="957384"/>
                <a:gridCol w="1055076"/>
              </a:tblGrid>
              <a:tr h="428776">
                <a:tc>
                  <a:txBody>
                    <a:bodyPr/>
                    <a:lstStyle/>
                    <a:p>
                      <a:pPr algn="ctr"/>
                      <a:r>
                        <a:rPr lang="en-US" sz="2000" b="0" dirty="0" smtClean="0">
                          <a:solidFill>
                            <a:schemeClr val="tx1"/>
                          </a:solidFill>
                          <a:latin typeface="Optima"/>
                          <a:cs typeface="Optima"/>
                        </a:rPr>
                        <a:t>S</a:t>
                      </a:r>
                      <a:r>
                        <a:rPr lang="en-US" sz="1600" b="0" dirty="0" smtClean="0">
                          <a:solidFill>
                            <a:schemeClr val="tx1"/>
                          </a:solidFill>
                          <a:latin typeface="Optima"/>
                          <a:cs typeface="Optima"/>
                        </a:rPr>
                        <a:t>PECIES</a:t>
                      </a:r>
                      <a:endParaRPr lang="en-US" sz="16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Optima"/>
                          <a:cs typeface="Optima"/>
                        </a:rPr>
                        <a:t>A</a:t>
                      </a:r>
                      <a:r>
                        <a:rPr lang="en-US" sz="1600" b="0" dirty="0" smtClean="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endParaRPr lang="en-US" sz="1600" b="0" dirty="0">
                        <a:solidFill>
                          <a:srgbClr val="00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dirty="0">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TCGAAAGCAT</a:t>
                      </a:r>
                      <a:endParaRPr lang="en-US" sz="190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Constructing a Distance Matrix</a:t>
            </a:r>
            <a:endParaRPr lang="en-US" b="1" dirty="0">
              <a:latin typeface="Optima"/>
              <a:cs typeface="Optima"/>
            </a:endParaRPr>
          </a:p>
        </p:txBody>
      </p:sp>
    </p:spTree>
    <p:extLst>
      <p:ext uri="{BB962C8B-B14F-4D97-AF65-F5344CB8AC3E}">
        <p14:creationId xmlns:p14="http://schemas.microsoft.com/office/powerpoint/2010/main" val="242775453"/>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1987: </a:t>
            </a:r>
            <a:r>
              <a:rPr lang="en-US" b="1" dirty="0" smtClean="0">
                <a:latin typeface="Optima"/>
                <a:cs typeface="Optima"/>
              </a:rPr>
              <a:t>Tracing Human Origins</a:t>
            </a:r>
            <a:endParaRPr lang="en-US" b="1" dirty="0">
              <a:latin typeface="Optima"/>
              <a:cs typeface="Optima"/>
            </a:endParaRPr>
          </a:p>
        </p:txBody>
      </p:sp>
      <p:pic>
        <p:nvPicPr>
          <p:cNvPr id="372" name="Picture 371"/>
          <p:cNvPicPr>
            <a:picLocks noChangeAspect="1"/>
          </p:cNvPicPr>
          <p:nvPr/>
        </p:nvPicPr>
        <p:blipFill>
          <a:blip r:embed="rId3"/>
          <a:stretch>
            <a:fillRect/>
          </a:stretch>
        </p:blipFill>
        <p:spPr>
          <a:xfrm>
            <a:off x="506509" y="1432859"/>
            <a:ext cx="8153401" cy="5112863"/>
          </a:xfrm>
          <a:prstGeom prst="rect">
            <a:avLst/>
          </a:prstGeom>
        </p:spPr>
      </p:pic>
    </p:spTree>
    <p:extLst>
      <p:ext uri="{BB962C8B-B14F-4D97-AF65-F5344CB8AC3E}">
        <p14:creationId xmlns:p14="http://schemas.microsoft.com/office/powerpoint/2010/main" val="1856956992"/>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1987: Tracing Human Origins</a:t>
            </a:r>
            <a:endParaRPr lang="en-US" b="1" dirty="0">
              <a:latin typeface="Optima"/>
              <a:cs typeface="Optima"/>
            </a:endParaRPr>
          </a:p>
        </p:txBody>
      </p:sp>
      <p:pic>
        <p:nvPicPr>
          <p:cNvPr id="4" name="Picture 3"/>
          <p:cNvPicPr>
            <a:picLocks noChangeAspect="1"/>
          </p:cNvPicPr>
          <p:nvPr/>
        </p:nvPicPr>
        <p:blipFill>
          <a:blip r:embed="rId3"/>
          <a:stretch>
            <a:fillRect/>
          </a:stretch>
        </p:blipFill>
        <p:spPr>
          <a:xfrm>
            <a:off x="0" y="1775016"/>
            <a:ext cx="9144000" cy="4300539"/>
          </a:xfrm>
          <a:prstGeom prst="rect">
            <a:avLst/>
          </a:prstGeom>
        </p:spPr>
      </p:pic>
    </p:spTree>
    <p:extLst>
      <p:ext uri="{BB962C8B-B14F-4D97-AF65-F5344CB8AC3E}">
        <p14:creationId xmlns:p14="http://schemas.microsoft.com/office/powerpoint/2010/main" val="2108913724"/>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5334000" y="2286000"/>
            <a:ext cx="3334678" cy="2598229"/>
            <a:chOff x="4876436" y="3079923"/>
            <a:chExt cx="3334678" cy="2598229"/>
          </a:xfrm>
        </p:grpSpPr>
        <p:pic>
          <p:nvPicPr>
            <p:cNvPr id="3" name="Picture 2"/>
            <p:cNvPicPr>
              <a:picLocks noChangeAspect="1"/>
            </p:cNvPicPr>
            <p:nvPr/>
          </p:nvPicPr>
          <p:blipFill rotWithShape="1">
            <a:blip r:embed="rId3"/>
            <a:srcRect l="9277" r="5706"/>
            <a:stretch/>
          </p:blipFill>
          <p:spPr>
            <a:xfrm>
              <a:off x="6089171" y="4763752"/>
              <a:ext cx="913439" cy="914400"/>
            </a:xfrm>
            <a:prstGeom prst="rect">
              <a:avLst/>
            </a:prstGeom>
            <a:ln w="38100" cmpd="sng">
              <a:solidFill>
                <a:srgbClr val="404040"/>
              </a:solidFill>
            </a:ln>
          </p:spPr>
        </p:pic>
        <p:pic>
          <p:nvPicPr>
            <p:cNvPr id="4" name="Picture 3"/>
            <p:cNvPicPr>
              <a:picLocks noChangeAspect="1"/>
            </p:cNvPicPr>
            <p:nvPr/>
          </p:nvPicPr>
          <p:blipFill rotWithShape="1">
            <a:blip r:embed="rId4"/>
            <a:srcRect r="15179"/>
            <a:stretch/>
          </p:blipFill>
          <p:spPr>
            <a:xfrm>
              <a:off x="4876436" y="4763752"/>
              <a:ext cx="912623" cy="914400"/>
            </a:xfrm>
            <a:prstGeom prst="rect">
              <a:avLst/>
            </a:prstGeom>
            <a:ln w="38100" cmpd="sng">
              <a:solidFill>
                <a:srgbClr val="404040"/>
              </a:solidFill>
            </a:ln>
          </p:spPr>
        </p:pic>
        <p:pic>
          <p:nvPicPr>
            <p:cNvPr id="5" name="Picture 4" descr="pevzner_cowboy.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6714" y="4763752"/>
              <a:ext cx="914400" cy="914400"/>
            </a:xfrm>
            <a:prstGeom prst="rect">
              <a:avLst/>
            </a:prstGeom>
            <a:ln w="38100" cmpd="sng">
              <a:solidFill>
                <a:schemeClr val="tx1">
                  <a:lumMod val="75000"/>
                  <a:lumOff val="25000"/>
                </a:schemeClr>
              </a:solidFill>
            </a:ln>
          </p:spPr>
        </p:pic>
        <p:cxnSp>
          <p:nvCxnSpPr>
            <p:cNvPr id="6" name="Straight Arrow Connector 5"/>
            <p:cNvCxnSpPr>
              <a:cxnSpLocks noChangeAspect="1"/>
            </p:cNvCxnSpPr>
            <p:nvPr/>
          </p:nvCxnSpPr>
          <p:spPr>
            <a:xfrm flipH="1">
              <a:off x="5321395" y="3203367"/>
              <a:ext cx="1208896" cy="1076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6514214" y="3215424"/>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486858" y="3747552"/>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6386093" y="307992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5201125" y="4143746"/>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1" name="Oval 10"/>
            <p:cNvSpPr>
              <a:spLocks noChangeAspect="1"/>
            </p:cNvSpPr>
            <p:nvPr/>
          </p:nvSpPr>
          <p:spPr>
            <a:xfrm>
              <a:off x="6988523" y="3624108"/>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386093" y="4140188"/>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7604799" y="4143746"/>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Rectangle 13"/>
            <p:cNvSpPr/>
            <p:nvPr/>
          </p:nvSpPr>
          <p:spPr>
            <a:xfrm>
              <a:off x="4914873" y="4350799"/>
              <a:ext cx="81304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15" name="Rectangle 14"/>
            <p:cNvSpPr/>
            <p:nvPr/>
          </p:nvSpPr>
          <p:spPr>
            <a:xfrm>
              <a:off x="5859990" y="4350799"/>
              <a:ext cx="1302097"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16" name="Rectangle 15"/>
            <p:cNvSpPr/>
            <p:nvPr/>
          </p:nvSpPr>
          <p:spPr>
            <a:xfrm>
              <a:off x="7309591" y="4350799"/>
              <a:ext cx="84597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grpSp>
      <p:grpSp>
        <p:nvGrpSpPr>
          <p:cNvPr id="32" name="Group 31"/>
          <p:cNvGrpSpPr/>
          <p:nvPr/>
        </p:nvGrpSpPr>
        <p:grpSpPr>
          <a:xfrm>
            <a:off x="381000" y="2286000"/>
            <a:ext cx="3334678" cy="2598229"/>
            <a:chOff x="780122" y="3116771"/>
            <a:chExt cx="3334678" cy="2598229"/>
          </a:xfrm>
        </p:grpSpPr>
        <p:cxnSp>
          <p:nvCxnSpPr>
            <p:cNvPr id="17" name="Straight Arrow Connector 16"/>
            <p:cNvCxnSpPr>
              <a:cxnSpLocks noChangeAspect="1"/>
            </p:cNvCxnSpPr>
            <p:nvPr/>
          </p:nvCxnSpPr>
          <p:spPr>
            <a:xfrm>
              <a:off x="2411275" y="3240215"/>
              <a:ext cx="1208896" cy="1076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213322" y="3252272"/>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1829598" y="3784400"/>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Oval 19"/>
            <p:cNvSpPr>
              <a:spLocks noChangeAspect="1"/>
            </p:cNvSpPr>
            <p:nvPr/>
          </p:nvSpPr>
          <p:spPr>
            <a:xfrm>
              <a:off x="2289779" y="3116771"/>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1" name="Oval 20"/>
            <p:cNvSpPr>
              <a:spLocks noChangeAspect="1"/>
            </p:cNvSpPr>
            <p:nvPr/>
          </p:nvSpPr>
          <p:spPr>
            <a:xfrm>
              <a:off x="1104811" y="4180594"/>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2" name="Oval 21"/>
            <p:cNvSpPr>
              <a:spLocks noChangeAspect="1"/>
            </p:cNvSpPr>
            <p:nvPr/>
          </p:nvSpPr>
          <p:spPr>
            <a:xfrm>
              <a:off x="1706153" y="3663869"/>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3" name="Oval 22"/>
            <p:cNvSpPr>
              <a:spLocks noChangeAspect="1"/>
            </p:cNvSpPr>
            <p:nvPr/>
          </p:nvSpPr>
          <p:spPr>
            <a:xfrm>
              <a:off x="2289779" y="4177036"/>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4" name="Oval 23"/>
            <p:cNvSpPr>
              <a:spLocks noChangeAspect="1"/>
            </p:cNvSpPr>
            <p:nvPr/>
          </p:nvSpPr>
          <p:spPr>
            <a:xfrm>
              <a:off x="3508485" y="4180594"/>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25" name="Picture 24"/>
            <p:cNvPicPr>
              <a:picLocks noChangeAspect="1"/>
            </p:cNvPicPr>
            <p:nvPr/>
          </p:nvPicPr>
          <p:blipFill rotWithShape="1">
            <a:blip r:embed="rId3"/>
            <a:srcRect l="9277" r="5706"/>
            <a:stretch/>
          </p:blipFill>
          <p:spPr>
            <a:xfrm>
              <a:off x="1992857" y="4800600"/>
              <a:ext cx="913439" cy="914400"/>
            </a:xfrm>
            <a:prstGeom prst="rect">
              <a:avLst/>
            </a:prstGeom>
            <a:ln w="38100" cmpd="sng">
              <a:solidFill>
                <a:srgbClr val="404040"/>
              </a:solidFill>
            </a:ln>
          </p:spPr>
        </p:pic>
        <p:pic>
          <p:nvPicPr>
            <p:cNvPr id="26" name="Picture 25"/>
            <p:cNvPicPr>
              <a:picLocks noChangeAspect="1"/>
            </p:cNvPicPr>
            <p:nvPr/>
          </p:nvPicPr>
          <p:blipFill rotWithShape="1">
            <a:blip r:embed="rId4"/>
            <a:srcRect r="15179"/>
            <a:stretch/>
          </p:blipFill>
          <p:spPr>
            <a:xfrm>
              <a:off x="780122" y="4800600"/>
              <a:ext cx="912623" cy="914400"/>
            </a:xfrm>
            <a:prstGeom prst="rect">
              <a:avLst/>
            </a:prstGeom>
            <a:ln w="38100" cmpd="sng">
              <a:solidFill>
                <a:srgbClr val="404040"/>
              </a:solidFill>
            </a:ln>
          </p:spPr>
        </p:pic>
        <p:pic>
          <p:nvPicPr>
            <p:cNvPr id="27" name="Picture 26" descr="pevzner_cowboy.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4800600"/>
              <a:ext cx="914400" cy="914400"/>
            </a:xfrm>
            <a:prstGeom prst="rect">
              <a:avLst/>
            </a:prstGeom>
            <a:ln w="38100" cmpd="sng">
              <a:solidFill>
                <a:schemeClr val="tx1">
                  <a:lumMod val="75000"/>
                  <a:lumOff val="25000"/>
                </a:schemeClr>
              </a:solidFill>
            </a:ln>
          </p:spPr>
        </p:pic>
        <p:sp>
          <p:nvSpPr>
            <p:cNvPr id="28" name="Rectangle 27"/>
            <p:cNvSpPr/>
            <p:nvPr/>
          </p:nvSpPr>
          <p:spPr>
            <a:xfrm>
              <a:off x="818559" y="4387647"/>
              <a:ext cx="81304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29" name="Rectangle 28"/>
            <p:cNvSpPr/>
            <p:nvPr/>
          </p:nvSpPr>
          <p:spPr>
            <a:xfrm>
              <a:off x="1763676" y="4387647"/>
              <a:ext cx="1302097"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30" name="Rectangle 29"/>
            <p:cNvSpPr/>
            <p:nvPr/>
          </p:nvSpPr>
          <p:spPr>
            <a:xfrm>
              <a:off x="3213277" y="4387647"/>
              <a:ext cx="84597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grpSp>
      <p:sp>
        <p:nvSpPr>
          <p:cNvPr id="33"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1996: Human-Chimp-Gorilla Ancestry</a:t>
            </a:r>
            <a:endParaRPr lang="en-US" b="1" dirty="0">
              <a:latin typeface="Optima"/>
              <a:cs typeface="Optima"/>
            </a:endParaRPr>
          </a:p>
        </p:txBody>
      </p:sp>
      <p:sp>
        <p:nvSpPr>
          <p:cNvPr id="34" name="Rectangle 33"/>
          <p:cNvSpPr/>
          <p:nvPr/>
        </p:nvSpPr>
        <p:spPr>
          <a:xfrm>
            <a:off x="3810000" y="2667000"/>
            <a:ext cx="1447800" cy="584776"/>
          </a:xfrm>
          <a:prstGeom prst="rect">
            <a:avLst/>
          </a:prstGeom>
        </p:spPr>
        <p:txBody>
          <a:bodyPr wrap="square">
            <a:spAutoFit/>
          </a:bodyPr>
          <a:lstStyle/>
          <a:p>
            <a:pPr algn="ctr"/>
            <a:r>
              <a:rPr lang="en-US" sz="3200" b="1" dirty="0" smtClean="0">
                <a:solidFill>
                  <a:schemeClr val="tx2"/>
                </a:solidFill>
                <a:latin typeface="Optima"/>
                <a:cs typeface="Optima"/>
              </a:rPr>
              <a:t>vs.</a:t>
            </a:r>
            <a:endParaRPr lang="en-US" sz="3200" b="1" dirty="0">
              <a:solidFill>
                <a:schemeClr val="tx2"/>
              </a:solidFill>
            </a:endParaRPr>
          </a:p>
        </p:txBody>
      </p:sp>
      <p:sp>
        <p:nvSpPr>
          <p:cNvPr id="35" name="Rectangle 34"/>
          <p:cNvSpPr/>
          <p:nvPr/>
        </p:nvSpPr>
        <p:spPr>
          <a:xfrm>
            <a:off x="6120889" y="5105400"/>
            <a:ext cx="1748045" cy="461665"/>
          </a:xfrm>
          <a:prstGeom prst="rect">
            <a:avLst/>
          </a:prstGeom>
          <a:solidFill>
            <a:schemeClr val="bg1">
              <a:lumMod val="85000"/>
            </a:schemeClr>
          </a:solidFill>
          <a:ln>
            <a:solidFill>
              <a:schemeClr val="tx1">
                <a:lumMod val="85000"/>
                <a:lumOff val="15000"/>
              </a:schemeClr>
            </a:solidFill>
          </a:ln>
          <a:effectLst>
            <a:outerShdw blurRad="50800" dist="38100" dir="5400000" algn="t" rotWithShape="0">
              <a:prstClr val="black">
                <a:alpha val="40000"/>
              </a:prstClr>
            </a:outerShdw>
          </a:effectLst>
        </p:spPr>
        <p:txBody>
          <a:bodyPr wrap="none">
            <a:spAutoFit/>
          </a:bodyPr>
          <a:lstStyle/>
          <a:p>
            <a:pPr algn="ctr"/>
            <a:r>
              <a:rPr lang="en-US" sz="2400" i="1" dirty="0" smtClean="0">
                <a:solidFill>
                  <a:schemeClr val="tx1">
                    <a:lumMod val="85000"/>
                    <a:lumOff val="15000"/>
                  </a:schemeClr>
                </a:solidFill>
                <a:latin typeface="Optima"/>
                <a:cs typeface="Optima"/>
              </a:rPr>
              <a:t>beta-globin</a:t>
            </a:r>
            <a:endParaRPr lang="en-US" sz="2400" i="1" dirty="0">
              <a:solidFill>
                <a:schemeClr val="tx1">
                  <a:lumMod val="85000"/>
                  <a:lumOff val="15000"/>
                </a:schemeClr>
              </a:solidFill>
            </a:endParaRPr>
          </a:p>
        </p:txBody>
      </p:sp>
      <p:sp>
        <p:nvSpPr>
          <p:cNvPr id="36" name="Rectangle 35"/>
          <p:cNvSpPr/>
          <p:nvPr/>
        </p:nvSpPr>
        <p:spPr>
          <a:xfrm>
            <a:off x="411719" y="5105400"/>
            <a:ext cx="3281381" cy="461665"/>
          </a:xfrm>
          <a:prstGeom prst="rect">
            <a:avLst/>
          </a:prstGeom>
          <a:solidFill>
            <a:schemeClr val="bg1">
              <a:lumMod val="85000"/>
            </a:schemeClr>
          </a:solidFill>
          <a:ln>
            <a:solidFill>
              <a:schemeClr val="tx1">
                <a:lumMod val="85000"/>
                <a:lumOff val="15000"/>
              </a:schemeClr>
            </a:solidFill>
          </a:ln>
          <a:effectLst>
            <a:outerShdw blurRad="50800" dist="38100" dir="5400000" algn="t" rotWithShape="0">
              <a:prstClr val="black">
                <a:alpha val="40000"/>
              </a:prstClr>
            </a:outerShdw>
          </a:effectLst>
        </p:spPr>
        <p:txBody>
          <a:bodyPr wrap="none">
            <a:spAutoFit/>
          </a:bodyPr>
          <a:lstStyle/>
          <a:p>
            <a:pPr algn="ctr"/>
            <a:r>
              <a:rPr lang="en-US" sz="2400" i="1" dirty="0" smtClean="0">
                <a:solidFill>
                  <a:schemeClr val="tx1">
                    <a:lumMod val="85000"/>
                    <a:lumOff val="15000"/>
                  </a:schemeClr>
                </a:solidFill>
                <a:latin typeface="Optima"/>
                <a:cs typeface="Optima"/>
              </a:rPr>
              <a:t>dopamine D4 receptor</a:t>
            </a:r>
            <a:endParaRPr lang="en-US" sz="2400" i="1" dirty="0">
              <a:solidFill>
                <a:schemeClr val="tx1">
                  <a:lumMod val="85000"/>
                  <a:lumOff val="15000"/>
                </a:schemeClr>
              </a:solidFill>
            </a:endParaRPr>
          </a:p>
        </p:txBody>
      </p:sp>
    </p:spTree>
    <p:extLst>
      <p:ext uri="{BB962C8B-B14F-4D97-AF65-F5344CB8AC3E}">
        <p14:creationId xmlns:p14="http://schemas.microsoft.com/office/powerpoint/2010/main" val="2595019009"/>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H="1">
            <a:off x="3648762" y="2200869"/>
            <a:ext cx="295872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3648762" y="2781375"/>
            <a:ext cx="295872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a:off x="2197994" y="3380905"/>
            <a:ext cx="440949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2526200" y="3961411"/>
            <a:ext cx="408128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526200" y="4551428"/>
            <a:ext cx="408128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879491" y="2948599"/>
            <a:ext cx="31850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894304" y="4252125"/>
            <a:ext cx="63113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892702" y="2942251"/>
            <a:ext cx="0" cy="13218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198938" y="2481245"/>
            <a:ext cx="0" cy="914392"/>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48773" y="2186991"/>
            <a:ext cx="0" cy="60594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2197996" y="2493945"/>
            <a:ext cx="144601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705380" y="4348050"/>
            <a:ext cx="77764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Mouse</a:t>
            </a:r>
            <a:endParaRPr lang="en-US" sz="1600" b="1" dirty="0">
              <a:solidFill>
                <a:schemeClr val="tx1">
                  <a:lumMod val="85000"/>
                  <a:lumOff val="15000"/>
                </a:schemeClr>
              </a:solidFill>
            </a:endParaRPr>
          </a:p>
        </p:txBody>
      </p:sp>
      <p:sp>
        <p:nvSpPr>
          <p:cNvPr id="16" name="Rectangle 15"/>
          <p:cNvSpPr/>
          <p:nvPr/>
        </p:nvSpPr>
        <p:spPr>
          <a:xfrm>
            <a:off x="6705380" y="3773106"/>
            <a:ext cx="845973"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17" name="Rectangle 16"/>
          <p:cNvSpPr/>
          <p:nvPr/>
        </p:nvSpPr>
        <p:spPr>
          <a:xfrm>
            <a:off x="6705378" y="3183086"/>
            <a:ext cx="560974"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Dog</a:t>
            </a:r>
            <a:endParaRPr lang="en-US" sz="1600" b="1" dirty="0">
              <a:solidFill>
                <a:schemeClr val="tx1">
                  <a:lumMod val="85000"/>
                  <a:lumOff val="15000"/>
                </a:schemeClr>
              </a:solidFill>
            </a:endParaRPr>
          </a:p>
        </p:txBody>
      </p:sp>
      <p:sp>
        <p:nvSpPr>
          <p:cNvPr id="18" name="Rectangle 17"/>
          <p:cNvSpPr/>
          <p:nvPr/>
        </p:nvSpPr>
        <p:spPr>
          <a:xfrm>
            <a:off x="6705380" y="2593440"/>
            <a:ext cx="59503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Cow</a:t>
            </a:r>
            <a:endParaRPr lang="en-US" sz="1600" b="1" dirty="0">
              <a:solidFill>
                <a:schemeClr val="tx1">
                  <a:lumMod val="85000"/>
                  <a:lumOff val="15000"/>
                </a:schemeClr>
              </a:solidFill>
            </a:endParaRPr>
          </a:p>
        </p:txBody>
      </p:sp>
      <p:sp>
        <p:nvSpPr>
          <p:cNvPr id="19" name="Rectangle 18"/>
          <p:cNvSpPr/>
          <p:nvPr/>
        </p:nvSpPr>
        <p:spPr>
          <a:xfrm>
            <a:off x="6705378" y="2018363"/>
            <a:ext cx="766158"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endParaRPr>
          </a:p>
        </p:txBody>
      </p:sp>
      <p:cxnSp>
        <p:nvCxnSpPr>
          <p:cNvPr id="20" name="Straight Arrow Connector 19"/>
          <p:cNvCxnSpPr/>
          <p:nvPr/>
        </p:nvCxnSpPr>
        <p:spPr>
          <a:xfrm flipH="1">
            <a:off x="1533436" y="5249196"/>
            <a:ext cx="5074052"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977933" y="5626082"/>
            <a:ext cx="2036035" cy="338554"/>
          </a:xfrm>
          <a:prstGeom prst="rect">
            <a:avLst/>
          </a:prstGeom>
        </p:spPr>
        <p:txBody>
          <a:bodyPr wrap="none">
            <a:spAutoFit/>
          </a:bodyPr>
          <a:lstStyle/>
          <a:p>
            <a:pPr algn="ctr"/>
            <a:r>
              <a:rPr lang="en-US" sz="1600" b="1" dirty="0" smtClean="0">
                <a:solidFill>
                  <a:schemeClr val="tx1">
                    <a:lumMod val="85000"/>
                    <a:lumOff val="15000"/>
                  </a:schemeClr>
                </a:solidFill>
                <a:latin typeface="Optima"/>
                <a:cs typeface="Optima"/>
              </a:rPr>
              <a:t>Millions of years ago</a:t>
            </a:r>
            <a:endParaRPr lang="en-US" sz="1600" b="1" dirty="0">
              <a:solidFill>
                <a:schemeClr val="tx1">
                  <a:lumMod val="85000"/>
                  <a:lumOff val="15000"/>
                </a:schemeClr>
              </a:solidFill>
            </a:endParaRPr>
          </a:p>
        </p:txBody>
      </p:sp>
      <p:sp>
        <p:nvSpPr>
          <p:cNvPr id="22" name="Rectangle 21"/>
          <p:cNvSpPr/>
          <p:nvPr/>
        </p:nvSpPr>
        <p:spPr>
          <a:xfrm>
            <a:off x="2444325" y="5289490"/>
            <a:ext cx="412831" cy="338554"/>
          </a:xfrm>
          <a:prstGeom prst="rect">
            <a:avLst/>
          </a:prstGeom>
        </p:spPr>
        <p:txBody>
          <a:bodyPr wrap="none">
            <a:spAutoFit/>
          </a:bodyPr>
          <a:lstStyle/>
          <a:p>
            <a:pPr algn="ctr"/>
            <a:r>
              <a:rPr lang="en-US" sz="1600" dirty="0" smtClean="0">
                <a:solidFill>
                  <a:schemeClr val="tx1">
                    <a:lumMod val="85000"/>
                    <a:lumOff val="15000"/>
                  </a:schemeClr>
                </a:solidFill>
                <a:latin typeface="Optima"/>
                <a:cs typeface="Optima"/>
              </a:rPr>
              <a:t>80</a:t>
            </a:r>
            <a:endParaRPr lang="en-US" sz="1600" dirty="0">
              <a:solidFill>
                <a:schemeClr val="tx1">
                  <a:lumMod val="85000"/>
                  <a:lumOff val="15000"/>
                </a:schemeClr>
              </a:solidFill>
            </a:endParaRPr>
          </a:p>
        </p:txBody>
      </p:sp>
      <p:sp>
        <p:nvSpPr>
          <p:cNvPr id="23" name="Rectangle 22"/>
          <p:cNvSpPr/>
          <p:nvPr/>
        </p:nvSpPr>
        <p:spPr>
          <a:xfrm>
            <a:off x="3435733" y="5291822"/>
            <a:ext cx="412831" cy="338554"/>
          </a:xfrm>
          <a:prstGeom prst="rect">
            <a:avLst/>
          </a:prstGeom>
        </p:spPr>
        <p:txBody>
          <a:bodyPr wrap="none">
            <a:spAutoFit/>
          </a:bodyPr>
          <a:lstStyle/>
          <a:p>
            <a:pPr algn="ctr"/>
            <a:r>
              <a:rPr lang="en-US" sz="1600" dirty="0">
                <a:solidFill>
                  <a:schemeClr val="tx1">
                    <a:lumMod val="85000"/>
                    <a:lumOff val="15000"/>
                  </a:schemeClr>
                </a:solidFill>
                <a:latin typeface="Optima"/>
                <a:cs typeface="Optima"/>
              </a:rPr>
              <a:t>6</a:t>
            </a: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endParaRPr>
          </a:p>
        </p:txBody>
      </p:sp>
      <p:sp>
        <p:nvSpPr>
          <p:cNvPr id="24" name="Rectangle 23"/>
          <p:cNvSpPr/>
          <p:nvPr/>
        </p:nvSpPr>
        <p:spPr>
          <a:xfrm>
            <a:off x="4421586" y="5298694"/>
            <a:ext cx="412831" cy="338554"/>
          </a:xfrm>
          <a:prstGeom prst="rect">
            <a:avLst/>
          </a:prstGeom>
        </p:spPr>
        <p:txBody>
          <a:bodyPr wrap="none">
            <a:spAutoFit/>
          </a:bodyPr>
          <a:lstStyle/>
          <a:p>
            <a:pPr algn="ctr"/>
            <a:r>
              <a:rPr lang="en-US" sz="1600" dirty="0" smtClean="0">
                <a:solidFill>
                  <a:schemeClr val="tx1">
                    <a:lumMod val="85000"/>
                    <a:lumOff val="15000"/>
                  </a:schemeClr>
                </a:solidFill>
                <a:latin typeface="Optima"/>
                <a:cs typeface="Optima"/>
              </a:rPr>
              <a:t>40</a:t>
            </a:r>
            <a:endParaRPr lang="en-US" sz="1600" dirty="0">
              <a:solidFill>
                <a:schemeClr val="tx1">
                  <a:lumMod val="85000"/>
                  <a:lumOff val="15000"/>
                </a:schemeClr>
              </a:solidFill>
            </a:endParaRPr>
          </a:p>
        </p:txBody>
      </p:sp>
      <p:sp>
        <p:nvSpPr>
          <p:cNvPr id="25" name="Rectangle 24"/>
          <p:cNvSpPr/>
          <p:nvPr/>
        </p:nvSpPr>
        <p:spPr>
          <a:xfrm>
            <a:off x="5420668" y="5298694"/>
            <a:ext cx="412831" cy="338554"/>
          </a:xfrm>
          <a:prstGeom prst="rect">
            <a:avLst/>
          </a:prstGeom>
        </p:spPr>
        <p:txBody>
          <a:bodyPr wrap="none">
            <a:spAutoFit/>
          </a:bodyPr>
          <a:lstStyle/>
          <a:p>
            <a:pPr algn="ctr"/>
            <a:r>
              <a:rPr lang="en-US" sz="1600" dirty="0">
                <a:solidFill>
                  <a:schemeClr val="tx1">
                    <a:lumMod val="85000"/>
                    <a:lumOff val="15000"/>
                  </a:schemeClr>
                </a:solidFill>
                <a:latin typeface="Optima"/>
                <a:cs typeface="Optima"/>
              </a:rPr>
              <a:t>2</a:t>
            </a: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endParaRPr>
          </a:p>
        </p:txBody>
      </p:sp>
      <p:sp>
        <p:nvSpPr>
          <p:cNvPr id="26" name="Rectangle 25"/>
          <p:cNvSpPr/>
          <p:nvPr/>
        </p:nvSpPr>
        <p:spPr>
          <a:xfrm>
            <a:off x="6458113" y="5298694"/>
            <a:ext cx="298748" cy="338554"/>
          </a:xfrm>
          <a:prstGeom prst="rect">
            <a:avLst/>
          </a:prstGeom>
        </p:spPr>
        <p:txBody>
          <a:bodyPr wrap="none">
            <a:spAutoFit/>
          </a:bodyPr>
          <a:lstStyle/>
          <a:p>
            <a:pPr algn="ctr"/>
            <a:r>
              <a:rPr lang="en-US" sz="1600" dirty="0" smtClean="0">
                <a:solidFill>
                  <a:schemeClr val="tx1">
                    <a:lumMod val="85000"/>
                    <a:lumOff val="15000"/>
                  </a:schemeClr>
                </a:solidFill>
                <a:latin typeface="Optima"/>
                <a:cs typeface="Optima"/>
              </a:rPr>
              <a:t>0</a:t>
            </a:r>
            <a:endParaRPr lang="en-US" sz="1600" dirty="0">
              <a:solidFill>
                <a:schemeClr val="tx1">
                  <a:lumMod val="85000"/>
                  <a:lumOff val="15000"/>
                </a:schemeClr>
              </a:solidFill>
            </a:endParaRPr>
          </a:p>
        </p:txBody>
      </p:sp>
      <p:cxnSp>
        <p:nvCxnSpPr>
          <p:cNvPr id="27" name="Straight Arrow Connector 26"/>
          <p:cNvCxnSpPr/>
          <p:nvPr/>
        </p:nvCxnSpPr>
        <p:spPr>
          <a:xfrm flipV="1">
            <a:off x="2526200" y="3948713"/>
            <a:ext cx="0" cy="61744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5400000" flipH="1">
            <a:off x="2577186" y="5243308"/>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flipH="1">
            <a:off x="3556191" y="5240260"/>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5400000" flipH="1">
            <a:off x="4548347" y="5243308"/>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5400000" flipH="1">
            <a:off x="5545686" y="5243308"/>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flipH="1">
            <a:off x="6529764" y="5243308"/>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5400000" flipH="1">
            <a:off x="1645072" y="5249196"/>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1459341" y="5291822"/>
            <a:ext cx="526913" cy="338554"/>
          </a:xfrm>
          <a:prstGeom prst="rect">
            <a:avLst/>
          </a:prstGeom>
        </p:spPr>
        <p:txBody>
          <a:bodyPr wrap="none">
            <a:spAutoFit/>
          </a:bodyPr>
          <a:lstStyle/>
          <a:p>
            <a:pPr algn="ctr"/>
            <a:r>
              <a:rPr lang="en-US" sz="1600" dirty="0" smtClean="0">
                <a:solidFill>
                  <a:schemeClr val="tx1">
                    <a:lumMod val="85000"/>
                    <a:lumOff val="15000"/>
                  </a:schemeClr>
                </a:solidFill>
                <a:latin typeface="Optima"/>
                <a:cs typeface="Optima"/>
              </a:rPr>
              <a:t>100</a:t>
            </a:r>
            <a:endParaRPr lang="en-US" sz="1600" dirty="0">
              <a:solidFill>
                <a:schemeClr val="tx1">
                  <a:lumMod val="85000"/>
                  <a:lumOff val="15000"/>
                </a:schemeClr>
              </a:solidFill>
            </a:endParaRPr>
          </a:p>
        </p:txBody>
      </p:sp>
      <p:sp>
        <p:nvSpPr>
          <p:cNvPr id="35" name="Oval 34"/>
          <p:cNvSpPr>
            <a:spLocks noChangeAspect="1"/>
          </p:cNvSpPr>
          <p:nvPr/>
        </p:nvSpPr>
        <p:spPr>
          <a:xfrm>
            <a:off x="1792191" y="3502068"/>
            <a:ext cx="201167" cy="201165"/>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36" name="Title 1"/>
          <p:cNvSpPr txBox="1">
            <a:spLocks/>
          </p:cNvSpPr>
          <p:nvPr/>
        </p:nvSpPr>
        <p:spPr>
          <a:xfrm>
            <a:off x="18939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2000s: Humans and Mice Are Relatives</a:t>
            </a:r>
            <a:endParaRPr lang="en-US" b="1" dirty="0">
              <a:latin typeface="Optima"/>
              <a:cs typeface="Optima"/>
            </a:endParaRPr>
          </a:p>
        </p:txBody>
      </p:sp>
    </p:spTree>
    <p:extLst>
      <p:ext uri="{BB962C8B-B14F-4D97-AF65-F5344CB8AC3E}">
        <p14:creationId xmlns:p14="http://schemas.microsoft.com/office/powerpoint/2010/main" val="2595019009"/>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1998</a:t>
            </a:r>
            <a:r>
              <a:rPr lang="en-US" b="1" dirty="0" smtClean="0">
                <a:latin typeface="Optima"/>
                <a:cs typeface="Optima"/>
              </a:rPr>
              <a:t>: Evolutionary Trees Fight Crime</a:t>
            </a:r>
            <a:endParaRPr lang="en-US" b="1" dirty="0">
              <a:latin typeface="Optima"/>
              <a:cs typeface="Optima"/>
            </a:endParaRPr>
          </a:p>
        </p:txBody>
      </p:sp>
      <p:cxnSp>
        <p:nvCxnSpPr>
          <p:cNvPr id="4" name="Straight Arrow Connector 3"/>
          <p:cNvCxnSpPr/>
          <p:nvPr/>
        </p:nvCxnSpPr>
        <p:spPr>
          <a:xfrm flipH="1">
            <a:off x="1550361" y="1483355"/>
            <a:ext cx="606358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a:off x="5813111" y="1744301"/>
            <a:ext cx="180083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813111" y="2011676"/>
            <a:ext cx="180083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116010" y="2274707"/>
            <a:ext cx="49794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7116010" y="2544088"/>
            <a:ext cx="49794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328112" y="2805113"/>
            <a:ext cx="6285839" cy="7944"/>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445309" y="3062136"/>
            <a:ext cx="516864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445311" y="3333523"/>
            <a:ext cx="516864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787882" y="3594548"/>
            <a:ext cx="482606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787882" y="3861923"/>
            <a:ext cx="482606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3389476" y="4122948"/>
            <a:ext cx="422447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3389475" y="4394335"/>
            <a:ext cx="422447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706598" y="4653355"/>
            <a:ext cx="490735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370110" y="4925911"/>
            <a:ext cx="524384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370112" y="5182591"/>
            <a:ext cx="524383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980058" y="5443616"/>
            <a:ext cx="463389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980058" y="5714167"/>
            <a:ext cx="463389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637484" y="5972016"/>
            <a:ext cx="49764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2445311" y="6244572"/>
            <a:ext cx="516864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1852074" y="6502423"/>
            <a:ext cx="576187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570200" y="2404981"/>
            <a:ext cx="356004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7122358" y="2265411"/>
            <a:ext cx="0" cy="28766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3570198" y="1888345"/>
            <a:ext cx="224291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550359" y="2149371"/>
            <a:ext cx="202658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2286555" y="3205363"/>
            <a:ext cx="15875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286557" y="3735588"/>
            <a:ext cx="50132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2706598" y="4256288"/>
            <a:ext cx="68287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243048" y="4459488"/>
            <a:ext cx="46355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243048" y="3465713"/>
            <a:ext cx="3398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309725" y="5053213"/>
            <a:ext cx="6038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2637484" y="5586613"/>
            <a:ext cx="34257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2445311" y="5780288"/>
            <a:ext cx="19111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2309725" y="6008888"/>
            <a:ext cx="13558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087475" y="5532639"/>
            <a:ext cx="22225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2087473" y="3961013"/>
            <a:ext cx="15557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1852074" y="4738888"/>
            <a:ext cx="23540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1182598" y="5624713"/>
            <a:ext cx="67900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1334035" y="1809645"/>
            <a:ext cx="21632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1182598" y="2308120"/>
            <a:ext cx="14551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612707" y="1321995"/>
            <a:ext cx="458432" cy="276999"/>
          </a:xfrm>
          <a:prstGeom prst="rect">
            <a:avLst/>
          </a:prstGeom>
        </p:spPr>
        <p:txBody>
          <a:bodyPr wrap="none">
            <a:spAutoFit/>
          </a:bodyPr>
          <a:lstStyle/>
          <a:p>
            <a:r>
              <a:rPr lang="en-US" sz="1200" b="1" dirty="0" smtClean="0">
                <a:solidFill>
                  <a:schemeClr val="accent1"/>
                </a:solidFill>
                <a:latin typeface="Optima"/>
                <a:cs typeface="Optima"/>
              </a:rPr>
              <a:t>V01</a:t>
            </a:r>
            <a:endParaRPr lang="en-US" sz="1200" b="1" dirty="0">
              <a:solidFill>
                <a:schemeClr val="accent1"/>
              </a:solidFill>
            </a:endParaRPr>
          </a:p>
        </p:txBody>
      </p:sp>
      <p:sp>
        <p:nvSpPr>
          <p:cNvPr id="44" name="Rectangle 43"/>
          <p:cNvSpPr/>
          <p:nvPr/>
        </p:nvSpPr>
        <p:spPr>
          <a:xfrm>
            <a:off x="7612707" y="1581463"/>
            <a:ext cx="458432" cy="276999"/>
          </a:xfrm>
          <a:prstGeom prst="rect">
            <a:avLst/>
          </a:prstGeom>
        </p:spPr>
        <p:txBody>
          <a:bodyPr wrap="none">
            <a:spAutoFit/>
          </a:bodyPr>
          <a:lstStyle/>
          <a:p>
            <a:r>
              <a:rPr lang="en-US" sz="1200" b="1" dirty="0" smtClean="0">
                <a:solidFill>
                  <a:schemeClr val="accent1"/>
                </a:solidFill>
                <a:latin typeface="Optima"/>
                <a:cs typeface="Optima"/>
              </a:rPr>
              <a:t>V02</a:t>
            </a:r>
            <a:endParaRPr lang="en-US" sz="1200" b="1" dirty="0">
              <a:solidFill>
                <a:schemeClr val="accent1"/>
              </a:solidFill>
            </a:endParaRPr>
          </a:p>
        </p:txBody>
      </p:sp>
      <p:sp>
        <p:nvSpPr>
          <p:cNvPr id="45" name="Rectangle 44"/>
          <p:cNvSpPr/>
          <p:nvPr/>
        </p:nvSpPr>
        <p:spPr>
          <a:xfrm>
            <a:off x="7612707" y="1849950"/>
            <a:ext cx="458432" cy="276999"/>
          </a:xfrm>
          <a:prstGeom prst="rect">
            <a:avLst/>
          </a:prstGeom>
        </p:spPr>
        <p:txBody>
          <a:bodyPr wrap="none">
            <a:spAutoFit/>
          </a:bodyPr>
          <a:lstStyle/>
          <a:p>
            <a:r>
              <a:rPr lang="en-US" sz="1200" b="1" dirty="0" smtClean="0">
                <a:solidFill>
                  <a:schemeClr val="accent1"/>
                </a:solidFill>
                <a:latin typeface="Optima"/>
                <a:cs typeface="Optima"/>
              </a:rPr>
              <a:t>V03</a:t>
            </a:r>
            <a:endParaRPr lang="en-US" sz="1200" b="1" dirty="0">
              <a:solidFill>
                <a:schemeClr val="accent1"/>
              </a:solidFill>
            </a:endParaRPr>
          </a:p>
        </p:txBody>
      </p:sp>
      <p:sp>
        <p:nvSpPr>
          <p:cNvPr id="46" name="Rectangle 45"/>
          <p:cNvSpPr/>
          <p:nvPr/>
        </p:nvSpPr>
        <p:spPr>
          <a:xfrm>
            <a:off x="7612709" y="2116037"/>
            <a:ext cx="441351" cy="276999"/>
          </a:xfrm>
          <a:prstGeom prst="rect">
            <a:avLst/>
          </a:prstGeom>
        </p:spPr>
        <p:txBody>
          <a:bodyPr wrap="none">
            <a:spAutoFit/>
          </a:bodyPr>
          <a:lstStyle/>
          <a:p>
            <a:r>
              <a:rPr lang="en-US" sz="1200" b="1" dirty="0" smtClean="0">
                <a:solidFill>
                  <a:schemeClr val="tx2"/>
                </a:solidFill>
                <a:latin typeface="Optima"/>
                <a:cs typeface="Optima"/>
              </a:rPr>
              <a:t>P01</a:t>
            </a:r>
            <a:endParaRPr lang="en-US" sz="1200" b="1" dirty="0">
              <a:solidFill>
                <a:schemeClr val="tx2"/>
              </a:solidFill>
            </a:endParaRPr>
          </a:p>
        </p:txBody>
      </p:sp>
      <p:sp>
        <p:nvSpPr>
          <p:cNvPr id="47" name="Rectangle 46"/>
          <p:cNvSpPr/>
          <p:nvPr/>
        </p:nvSpPr>
        <p:spPr>
          <a:xfrm>
            <a:off x="7612709" y="2385565"/>
            <a:ext cx="441351" cy="276999"/>
          </a:xfrm>
          <a:prstGeom prst="rect">
            <a:avLst/>
          </a:prstGeom>
        </p:spPr>
        <p:txBody>
          <a:bodyPr wrap="none">
            <a:spAutoFit/>
          </a:bodyPr>
          <a:lstStyle/>
          <a:p>
            <a:r>
              <a:rPr lang="en-US" sz="1200" b="1" dirty="0" smtClean="0">
                <a:solidFill>
                  <a:schemeClr val="tx2"/>
                </a:solidFill>
                <a:latin typeface="Optima"/>
                <a:cs typeface="Optima"/>
              </a:rPr>
              <a:t>P02</a:t>
            </a:r>
            <a:endParaRPr lang="en-US" sz="1200" b="1" dirty="0">
              <a:solidFill>
                <a:schemeClr val="tx2"/>
              </a:solidFill>
            </a:endParaRPr>
          </a:p>
        </p:txBody>
      </p:sp>
      <p:sp>
        <p:nvSpPr>
          <p:cNvPr id="48" name="Rectangle 47"/>
          <p:cNvSpPr/>
          <p:nvPr/>
        </p:nvSpPr>
        <p:spPr>
          <a:xfrm>
            <a:off x="7612709" y="2646178"/>
            <a:ext cx="441351" cy="276999"/>
          </a:xfrm>
          <a:prstGeom prst="rect">
            <a:avLst/>
          </a:prstGeom>
        </p:spPr>
        <p:txBody>
          <a:bodyPr wrap="none">
            <a:spAutoFit/>
          </a:bodyPr>
          <a:lstStyle/>
          <a:p>
            <a:r>
              <a:rPr lang="en-US" sz="1200" b="1" dirty="0" smtClean="0">
                <a:solidFill>
                  <a:schemeClr val="tx2"/>
                </a:solidFill>
                <a:latin typeface="Optima"/>
                <a:cs typeface="Optima"/>
              </a:rPr>
              <a:t>P03</a:t>
            </a:r>
            <a:endParaRPr lang="en-US" sz="1200" b="1" dirty="0">
              <a:solidFill>
                <a:schemeClr val="tx2"/>
              </a:solidFill>
            </a:endParaRPr>
          </a:p>
        </p:txBody>
      </p:sp>
      <p:sp>
        <p:nvSpPr>
          <p:cNvPr id="49" name="Rectangle 48"/>
          <p:cNvSpPr/>
          <p:nvPr/>
        </p:nvSpPr>
        <p:spPr>
          <a:xfrm>
            <a:off x="7612707" y="2905934"/>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LA01</a:t>
            </a:r>
            <a:endParaRPr lang="en-US" sz="1200" b="1" dirty="0">
              <a:solidFill>
                <a:schemeClr val="tx1">
                  <a:lumMod val="85000"/>
                  <a:lumOff val="15000"/>
                </a:schemeClr>
              </a:solidFill>
            </a:endParaRPr>
          </a:p>
        </p:txBody>
      </p:sp>
      <p:sp>
        <p:nvSpPr>
          <p:cNvPr id="50" name="Rectangle 49"/>
          <p:cNvSpPr/>
          <p:nvPr/>
        </p:nvSpPr>
        <p:spPr>
          <a:xfrm>
            <a:off x="7612707" y="3171446"/>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LA02</a:t>
            </a:r>
            <a:endParaRPr lang="en-US" sz="1200" b="1" dirty="0">
              <a:solidFill>
                <a:schemeClr val="tx1">
                  <a:lumMod val="85000"/>
                  <a:lumOff val="15000"/>
                </a:schemeClr>
              </a:solidFill>
            </a:endParaRPr>
          </a:p>
        </p:txBody>
      </p:sp>
      <p:sp>
        <p:nvSpPr>
          <p:cNvPr id="51" name="Rectangle 50"/>
          <p:cNvSpPr/>
          <p:nvPr/>
        </p:nvSpPr>
        <p:spPr>
          <a:xfrm>
            <a:off x="7612707" y="3433529"/>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LA03</a:t>
            </a:r>
            <a:endParaRPr lang="en-US" sz="1200" b="1" dirty="0">
              <a:solidFill>
                <a:schemeClr val="tx1">
                  <a:lumMod val="85000"/>
                  <a:lumOff val="15000"/>
                </a:schemeClr>
              </a:solidFill>
            </a:endParaRPr>
          </a:p>
        </p:txBody>
      </p:sp>
      <p:sp>
        <p:nvSpPr>
          <p:cNvPr id="52" name="Rectangle 51"/>
          <p:cNvSpPr/>
          <p:nvPr/>
        </p:nvSpPr>
        <p:spPr>
          <a:xfrm>
            <a:off x="7612707" y="3698958"/>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LA04</a:t>
            </a:r>
            <a:endParaRPr lang="en-US" sz="1200" b="1" dirty="0">
              <a:solidFill>
                <a:schemeClr val="tx1">
                  <a:lumMod val="85000"/>
                  <a:lumOff val="15000"/>
                </a:schemeClr>
              </a:solidFill>
            </a:endParaRPr>
          </a:p>
        </p:txBody>
      </p:sp>
      <p:sp>
        <p:nvSpPr>
          <p:cNvPr id="53" name="Rectangle 52"/>
          <p:cNvSpPr/>
          <p:nvPr/>
        </p:nvSpPr>
        <p:spPr>
          <a:xfrm>
            <a:off x="7612707" y="3967674"/>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LA05</a:t>
            </a:r>
            <a:endParaRPr lang="en-US" sz="1200" b="1" dirty="0">
              <a:solidFill>
                <a:schemeClr val="tx1">
                  <a:lumMod val="85000"/>
                  <a:lumOff val="15000"/>
                </a:schemeClr>
              </a:solidFill>
            </a:endParaRPr>
          </a:p>
        </p:txBody>
      </p:sp>
      <p:sp>
        <p:nvSpPr>
          <p:cNvPr id="54" name="Rectangle 53"/>
          <p:cNvSpPr/>
          <p:nvPr/>
        </p:nvSpPr>
        <p:spPr>
          <a:xfrm>
            <a:off x="7612707" y="4237202"/>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LA06</a:t>
            </a:r>
            <a:endParaRPr lang="en-US" sz="1200" b="1" dirty="0">
              <a:solidFill>
                <a:schemeClr val="tx1">
                  <a:lumMod val="85000"/>
                  <a:lumOff val="15000"/>
                </a:schemeClr>
              </a:solidFill>
            </a:endParaRPr>
          </a:p>
        </p:txBody>
      </p:sp>
      <p:sp>
        <p:nvSpPr>
          <p:cNvPr id="55" name="Rectangle 54"/>
          <p:cNvSpPr/>
          <p:nvPr/>
        </p:nvSpPr>
        <p:spPr>
          <a:xfrm>
            <a:off x="7612709" y="4496749"/>
            <a:ext cx="543739"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LA07</a:t>
            </a:r>
            <a:endParaRPr lang="en-US" sz="1200" b="1" dirty="0">
              <a:solidFill>
                <a:schemeClr val="tx1">
                  <a:lumMod val="85000"/>
                  <a:lumOff val="15000"/>
                </a:schemeClr>
              </a:solidFill>
            </a:endParaRPr>
          </a:p>
        </p:txBody>
      </p:sp>
      <p:sp>
        <p:nvSpPr>
          <p:cNvPr id="56" name="Rectangle 55"/>
          <p:cNvSpPr/>
          <p:nvPr/>
        </p:nvSpPr>
        <p:spPr>
          <a:xfrm>
            <a:off x="7612707" y="4761273"/>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LA08</a:t>
            </a:r>
            <a:endParaRPr lang="en-US" sz="1200" b="1" dirty="0">
              <a:solidFill>
                <a:schemeClr val="tx1">
                  <a:lumMod val="85000"/>
                  <a:lumOff val="15000"/>
                </a:schemeClr>
              </a:solidFill>
            </a:endParaRPr>
          </a:p>
        </p:txBody>
      </p:sp>
      <p:sp>
        <p:nvSpPr>
          <p:cNvPr id="57" name="Rectangle 56"/>
          <p:cNvSpPr/>
          <p:nvPr/>
        </p:nvSpPr>
        <p:spPr>
          <a:xfrm>
            <a:off x="7612707" y="5023330"/>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LA09</a:t>
            </a:r>
            <a:endParaRPr lang="en-US" sz="1200" b="1" dirty="0">
              <a:solidFill>
                <a:schemeClr val="tx1">
                  <a:lumMod val="85000"/>
                  <a:lumOff val="15000"/>
                </a:schemeClr>
              </a:solidFill>
            </a:endParaRPr>
          </a:p>
        </p:txBody>
      </p:sp>
      <p:sp>
        <p:nvSpPr>
          <p:cNvPr id="58" name="Rectangle 57"/>
          <p:cNvSpPr/>
          <p:nvPr/>
        </p:nvSpPr>
        <p:spPr>
          <a:xfrm>
            <a:off x="7612707" y="5283086"/>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LA10</a:t>
            </a:r>
            <a:endParaRPr lang="en-US" sz="1200" b="1" dirty="0">
              <a:solidFill>
                <a:schemeClr val="tx1">
                  <a:lumMod val="85000"/>
                  <a:lumOff val="15000"/>
                </a:schemeClr>
              </a:solidFill>
            </a:endParaRPr>
          </a:p>
        </p:txBody>
      </p:sp>
      <p:sp>
        <p:nvSpPr>
          <p:cNvPr id="59" name="Rectangle 58"/>
          <p:cNvSpPr/>
          <p:nvPr/>
        </p:nvSpPr>
        <p:spPr>
          <a:xfrm>
            <a:off x="7612707" y="5552614"/>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LA11</a:t>
            </a:r>
            <a:endParaRPr lang="en-US" sz="1200" b="1" dirty="0">
              <a:solidFill>
                <a:schemeClr val="tx1">
                  <a:lumMod val="85000"/>
                  <a:lumOff val="15000"/>
                </a:schemeClr>
              </a:solidFill>
            </a:endParaRPr>
          </a:p>
        </p:txBody>
      </p:sp>
      <p:sp>
        <p:nvSpPr>
          <p:cNvPr id="60" name="Rectangle 59"/>
          <p:cNvSpPr/>
          <p:nvPr/>
        </p:nvSpPr>
        <p:spPr>
          <a:xfrm>
            <a:off x="7612707" y="5811105"/>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LA10</a:t>
            </a:r>
            <a:endParaRPr lang="en-US" sz="1200" b="1" dirty="0">
              <a:solidFill>
                <a:schemeClr val="tx1">
                  <a:lumMod val="85000"/>
                  <a:lumOff val="15000"/>
                </a:schemeClr>
              </a:solidFill>
            </a:endParaRPr>
          </a:p>
        </p:txBody>
      </p:sp>
      <p:sp>
        <p:nvSpPr>
          <p:cNvPr id="61" name="Rectangle 60"/>
          <p:cNvSpPr/>
          <p:nvPr/>
        </p:nvSpPr>
        <p:spPr>
          <a:xfrm>
            <a:off x="7612707" y="6079590"/>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LA11</a:t>
            </a:r>
            <a:endParaRPr lang="en-US" sz="1200" b="1" dirty="0">
              <a:solidFill>
                <a:schemeClr val="tx1">
                  <a:lumMod val="85000"/>
                  <a:lumOff val="15000"/>
                </a:schemeClr>
              </a:solidFill>
            </a:endParaRPr>
          </a:p>
        </p:txBody>
      </p:sp>
      <p:sp>
        <p:nvSpPr>
          <p:cNvPr id="62" name="Rectangle 61"/>
          <p:cNvSpPr/>
          <p:nvPr/>
        </p:nvSpPr>
        <p:spPr>
          <a:xfrm>
            <a:off x="7612707" y="6340606"/>
            <a:ext cx="535376" cy="276999"/>
          </a:xfrm>
          <a:prstGeom prst="rect">
            <a:avLst/>
          </a:prstGeom>
        </p:spPr>
        <p:txBody>
          <a:bodyPr wrap="none">
            <a:spAutoFit/>
          </a:bodyPr>
          <a:lstStyle/>
          <a:p>
            <a:r>
              <a:rPr lang="en-US" sz="1200" b="1" dirty="0" smtClean="0">
                <a:solidFill>
                  <a:schemeClr val="tx1">
                    <a:lumMod val="85000"/>
                    <a:lumOff val="15000"/>
                  </a:schemeClr>
                </a:solidFill>
                <a:latin typeface="Optima"/>
                <a:cs typeface="Optima"/>
              </a:rPr>
              <a:t>LA12</a:t>
            </a:r>
            <a:endParaRPr lang="en-US" sz="1200" b="1" dirty="0">
              <a:solidFill>
                <a:schemeClr val="tx1">
                  <a:lumMod val="85000"/>
                  <a:lumOff val="15000"/>
                </a:schemeClr>
              </a:solidFill>
            </a:endParaRPr>
          </a:p>
        </p:txBody>
      </p:sp>
      <p:cxnSp>
        <p:nvCxnSpPr>
          <p:cNvPr id="63" name="Straight Arrow Connector 62"/>
          <p:cNvCxnSpPr/>
          <p:nvPr/>
        </p:nvCxnSpPr>
        <p:spPr>
          <a:xfrm flipH="1" flipV="1">
            <a:off x="5815017" y="1733322"/>
            <a:ext cx="0" cy="28766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3576945" y="1877155"/>
            <a:ext cx="0" cy="53697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2456292" y="3049515"/>
            <a:ext cx="0" cy="28766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1556110" y="1472375"/>
            <a:ext cx="0" cy="68248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1330374" y="1798077"/>
            <a:ext cx="0" cy="102412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2286555" y="3190250"/>
            <a:ext cx="0" cy="55525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2799575" y="3584295"/>
            <a:ext cx="0" cy="29008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396795" y="4111248"/>
            <a:ext cx="0" cy="29008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2713918" y="4244671"/>
            <a:ext cx="0" cy="40894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2243048" y="3452977"/>
            <a:ext cx="0" cy="101565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2094793" y="3953694"/>
            <a:ext cx="0" cy="158808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1862322" y="4734932"/>
            <a:ext cx="0" cy="177096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1186044" y="2293052"/>
            <a:ext cx="0" cy="3340805"/>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309724" y="5041933"/>
            <a:ext cx="0" cy="97976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445309" y="5765650"/>
            <a:ext cx="0" cy="4917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2640082" y="5574688"/>
            <a:ext cx="0" cy="41013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2983718" y="5428198"/>
            <a:ext cx="0" cy="30059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2368930" y="4914931"/>
            <a:ext cx="0" cy="28230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794634" y="2056824"/>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1.05</a:t>
            </a:r>
            <a:endParaRPr lang="en-US" sz="1100" dirty="0">
              <a:solidFill>
                <a:schemeClr val="tx1">
                  <a:lumMod val="85000"/>
                  <a:lumOff val="15000"/>
                </a:schemeClr>
              </a:solidFill>
            </a:endParaRPr>
          </a:p>
        </p:txBody>
      </p:sp>
      <p:sp>
        <p:nvSpPr>
          <p:cNvPr id="82" name="Rectangle 81"/>
          <p:cNvSpPr/>
          <p:nvPr/>
        </p:nvSpPr>
        <p:spPr>
          <a:xfrm>
            <a:off x="1262482" y="5382702"/>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4.92</a:t>
            </a:r>
            <a:endParaRPr lang="en-US" sz="1100" dirty="0">
              <a:solidFill>
                <a:schemeClr val="tx1">
                  <a:lumMod val="85000"/>
                  <a:lumOff val="15000"/>
                </a:schemeClr>
              </a:solidFill>
            </a:endParaRPr>
          </a:p>
        </p:txBody>
      </p:sp>
      <p:sp>
        <p:nvSpPr>
          <p:cNvPr id="83" name="Rectangle 82"/>
          <p:cNvSpPr/>
          <p:nvPr/>
        </p:nvSpPr>
        <p:spPr>
          <a:xfrm>
            <a:off x="4205257" y="2551470"/>
            <a:ext cx="54373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11.88</a:t>
            </a:r>
            <a:endParaRPr lang="en-US" sz="1100" dirty="0">
              <a:solidFill>
                <a:schemeClr val="tx1">
                  <a:lumMod val="85000"/>
                  <a:lumOff val="15000"/>
                </a:schemeClr>
              </a:solidFill>
            </a:endParaRPr>
          </a:p>
        </p:txBody>
      </p:sp>
      <p:sp>
        <p:nvSpPr>
          <p:cNvPr id="84" name="Rectangle 83"/>
          <p:cNvSpPr/>
          <p:nvPr/>
        </p:nvSpPr>
        <p:spPr>
          <a:xfrm>
            <a:off x="4680202" y="2831384"/>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22.2</a:t>
            </a:r>
            <a:endParaRPr lang="en-US" sz="1100" dirty="0">
              <a:solidFill>
                <a:schemeClr val="tx1">
                  <a:lumMod val="85000"/>
                  <a:lumOff val="15000"/>
                </a:schemeClr>
              </a:solidFill>
            </a:endParaRPr>
          </a:p>
        </p:txBody>
      </p:sp>
      <p:sp>
        <p:nvSpPr>
          <p:cNvPr id="85" name="Rectangle 84"/>
          <p:cNvSpPr/>
          <p:nvPr/>
        </p:nvSpPr>
        <p:spPr>
          <a:xfrm>
            <a:off x="4650124" y="3094271"/>
            <a:ext cx="53760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24.79</a:t>
            </a:r>
            <a:endParaRPr lang="en-US" sz="1100" dirty="0">
              <a:solidFill>
                <a:schemeClr val="tx1">
                  <a:lumMod val="85000"/>
                  <a:lumOff val="15000"/>
                </a:schemeClr>
              </a:solidFill>
            </a:endParaRPr>
          </a:p>
        </p:txBody>
      </p:sp>
      <p:sp>
        <p:nvSpPr>
          <p:cNvPr id="86" name="Rectangle 85"/>
          <p:cNvSpPr/>
          <p:nvPr/>
        </p:nvSpPr>
        <p:spPr>
          <a:xfrm>
            <a:off x="4931906" y="3346988"/>
            <a:ext cx="54373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16.83</a:t>
            </a:r>
            <a:endParaRPr lang="en-US" sz="1100" dirty="0">
              <a:solidFill>
                <a:schemeClr val="tx1">
                  <a:lumMod val="85000"/>
                  <a:lumOff val="15000"/>
                </a:schemeClr>
              </a:solidFill>
            </a:endParaRPr>
          </a:p>
        </p:txBody>
      </p:sp>
      <p:sp>
        <p:nvSpPr>
          <p:cNvPr id="87" name="Rectangle 86"/>
          <p:cNvSpPr/>
          <p:nvPr/>
        </p:nvSpPr>
        <p:spPr>
          <a:xfrm>
            <a:off x="4941046" y="3611703"/>
            <a:ext cx="54373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23.18</a:t>
            </a:r>
            <a:endParaRPr lang="en-US" sz="1100" dirty="0">
              <a:solidFill>
                <a:schemeClr val="tx1">
                  <a:lumMod val="85000"/>
                  <a:lumOff val="15000"/>
                </a:schemeClr>
              </a:solidFill>
            </a:endParaRPr>
          </a:p>
        </p:txBody>
      </p:sp>
      <p:sp>
        <p:nvSpPr>
          <p:cNvPr id="88" name="Rectangle 87"/>
          <p:cNvSpPr/>
          <p:nvPr/>
        </p:nvSpPr>
        <p:spPr>
          <a:xfrm>
            <a:off x="5180256" y="3876892"/>
            <a:ext cx="53760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20.25</a:t>
            </a:r>
            <a:endParaRPr lang="en-US" sz="1100" dirty="0">
              <a:solidFill>
                <a:schemeClr val="tx1">
                  <a:lumMod val="85000"/>
                  <a:lumOff val="15000"/>
                </a:schemeClr>
              </a:solidFill>
            </a:endParaRPr>
          </a:p>
        </p:txBody>
      </p:sp>
      <p:sp>
        <p:nvSpPr>
          <p:cNvPr id="89" name="Rectangle 88"/>
          <p:cNvSpPr/>
          <p:nvPr/>
        </p:nvSpPr>
        <p:spPr>
          <a:xfrm>
            <a:off x="5177228" y="4140162"/>
            <a:ext cx="53760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23.75</a:t>
            </a:r>
            <a:endParaRPr lang="en-US" sz="1100" dirty="0">
              <a:solidFill>
                <a:schemeClr val="tx1">
                  <a:lumMod val="85000"/>
                  <a:lumOff val="15000"/>
                </a:schemeClr>
              </a:solidFill>
            </a:endParaRPr>
          </a:p>
        </p:txBody>
      </p:sp>
      <p:sp>
        <p:nvSpPr>
          <p:cNvPr id="90" name="Rectangle 89"/>
          <p:cNvSpPr/>
          <p:nvPr/>
        </p:nvSpPr>
        <p:spPr>
          <a:xfrm>
            <a:off x="4766001" y="4418174"/>
            <a:ext cx="53760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24.62</a:t>
            </a:r>
            <a:endParaRPr lang="en-US" sz="1100" dirty="0">
              <a:solidFill>
                <a:schemeClr val="tx1">
                  <a:lumMod val="85000"/>
                  <a:lumOff val="15000"/>
                </a:schemeClr>
              </a:solidFill>
            </a:endParaRPr>
          </a:p>
        </p:txBody>
      </p:sp>
      <p:sp>
        <p:nvSpPr>
          <p:cNvPr id="91" name="Rectangle 90"/>
          <p:cNvSpPr/>
          <p:nvPr/>
        </p:nvSpPr>
        <p:spPr>
          <a:xfrm>
            <a:off x="4631851" y="4690960"/>
            <a:ext cx="53760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17.09</a:t>
            </a:r>
            <a:endParaRPr lang="en-US" sz="1100" dirty="0">
              <a:solidFill>
                <a:schemeClr val="tx1">
                  <a:lumMod val="85000"/>
                  <a:lumOff val="15000"/>
                </a:schemeClr>
              </a:solidFill>
            </a:endParaRPr>
          </a:p>
        </p:txBody>
      </p:sp>
      <p:sp>
        <p:nvSpPr>
          <p:cNvPr id="92" name="Rectangle 91"/>
          <p:cNvSpPr/>
          <p:nvPr/>
        </p:nvSpPr>
        <p:spPr>
          <a:xfrm>
            <a:off x="4593572" y="4944182"/>
            <a:ext cx="53760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20.91</a:t>
            </a:r>
            <a:endParaRPr lang="en-US" sz="1100" dirty="0">
              <a:solidFill>
                <a:schemeClr val="tx1">
                  <a:lumMod val="85000"/>
                  <a:lumOff val="15000"/>
                </a:schemeClr>
              </a:solidFill>
            </a:endParaRPr>
          </a:p>
        </p:txBody>
      </p:sp>
      <p:sp>
        <p:nvSpPr>
          <p:cNvPr id="93" name="Rectangle 92"/>
          <p:cNvSpPr/>
          <p:nvPr/>
        </p:nvSpPr>
        <p:spPr>
          <a:xfrm>
            <a:off x="5061158" y="5205892"/>
            <a:ext cx="53760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15.37</a:t>
            </a:r>
            <a:endParaRPr lang="en-US" sz="1100" dirty="0">
              <a:solidFill>
                <a:schemeClr val="tx1">
                  <a:lumMod val="85000"/>
                  <a:lumOff val="15000"/>
                </a:schemeClr>
              </a:solidFill>
            </a:endParaRPr>
          </a:p>
        </p:txBody>
      </p:sp>
      <p:sp>
        <p:nvSpPr>
          <p:cNvPr id="94" name="Rectangle 93"/>
          <p:cNvSpPr/>
          <p:nvPr/>
        </p:nvSpPr>
        <p:spPr>
          <a:xfrm>
            <a:off x="5059695" y="5470410"/>
            <a:ext cx="54373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16.63</a:t>
            </a:r>
            <a:endParaRPr lang="en-US" sz="1100" dirty="0">
              <a:solidFill>
                <a:schemeClr val="tx1">
                  <a:lumMod val="85000"/>
                  <a:lumOff val="15000"/>
                </a:schemeClr>
              </a:solidFill>
            </a:endParaRPr>
          </a:p>
        </p:txBody>
      </p:sp>
      <p:sp>
        <p:nvSpPr>
          <p:cNvPr id="95" name="Rectangle 94"/>
          <p:cNvSpPr/>
          <p:nvPr/>
        </p:nvSpPr>
        <p:spPr>
          <a:xfrm>
            <a:off x="4895548" y="5710522"/>
            <a:ext cx="53760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17.54</a:t>
            </a:r>
            <a:endParaRPr lang="en-US" sz="1100" dirty="0">
              <a:solidFill>
                <a:schemeClr val="tx1">
                  <a:lumMod val="85000"/>
                  <a:lumOff val="15000"/>
                </a:schemeClr>
              </a:solidFill>
            </a:endParaRPr>
          </a:p>
        </p:txBody>
      </p:sp>
      <p:sp>
        <p:nvSpPr>
          <p:cNvPr id="96" name="Rectangle 95"/>
          <p:cNvSpPr/>
          <p:nvPr/>
        </p:nvSpPr>
        <p:spPr>
          <a:xfrm>
            <a:off x="4723540" y="5994982"/>
            <a:ext cx="53760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16.36</a:t>
            </a:r>
            <a:endParaRPr lang="en-US" sz="1100" dirty="0">
              <a:solidFill>
                <a:schemeClr val="tx1">
                  <a:lumMod val="85000"/>
                  <a:lumOff val="15000"/>
                </a:schemeClr>
              </a:solidFill>
            </a:endParaRPr>
          </a:p>
        </p:txBody>
      </p:sp>
      <p:sp>
        <p:nvSpPr>
          <p:cNvPr id="97" name="Rectangle 96"/>
          <p:cNvSpPr/>
          <p:nvPr/>
        </p:nvSpPr>
        <p:spPr>
          <a:xfrm>
            <a:off x="4496364" y="6265446"/>
            <a:ext cx="54373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14.28</a:t>
            </a:r>
            <a:endParaRPr lang="en-US" sz="1100" dirty="0">
              <a:solidFill>
                <a:schemeClr val="tx1">
                  <a:lumMod val="85000"/>
                  <a:lumOff val="15000"/>
                </a:schemeClr>
              </a:solidFill>
            </a:endParaRPr>
          </a:p>
        </p:txBody>
      </p:sp>
      <p:sp>
        <p:nvSpPr>
          <p:cNvPr id="98" name="Rectangle 97"/>
          <p:cNvSpPr/>
          <p:nvPr/>
        </p:nvSpPr>
        <p:spPr>
          <a:xfrm>
            <a:off x="6491063" y="1511942"/>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0.97</a:t>
            </a:r>
            <a:endParaRPr lang="en-US" sz="1100" dirty="0">
              <a:solidFill>
                <a:schemeClr val="tx1">
                  <a:lumMod val="85000"/>
                  <a:lumOff val="15000"/>
                </a:schemeClr>
              </a:solidFill>
            </a:endParaRPr>
          </a:p>
        </p:txBody>
      </p:sp>
      <p:sp>
        <p:nvSpPr>
          <p:cNvPr id="99" name="Rectangle 98"/>
          <p:cNvSpPr/>
          <p:nvPr/>
        </p:nvSpPr>
        <p:spPr>
          <a:xfrm>
            <a:off x="6487253" y="1779780"/>
            <a:ext cx="466794"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3.03</a:t>
            </a:r>
            <a:endParaRPr lang="en-US" sz="1100" dirty="0">
              <a:solidFill>
                <a:schemeClr val="tx1">
                  <a:lumMod val="85000"/>
                  <a:lumOff val="15000"/>
                </a:schemeClr>
              </a:solidFill>
            </a:endParaRPr>
          </a:p>
        </p:txBody>
      </p:sp>
      <p:sp>
        <p:nvSpPr>
          <p:cNvPr id="100" name="Rectangle 99"/>
          <p:cNvSpPr/>
          <p:nvPr/>
        </p:nvSpPr>
        <p:spPr>
          <a:xfrm>
            <a:off x="7134837" y="2027956"/>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0.47</a:t>
            </a:r>
            <a:endParaRPr lang="en-US" sz="1100" dirty="0">
              <a:solidFill>
                <a:schemeClr val="tx1">
                  <a:lumMod val="85000"/>
                  <a:lumOff val="15000"/>
                </a:schemeClr>
              </a:solidFill>
            </a:endParaRPr>
          </a:p>
        </p:txBody>
      </p:sp>
      <p:sp>
        <p:nvSpPr>
          <p:cNvPr id="101" name="Rectangle 100"/>
          <p:cNvSpPr/>
          <p:nvPr/>
        </p:nvSpPr>
        <p:spPr>
          <a:xfrm>
            <a:off x="7143071" y="2304955"/>
            <a:ext cx="466794"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1.53</a:t>
            </a:r>
            <a:endParaRPr lang="en-US" sz="1100" dirty="0">
              <a:solidFill>
                <a:schemeClr val="tx1">
                  <a:lumMod val="85000"/>
                  <a:lumOff val="15000"/>
                </a:schemeClr>
              </a:solidFill>
            </a:endParaRPr>
          </a:p>
        </p:txBody>
      </p:sp>
      <p:sp>
        <p:nvSpPr>
          <p:cNvPr id="102" name="Rectangle 101"/>
          <p:cNvSpPr/>
          <p:nvPr/>
        </p:nvSpPr>
        <p:spPr>
          <a:xfrm>
            <a:off x="5190479" y="2155398"/>
            <a:ext cx="54373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25.48</a:t>
            </a:r>
            <a:endParaRPr lang="en-US" sz="1100" dirty="0">
              <a:solidFill>
                <a:schemeClr val="tx1">
                  <a:lumMod val="85000"/>
                  <a:lumOff val="15000"/>
                </a:schemeClr>
              </a:solidFill>
            </a:endParaRPr>
          </a:p>
        </p:txBody>
      </p:sp>
      <p:sp>
        <p:nvSpPr>
          <p:cNvPr id="103" name="Rectangle 102"/>
          <p:cNvSpPr/>
          <p:nvPr/>
        </p:nvSpPr>
        <p:spPr>
          <a:xfrm>
            <a:off x="4285199" y="1220038"/>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9.09</a:t>
            </a:r>
            <a:endParaRPr lang="en-US" sz="1100" dirty="0">
              <a:solidFill>
                <a:schemeClr val="tx1">
                  <a:lumMod val="85000"/>
                  <a:lumOff val="15000"/>
                </a:schemeClr>
              </a:solidFill>
            </a:endParaRPr>
          </a:p>
        </p:txBody>
      </p:sp>
      <p:sp>
        <p:nvSpPr>
          <p:cNvPr id="104" name="Rectangle 103"/>
          <p:cNvSpPr/>
          <p:nvPr/>
        </p:nvSpPr>
        <p:spPr>
          <a:xfrm>
            <a:off x="2261998" y="1884111"/>
            <a:ext cx="537609"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14.41</a:t>
            </a:r>
            <a:endParaRPr lang="en-US" sz="1100" dirty="0">
              <a:solidFill>
                <a:schemeClr val="tx1">
                  <a:lumMod val="85000"/>
                  <a:lumOff val="15000"/>
                </a:schemeClr>
              </a:solidFill>
            </a:endParaRPr>
          </a:p>
        </p:txBody>
      </p:sp>
      <p:sp>
        <p:nvSpPr>
          <p:cNvPr id="105" name="Rectangle 104"/>
          <p:cNvSpPr/>
          <p:nvPr/>
        </p:nvSpPr>
        <p:spPr>
          <a:xfrm>
            <a:off x="1074414" y="1560324"/>
            <a:ext cx="466794"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1.63</a:t>
            </a:r>
            <a:endParaRPr lang="en-US" sz="1100" dirty="0">
              <a:solidFill>
                <a:schemeClr val="tx1">
                  <a:lumMod val="85000"/>
                  <a:lumOff val="15000"/>
                </a:schemeClr>
              </a:solidFill>
            </a:endParaRPr>
          </a:p>
        </p:txBody>
      </p:sp>
      <p:sp>
        <p:nvSpPr>
          <p:cNvPr id="106" name="Rectangle 105"/>
          <p:cNvSpPr/>
          <p:nvPr/>
        </p:nvSpPr>
        <p:spPr>
          <a:xfrm>
            <a:off x="2004324" y="2964907"/>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1.26</a:t>
            </a:r>
            <a:endParaRPr lang="en-US" sz="1100" dirty="0">
              <a:solidFill>
                <a:schemeClr val="tx1">
                  <a:lumMod val="85000"/>
                  <a:lumOff val="15000"/>
                </a:schemeClr>
              </a:solidFill>
            </a:endParaRPr>
          </a:p>
        </p:txBody>
      </p:sp>
      <p:sp>
        <p:nvSpPr>
          <p:cNvPr id="107" name="Rectangle 106"/>
          <p:cNvSpPr/>
          <p:nvPr/>
        </p:nvSpPr>
        <p:spPr>
          <a:xfrm>
            <a:off x="2289510" y="3495046"/>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3.24</a:t>
            </a:r>
            <a:endParaRPr lang="en-US" sz="1100" dirty="0">
              <a:solidFill>
                <a:schemeClr val="tx1">
                  <a:lumMod val="85000"/>
                  <a:lumOff val="15000"/>
                </a:schemeClr>
              </a:solidFill>
            </a:endParaRPr>
          </a:p>
        </p:txBody>
      </p:sp>
      <p:sp>
        <p:nvSpPr>
          <p:cNvPr id="108" name="Rectangle 107"/>
          <p:cNvSpPr/>
          <p:nvPr/>
        </p:nvSpPr>
        <p:spPr>
          <a:xfrm>
            <a:off x="2850120" y="4024527"/>
            <a:ext cx="466794"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4.88</a:t>
            </a:r>
            <a:endParaRPr lang="en-US" sz="1100" dirty="0">
              <a:solidFill>
                <a:schemeClr val="tx1">
                  <a:lumMod val="85000"/>
                  <a:lumOff val="15000"/>
                </a:schemeClr>
              </a:solidFill>
            </a:endParaRPr>
          </a:p>
        </p:txBody>
      </p:sp>
      <p:sp>
        <p:nvSpPr>
          <p:cNvPr id="109" name="Rectangle 108"/>
          <p:cNvSpPr/>
          <p:nvPr/>
        </p:nvSpPr>
        <p:spPr>
          <a:xfrm>
            <a:off x="2232873" y="4219042"/>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3.31</a:t>
            </a:r>
            <a:endParaRPr lang="en-US" sz="1100" dirty="0">
              <a:solidFill>
                <a:schemeClr val="tx1">
                  <a:lumMod val="85000"/>
                  <a:lumOff val="15000"/>
                </a:schemeClr>
              </a:solidFill>
            </a:endParaRPr>
          </a:p>
        </p:txBody>
      </p:sp>
      <p:sp>
        <p:nvSpPr>
          <p:cNvPr id="110" name="Rectangle 109"/>
          <p:cNvSpPr/>
          <p:nvPr/>
        </p:nvSpPr>
        <p:spPr>
          <a:xfrm>
            <a:off x="1834685" y="3345897"/>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0.19</a:t>
            </a:r>
            <a:endParaRPr lang="en-US" sz="1100" dirty="0">
              <a:solidFill>
                <a:schemeClr val="tx1">
                  <a:lumMod val="85000"/>
                  <a:lumOff val="15000"/>
                </a:schemeClr>
              </a:solidFill>
            </a:endParaRPr>
          </a:p>
        </p:txBody>
      </p:sp>
      <p:sp>
        <p:nvSpPr>
          <p:cNvPr id="112" name="Rectangle 111"/>
          <p:cNvSpPr/>
          <p:nvPr/>
        </p:nvSpPr>
        <p:spPr>
          <a:xfrm>
            <a:off x="1977317" y="5950858"/>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0.94</a:t>
            </a:r>
            <a:endParaRPr lang="en-US" sz="1100" dirty="0">
              <a:solidFill>
                <a:schemeClr val="tx1">
                  <a:lumMod val="85000"/>
                  <a:lumOff val="15000"/>
                </a:schemeClr>
              </a:solidFill>
            </a:endParaRPr>
          </a:p>
        </p:txBody>
      </p:sp>
      <p:sp>
        <p:nvSpPr>
          <p:cNvPr id="113" name="Rectangle 112"/>
          <p:cNvSpPr/>
          <p:nvPr/>
        </p:nvSpPr>
        <p:spPr>
          <a:xfrm>
            <a:off x="2552452" y="5338900"/>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2.46</a:t>
            </a:r>
            <a:endParaRPr lang="en-US" sz="1100" dirty="0">
              <a:solidFill>
                <a:schemeClr val="tx1">
                  <a:lumMod val="85000"/>
                  <a:lumOff val="15000"/>
                </a:schemeClr>
              </a:solidFill>
            </a:endParaRPr>
          </a:p>
        </p:txBody>
      </p:sp>
      <p:sp>
        <p:nvSpPr>
          <p:cNvPr id="114" name="Rectangle 113"/>
          <p:cNvSpPr/>
          <p:nvPr/>
        </p:nvSpPr>
        <p:spPr>
          <a:xfrm>
            <a:off x="2254483" y="5550551"/>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1.39</a:t>
            </a:r>
            <a:endParaRPr lang="en-US" sz="1100" dirty="0">
              <a:solidFill>
                <a:schemeClr val="tx1">
                  <a:lumMod val="85000"/>
                  <a:lumOff val="15000"/>
                </a:schemeClr>
              </a:solidFill>
            </a:endParaRPr>
          </a:p>
        </p:txBody>
      </p:sp>
      <p:sp>
        <p:nvSpPr>
          <p:cNvPr id="115" name="Rectangle 114"/>
          <p:cNvSpPr/>
          <p:nvPr/>
        </p:nvSpPr>
        <p:spPr>
          <a:xfrm>
            <a:off x="1861517" y="5487168"/>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1.54</a:t>
            </a:r>
            <a:endParaRPr lang="en-US" sz="1100" dirty="0">
              <a:solidFill>
                <a:schemeClr val="tx1">
                  <a:lumMod val="85000"/>
                  <a:lumOff val="15000"/>
                </a:schemeClr>
              </a:solidFill>
            </a:endParaRPr>
          </a:p>
        </p:txBody>
      </p:sp>
      <p:sp>
        <p:nvSpPr>
          <p:cNvPr id="116" name="Rectangle 115"/>
          <p:cNvSpPr/>
          <p:nvPr/>
        </p:nvSpPr>
        <p:spPr>
          <a:xfrm>
            <a:off x="2284505" y="5127466"/>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0.44</a:t>
            </a:r>
            <a:endParaRPr lang="en-US" sz="1100" dirty="0">
              <a:solidFill>
                <a:schemeClr val="tx1">
                  <a:lumMod val="85000"/>
                  <a:lumOff val="15000"/>
                </a:schemeClr>
              </a:solidFill>
            </a:endParaRPr>
          </a:p>
        </p:txBody>
      </p:sp>
      <p:sp>
        <p:nvSpPr>
          <p:cNvPr id="117" name="Rectangle 116"/>
          <p:cNvSpPr/>
          <p:nvPr/>
        </p:nvSpPr>
        <p:spPr>
          <a:xfrm>
            <a:off x="1541012" y="4497939"/>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1.60</a:t>
            </a:r>
            <a:endParaRPr lang="en-US" sz="1100" dirty="0">
              <a:solidFill>
                <a:schemeClr val="tx1">
                  <a:lumMod val="85000"/>
                  <a:lumOff val="15000"/>
                </a:schemeClr>
              </a:solidFill>
            </a:endParaRPr>
          </a:p>
        </p:txBody>
      </p:sp>
      <p:sp>
        <p:nvSpPr>
          <p:cNvPr id="118" name="Rectangle 117"/>
          <p:cNvSpPr/>
          <p:nvPr/>
        </p:nvSpPr>
        <p:spPr>
          <a:xfrm>
            <a:off x="1743366" y="3713429"/>
            <a:ext cx="459177" cy="261610"/>
          </a:xfrm>
          <a:prstGeom prst="rect">
            <a:avLst/>
          </a:prstGeom>
        </p:spPr>
        <p:txBody>
          <a:bodyPr wrap="none">
            <a:spAutoFit/>
          </a:bodyPr>
          <a:lstStyle/>
          <a:p>
            <a:pPr algn="ctr"/>
            <a:r>
              <a:rPr lang="en-US" sz="1100" dirty="0" smtClean="0">
                <a:solidFill>
                  <a:schemeClr val="tx1">
                    <a:lumMod val="85000"/>
                    <a:lumOff val="15000"/>
                  </a:schemeClr>
                </a:solidFill>
                <a:latin typeface="Optima"/>
                <a:cs typeface="Optima"/>
              </a:rPr>
              <a:t>1.11</a:t>
            </a:r>
            <a:endParaRPr lang="en-US" sz="1100" dirty="0">
              <a:solidFill>
                <a:schemeClr val="tx1">
                  <a:lumMod val="85000"/>
                  <a:lumOff val="15000"/>
                </a:schemeClr>
              </a:solidFill>
            </a:endParaRPr>
          </a:p>
        </p:txBody>
      </p:sp>
      <p:sp>
        <p:nvSpPr>
          <p:cNvPr id="119" name="Oval 118"/>
          <p:cNvSpPr>
            <a:spLocks noChangeAspect="1"/>
          </p:cNvSpPr>
          <p:nvPr/>
        </p:nvSpPr>
        <p:spPr>
          <a:xfrm>
            <a:off x="1085852" y="3851276"/>
            <a:ext cx="201167" cy="201165"/>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Tree>
    <p:extLst>
      <p:ext uri="{BB962C8B-B14F-4D97-AF65-F5344CB8AC3E}">
        <p14:creationId xmlns:p14="http://schemas.microsoft.com/office/powerpoint/2010/main" val="2595019009"/>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676400"/>
            <a:ext cx="8229600" cy="2677656"/>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bg2"/>
                </a:solidFill>
                <a:latin typeface="Optima"/>
                <a:cs typeface="Optima"/>
              </a:rPr>
              <a:t>Challenge Problem: </a:t>
            </a:r>
            <a:r>
              <a:rPr lang="en-US" sz="2800" dirty="0" smtClean="0">
                <a:latin typeface="Optima"/>
                <a:cs typeface="Optima"/>
              </a:rPr>
              <a:t>Given HIV sequences from AIDS patients in Lafayette, construct the evolutionary tree for each of nine HIV proteins.</a:t>
            </a:r>
            <a:r>
              <a:rPr lang="en-US" sz="2800" i="1" dirty="0" smtClean="0">
                <a:latin typeface="Optima"/>
                <a:cs typeface="Optima"/>
              </a:rPr>
              <a:t> </a:t>
            </a:r>
            <a:r>
              <a:rPr lang="en-US" sz="2800" dirty="0" smtClean="0">
                <a:latin typeface="Optima"/>
                <a:cs typeface="Optima"/>
              </a:rPr>
              <a:t>Does each tree support conviction? Reconstruct the ancestral HIV sequences at the internal nodes of the resulting trees.</a:t>
            </a:r>
            <a:endParaRPr lang="en-US" i="1" dirty="0">
              <a:latin typeface="Optima"/>
              <a:cs typeface="Optima"/>
            </a:endParaRPr>
          </a:p>
        </p:txBody>
      </p:sp>
      <p:sp>
        <p:nvSpPr>
          <p:cNvPr id="3"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1988: Evolutionary Trees Fight Crime</a:t>
            </a:r>
            <a:endParaRPr lang="en-US" b="1" dirty="0">
              <a:latin typeface="Optima"/>
              <a:cs typeface="Optima"/>
            </a:endParaRPr>
          </a:p>
        </p:txBody>
      </p:sp>
    </p:spTree>
    <p:extLst>
      <p:ext uri="{BB962C8B-B14F-4D97-AF65-F5344CB8AC3E}">
        <p14:creationId xmlns:p14="http://schemas.microsoft.com/office/powerpoint/2010/main" val="14171558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33795823"/>
              </p:ext>
            </p:extLst>
          </p:nvPr>
        </p:nvGraphicFramePr>
        <p:xfrm>
          <a:off x="762000" y="2819400"/>
          <a:ext cx="7593994" cy="2333776"/>
        </p:xfrm>
        <a:graphic>
          <a:graphicData uri="http://schemas.openxmlformats.org/drawingml/2006/table">
            <a:tbl>
              <a:tblPr firstRow="1" bandRow="1">
                <a:tableStyleId>{5C22544A-7EE6-4342-B048-85BDC9FD1C3A}</a:tableStyleId>
              </a:tblPr>
              <a:tblGrid>
                <a:gridCol w="1211165"/>
                <a:gridCol w="2221138"/>
                <a:gridCol w="1006231"/>
                <a:gridCol w="1143000"/>
                <a:gridCol w="957384"/>
                <a:gridCol w="1055076"/>
              </a:tblGrid>
              <a:tr h="428776">
                <a:tc>
                  <a:txBody>
                    <a:bodyPr/>
                    <a:lstStyle/>
                    <a:p>
                      <a:pPr algn="ctr"/>
                      <a:r>
                        <a:rPr lang="en-US" sz="2000" b="0" dirty="0" smtClean="0">
                          <a:solidFill>
                            <a:schemeClr val="tx1"/>
                          </a:solidFill>
                          <a:latin typeface="Optima"/>
                          <a:cs typeface="Optima"/>
                        </a:rPr>
                        <a:t>S</a:t>
                      </a:r>
                      <a:r>
                        <a:rPr lang="en-US" sz="1600" b="0" dirty="0" smtClean="0">
                          <a:solidFill>
                            <a:schemeClr val="tx1"/>
                          </a:solidFill>
                          <a:latin typeface="Optima"/>
                          <a:cs typeface="Optima"/>
                        </a:rPr>
                        <a:t>PECIES</a:t>
                      </a:r>
                      <a:endParaRPr lang="en-US" sz="16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Optima"/>
                          <a:cs typeface="Optima"/>
                        </a:rPr>
                        <a:t>A</a:t>
                      </a:r>
                      <a:r>
                        <a:rPr lang="en-US" sz="1600" b="0" dirty="0" smtClean="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000" b="0" dirty="0" smtClean="0">
                          <a:solidFill>
                            <a:srgbClr val="000000"/>
                          </a:solidFill>
                          <a:latin typeface="Optima"/>
                          <a:cs typeface="Optima"/>
                        </a:rPr>
                        <a:t>D</a:t>
                      </a:r>
                      <a:r>
                        <a:rPr lang="en-US" sz="1600" b="0" dirty="0" smtClean="0">
                          <a:solidFill>
                            <a:srgbClr val="000000"/>
                          </a:solidFill>
                          <a:latin typeface="Optima"/>
                          <a:cs typeface="Optima"/>
                        </a:rPr>
                        <a:t>ISTANCE </a:t>
                      </a:r>
                      <a:r>
                        <a:rPr lang="en-US" sz="2000" b="0" dirty="0" smtClean="0">
                          <a:solidFill>
                            <a:srgbClr val="000000"/>
                          </a:solidFill>
                          <a:latin typeface="Optima"/>
                          <a:cs typeface="Optima"/>
                        </a:rPr>
                        <a:t>M</a:t>
                      </a:r>
                      <a:r>
                        <a:rPr lang="en-US" sz="1600" b="0" dirty="0" smtClean="0">
                          <a:solidFill>
                            <a:srgbClr val="000000"/>
                          </a:solidFill>
                          <a:latin typeface="Optima"/>
                          <a:cs typeface="Optima"/>
                        </a:rPr>
                        <a:t>ATRIX</a:t>
                      </a:r>
                      <a:endParaRPr lang="en-US" sz="1600" b="0" dirty="0">
                        <a:solidFill>
                          <a:srgbClr val="00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dirty="0">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Whale</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TCGAAAGCAT</a:t>
                      </a:r>
                      <a:endParaRPr lang="en-US" sz="190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Constructing a Distance Matrix</a:t>
            </a:r>
          </a:p>
        </p:txBody>
      </p:sp>
      <p:sp>
        <p:nvSpPr>
          <p:cNvPr id="7" name="Content Placeholder 3"/>
          <p:cNvSpPr txBox="1">
            <a:spLocks/>
          </p:cNvSpPr>
          <p:nvPr/>
        </p:nvSpPr>
        <p:spPr>
          <a:xfrm>
            <a:off x="546229" y="1371602"/>
            <a:ext cx="8077200" cy="990599"/>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smtClean="0">
                <a:latin typeface="Optima"/>
                <a:cs typeface="Optima"/>
              </a:rPr>
              <a:t>D</a:t>
            </a:r>
            <a:r>
              <a:rPr lang="en-US" sz="2800" i="1" baseline="-25000" dirty="0" err="1" smtClean="0">
                <a:latin typeface="Optima"/>
                <a:cs typeface="Optima"/>
              </a:rPr>
              <a:t>i,j</a:t>
            </a:r>
            <a:r>
              <a:rPr lang="en-US" sz="2800" i="1" dirty="0" smtClean="0">
                <a:latin typeface="Optima"/>
                <a:cs typeface="Optima"/>
              </a:rPr>
              <a:t> </a:t>
            </a:r>
            <a:r>
              <a:rPr lang="en-US" sz="2800" dirty="0" smtClean="0">
                <a:latin typeface="Optima"/>
                <a:cs typeface="Optima"/>
              </a:rPr>
              <a:t>= number of differing symbols between </a:t>
            </a:r>
            <a:r>
              <a:rPr lang="en-US" sz="2800" i="1" dirty="0" err="1" smtClean="0">
                <a:latin typeface="Optima"/>
                <a:cs typeface="Optima"/>
              </a:rPr>
              <a:t>i</a:t>
            </a:r>
            <a:r>
              <a:rPr lang="en-US" sz="2800" dirty="0" err="1" smtClean="0">
                <a:latin typeface="Optima"/>
                <a:cs typeface="Optima"/>
              </a:rPr>
              <a:t>-th</a:t>
            </a:r>
            <a:r>
              <a:rPr lang="en-US" sz="2800" dirty="0" smtClean="0">
                <a:latin typeface="Optima"/>
                <a:cs typeface="Optima"/>
              </a:rPr>
              <a:t> and </a:t>
            </a:r>
            <a:r>
              <a:rPr lang="en-US" sz="2800" i="1" dirty="0" smtClean="0">
                <a:latin typeface="Optima"/>
                <a:cs typeface="Optima"/>
              </a:rPr>
              <a:t>j</a:t>
            </a:r>
            <a:r>
              <a:rPr lang="en-US" sz="2800" dirty="0" smtClean="0">
                <a:latin typeface="Optima"/>
                <a:cs typeface="Optima"/>
              </a:rPr>
              <a:t>-</a:t>
            </a:r>
            <a:r>
              <a:rPr lang="en-US" sz="2800" dirty="0" err="1" smtClean="0">
                <a:latin typeface="Optima"/>
                <a:cs typeface="Optima"/>
              </a:rPr>
              <a:t>th</a:t>
            </a:r>
            <a:r>
              <a:rPr lang="en-US" sz="2800" dirty="0" smtClean="0">
                <a:latin typeface="Optima"/>
                <a:cs typeface="Optima"/>
              </a:rPr>
              <a:t> rows of a multiple alignment.</a:t>
            </a:r>
            <a:endParaRPr lang="en-US" sz="2800" i="1" dirty="0" smtClean="0">
              <a:latin typeface="Optima"/>
              <a:cs typeface="Optima"/>
            </a:endParaRPr>
          </a:p>
        </p:txBody>
      </p:sp>
    </p:spTree>
    <p:extLst>
      <p:ext uri="{BB962C8B-B14F-4D97-AF65-F5344CB8AC3E}">
        <p14:creationId xmlns:p14="http://schemas.microsoft.com/office/powerpoint/2010/main" val="13118622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1176856"/>
              </p:ext>
            </p:extLst>
          </p:nvPr>
        </p:nvGraphicFramePr>
        <p:xfrm>
          <a:off x="762000" y="2819400"/>
          <a:ext cx="7593994" cy="2333776"/>
        </p:xfrm>
        <a:graphic>
          <a:graphicData uri="http://schemas.openxmlformats.org/drawingml/2006/table">
            <a:tbl>
              <a:tblPr firstRow="1" bandRow="1">
                <a:tableStyleId>{5C22544A-7EE6-4342-B048-85BDC9FD1C3A}</a:tableStyleId>
              </a:tblPr>
              <a:tblGrid>
                <a:gridCol w="1211165"/>
                <a:gridCol w="2221138"/>
                <a:gridCol w="1006231"/>
                <a:gridCol w="1143000"/>
                <a:gridCol w="957384"/>
                <a:gridCol w="1055076"/>
              </a:tblGrid>
              <a:tr h="428776">
                <a:tc>
                  <a:txBody>
                    <a:bodyPr/>
                    <a:lstStyle/>
                    <a:p>
                      <a:pPr algn="ctr"/>
                      <a:r>
                        <a:rPr lang="en-US" sz="2000" b="0" dirty="0" smtClean="0">
                          <a:solidFill>
                            <a:schemeClr val="tx1"/>
                          </a:solidFill>
                          <a:latin typeface="Optima"/>
                          <a:cs typeface="Optima"/>
                        </a:rPr>
                        <a:t>S</a:t>
                      </a:r>
                      <a:r>
                        <a:rPr lang="en-US" sz="1600" b="0" dirty="0" smtClean="0">
                          <a:solidFill>
                            <a:schemeClr val="tx1"/>
                          </a:solidFill>
                          <a:latin typeface="Optima"/>
                          <a:cs typeface="Optima"/>
                        </a:rPr>
                        <a:t>PECIES</a:t>
                      </a:r>
                      <a:endParaRPr lang="en-US" sz="16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Optima"/>
                          <a:cs typeface="Optima"/>
                        </a:rPr>
                        <a:t>A</a:t>
                      </a:r>
                      <a:r>
                        <a:rPr lang="en-US" sz="1600" b="0" dirty="0" smtClean="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000" b="0" dirty="0" smtClean="0">
                          <a:solidFill>
                            <a:srgbClr val="000000"/>
                          </a:solidFill>
                          <a:latin typeface="Optima"/>
                          <a:cs typeface="Optima"/>
                        </a:rPr>
                        <a:t>D</a:t>
                      </a:r>
                      <a:r>
                        <a:rPr lang="en-US" sz="1600" b="0" dirty="0" smtClean="0">
                          <a:solidFill>
                            <a:srgbClr val="000000"/>
                          </a:solidFill>
                          <a:latin typeface="Optima"/>
                          <a:cs typeface="Optima"/>
                        </a:rPr>
                        <a:t>ISTANCE </a:t>
                      </a:r>
                      <a:r>
                        <a:rPr lang="en-US" sz="2000" b="0" dirty="0" smtClean="0">
                          <a:solidFill>
                            <a:srgbClr val="000000"/>
                          </a:solidFill>
                          <a:latin typeface="Optima"/>
                          <a:cs typeface="Optima"/>
                        </a:rPr>
                        <a:t>M</a:t>
                      </a:r>
                      <a:r>
                        <a:rPr lang="en-US" sz="1600" b="0" dirty="0" smtClean="0">
                          <a:solidFill>
                            <a:srgbClr val="000000"/>
                          </a:solidFill>
                          <a:latin typeface="Optima"/>
                          <a:cs typeface="Optima"/>
                        </a:rPr>
                        <a:t>ATRIX</a:t>
                      </a:r>
                      <a:endParaRPr lang="en-US" sz="1600" b="0" dirty="0">
                        <a:solidFill>
                          <a:srgbClr val="00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dirty="0">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Whale</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a:t>
                      </a:r>
                      <a:r>
                        <a:rPr lang="en-US" sz="1900" b="1" dirty="0" smtClean="0">
                          <a:solidFill>
                            <a:srgbClr val="ED1C24"/>
                          </a:solidFill>
                          <a:latin typeface="Courier"/>
                          <a:cs typeface="Courier"/>
                        </a:rPr>
                        <a:t>C</a:t>
                      </a:r>
                      <a:r>
                        <a:rPr lang="en-US" sz="1900" dirty="0" smtClean="0">
                          <a:latin typeface="Courier"/>
                          <a:cs typeface="Courier"/>
                        </a:rPr>
                        <a:t>GTA</a:t>
                      </a:r>
                      <a:r>
                        <a:rPr lang="en-US" sz="1900" b="1" dirty="0" smtClean="0">
                          <a:solidFill>
                            <a:srgbClr val="ED1C24"/>
                          </a:solidFill>
                          <a:latin typeface="Courier"/>
                          <a:cs typeface="Courier"/>
                        </a:rPr>
                        <a:t>G</a:t>
                      </a:r>
                      <a:r>
                        <a:rPr lang="en-US" sz="1900" dirty="0" smtClean="0">
                          <a:latin typeface="Courier"/>
                          <a:cs typeface="Courier"/>
                        </a:rPr>
                        <a:t>G</a:t>
                      </a:r>
                      <a:r>
                        <a:rPr lang="en-US" sz="1900" b="1" dirty="0" smtClean="0">
                          <a:solidFill>
                            <a:srgbClr val="ED1C24"/>
                          </a:solidFill>
                          <a:latin typeface="Courier"/>
                          <a:cs typeface="Courier"/>
                        </a:rPr>
                        <a:t>C</a:t>
                      </a:r>
                      <a:r>
                        <a:rPr lang="en-US" sz="1900" dirty="0" smtClean="0">
                          <a:latin typeface="Courier"/>
                          <a:cs typeface="Courier"/>
                        </a:rPr>
                        <a:t>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rgbClr val="ED1C24"/>
                          </a:solidFill>
                          <a:latin typeface="Optima"/>
                          <a:cs typeface="Optima"/>
                        </a:rPr>
                        <a:t>3</a:t>
                      </a:r>
                      <a:endParaRPr lang="en-US" sz="19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a:t>
                      </a:r>
                      <a:r>
                        <a:rPr lang="en-US" sz="1900" b="1" dirty="0" smtClean="0">
                          <a:solidFill>
                            <a:srgbClr val="ED1C24"/>
                          </a:solidFill>
                          <a:latin typeface="Courier"/>
                          <a:cs typeface="Courier"/>
                        </a:rPr>
                        <a:t>T</a:t>
                      </a:r>
                      <a:r>
                        <a:rPr lang="en-US" sz="1900" dirty="0" smtClean="0">
                          <a:latin typeface="Courier"/>
                          <a:cs typeface="Courier"/>
                        </a:rPr>
                        <a:t>GTA</a:t>
                      </a:r>
                      <a:r>
                        <a:rPr lang="en-US" sz="1900" b="1" dirty="0" smtClean="0">
                          <a:solidFill>
                            <a:srgbClr val="ED1C24"/>
                          </a:solidFill>
                          <a:latin typeface="Courier"/>
                          <a:cs typeface="Courier"/>
                        </a:rPr>
                        <a:t>A</a:t>
                      </a:r>
                      <a:r>
                        <a:rPr lang="en-US" sz="1900" dirty="0" smtClean="0">
                          <a:latin typeface="Courier"/>
                          <a:cs typeface="Courier"/>
                        </a:rPr>
                        <a:t>G</a:t>
                      </a:r>
                      <a:r>
                        <a:rPr lang="en-US" sz="1900" b="1" dirty="0" smtClean="0">
                          <a:solidFill>
                            <a:srgbClr val="ED1C24"/>
                          </a:solidFill>
                          <a:latin typeface="Courier"/>
                          <a:cs typeface="Courier"/>
                        </a:rPr>
                        <a:t>A</a:t>
                      </a:r>
                      <a:r>
                        <a:rPr lang="en-US" sz="1900" dirty="0" smtClean="0">
                          <a:latin typeface="Courier"/>
                          <a:cs typeface="Courier"/>
                        </a:rPr>
                        <a:t>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rgbClr val="ED1C24"/>
                          </a:solidFill>
                          <a:latin typeface="Optima"/>
                          <a:cs typeface="Optima"/>
                        </a:rPr>
                        <a:t>3</a:t>
                      </a:r>
                      <a:endParaRPr lang="en-US" sz="19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TCGAAAGCAT</a:t>
                      </a:r>
                      <a:endParaRPr lang="en-US" sz="190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Constructing a Distance Matrix</a:t>
            </a:r>
          </a:p>
        </p:txBody>
      </p:sp>
      <p:sp>
        <p:nvSpPr>
          <p:cNvPr id="7" name="Content Placeholder 3"/>
          <p:cNvSpPr txBox="1">
            <a:spLocks/>
          </p:cNvSpPr>
          <p:nvPr/>
        </p:nvSpPr>
        <p:spPr>
          <a:xfrm>
            <a:off x="546229" y="1371602"/>
            <a:ext cx="8077200" cy="990599"/>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smtClean="0">
                <a:latin typeface="Optima"/>
                <a:cs typeface="Optima"/>
              </a:rPr>
              <a:t>D</a:t>
            </a:r>
            <a:r>
              <a:rPr lang="en-US" sz="2800" i="1" baseline="-25000" dirty="0" err="1" smtClean="0">
                <a:latin typeface="Optima"/>
                <a:cs typeface="Optima"/>
              </a:rPr>
              <a:t>i,j</a:t>
            </a:r>
            <a:r>
              <a:rPr lang="en-US" sz="2800" i="1" dirty="0" smtClean="0">
                <a:latin typeface="Optima"/>
                <a:cs typeface="Optima"/>
              </a:rPr>
              <a:t> </a:t>
            </a:r>
            <a:r>
              <a:rPr lang="en-US" sz="2800" dirty="0" smtClean="0">
                <a:latin typeface="Optima"/>
                <a:cs typeface="Optima"/>
              </a:rPr>
              <a:t>= number of differing symbols between </a:t>
            </a:r>
            <a:r>
              <a:rPr lang="en-US" sz="2800" i="1" dirty="0" err="1" smtClean="0">
                <a:latin typeface="Optima"/>
                <a:cs typeface="Optima"/>
              </a:rPr>
              <a:t>i</a:t>
            </a:r>
            <a:r>
              <a:rPr lang="en-US" sz="2800" dirty="0" err="1" smtClean="0">
                <a:latin typeface="Optima"/>
                <a:cs typeface="Optima"/>
              </a:rPr>
              <a:t>-th</a:t>
            </a:r>
            <a:r>
              <a:rPr lang="en-US" sz="2800" dirty="0" smtClean="0">
                <a:latin typeface="Optima"/>
                <a:cs typeface="Optima"/>
              </a:rPr>
              <a:t> and </a:t>
            </a:r>
            <a:r>
              <a:rPr lang="en-US" sz="2800" i="1" dirty="0" smtClean="0">
                <a:latin typeface="Optima"/>
                <a:cs typeface="Optima"/>
              </a:rPr>
              <a:t>j</a:t>
            </a:r>
            <a:r>
              <a:rPr lang="en-US" sz="2800" dirty="0" smtClean="0">
                <a:latin typeface="Optima"/>
                <a:cs typeface="Optima"/>
              </a:rPr>
              <a:t>-</a:t>
            </a:r>
            <a:r>
              <a:rPr lang="en-US" sz="2800" dirty="0" err="1" smtClean="0">
                <a:latin typeface="Optima"/>
                <a:cs typeface="Optima"/>
              </a:rPr>
              <a:t>th</a:t>
            </a:r>
            <a:r>
              <a:rPr lang="en-US" sz="2800" dirty="0" smtClean="0">
                <a:latin typeface="Optima"/>
                <a:cs typeface="Optima"/>
              </a:rPr>
              <a:t> rows of a multiple alignment.</a:t>
            </a:r>
            <a:endParaRPr lang="en-US" sz="2800" i="1" dirty="0" smtClean="0">
              <a:latin typeface="Optima"/>
              <a:cs typeface="Optima"/>
            </a:endParaRPr>
          </a:p>
        </p:txBody>
      </p:sp>
    </p:spTree>
    <p:extLst>
      <p:ext uri="{BB962C8B-B14F-4D97-AF65-F5344CB8AC3E}">
        <p14:creationId xmlns:p14="http://schemas.microsoft.com/office/powerpoint/2010/main" val="37725215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45545085"/>
              </p:ext>
            </p:extLst>
          </p:nvPr>
        </p:nvGraphicFramePr>
        <p:xfrm>
          <a:off x="762000" y="2819400"/>
          <a:ext cx="7593994" cy="2333776"/>
        </p:xfrm>
        <a:graphic>
          <a:graphicData uri="http://schemas.openxmlformats.org/drawingml/2006/table">
            <a:tbl>
              <a:tblPr firstRow="1" bandRow="1">
                <a:tableStyleId>{5C22544A-7EE6-4342-B048-85BDC9FD1C3A}</a:tableStyleId>
              </a:tblPr>
              <a:tblGrid>
                <a:gridCol w="1211165"/>
                <a:gridCol w="2221138"/>
                <a:gridCol w="1006231"/>
                <a:gridCol w="1143000"/>
                <a:gridCol w="957384"/>
                <a:gridCol w="1055076"/>
              </a:tblGrid>
              <a:tr h="428776">
                <a:tc>
                  <a:txBody>
                    <a:bodyPr/>
                    <a:lstStyle/>
                    <a:p>
                      <a:pPr algn="ctr"/>
                      <a:r>
                        <a:rPr lang="en-US" sz="2000" b="0" dirty="0" smtClean="0">
                          <a:solidFill>
                            <a:schemeClr val="tx1"/>
                          </a:solidFill>
                          <a:latin typeface="Optima"/>
                          <a:cs typeface="Optima"/>
                        </a:rPr>
                        <a:t>S</a:t>
                      </a:r>
                      <a:r>
                        <a:rPr lang="en-US" sz="1600" b="0" dirty="0" smtClean="0">
                          <a:solidFill>
                            <a:schemeClr val="tx1"/>
                          </a:solidFill>
                          <a:latin typeface="Optima"/>
                          <a:cs typeface="Optima"/>
                        </a:rPr>
                        <a:t>PECIES</a:t>
                      </a:r>
                      <a:endParaRPr lang="en-US" sz="16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Optima"/>
                          <a:cs typeface="Optima"/>
                        </a:rPr>
                        <a:t>A</a:t>
                      </a:r>
                      <a:r>
                        <a:rPr lang="en-US" sz="1600" b="0" dirty="0" smtClean="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000" b="0" dirty="0" smtClean="0">
                          <a:solidFill>
                            <a:srgbClr val="000000"/>
                          </a:solidFill>
                          <a:latin typeface="Optima"/>
                          <a:cs typeface="Optima"/>
                        </a:rPr>
                        <a:t>D</a:t>
                      </a:r>
                      <a:r>
                        <a:rPr lang="en-US" sz="1600" b="0" dirty="0" smtClean="0">
                          <a:solidFill>
                            <a:srgbClr val="000000"/>
                          </a:solidFill>
                          <a:latin typeface="Optima"/>
                          <a:cs typeface="Optima"/>
                        </a:rPr>
                        <a:t>ISTANCE </a:t>
                      </a:r>
                      <a:r>
                        <a:rPr lang="en-US" sz="2000" b="0" dirty="0" smtClean="0">
                          <a:solidFill>
                            <a:srgbClr val="000000"/>
                          </a:solidFill>
                          <a:latin typeface="Optima"/>
                          <a:cs typeface="Optima"/>
                        </a:rPr>
                        <a:t>M</a:t>
                      </a:r>
                      <a:r>
                        <a:rPr lang="en-US" sz="1600" b="0" dirty="0" smtClean="0">
                          <a:solidFill>
                            <a:srgbClr val="000000"/>
                          </a:solidFill>
                          <a:latin typeface="Optima"/>
                          <a:cs typeface="Optima"/>
                        </a:rPr>
                        <a:t>ATRIX</a:t>
                      </a:r>
                      <a:endParaRPr lang="en-US" sz="1600" b="0" dirty="0">
                        <a:solidFill>
                          <a:srgbClr val="00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dirty="0">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latin typeface="Optima"/>
                          <a:cs typeface="Optima"/>
                        </a:rPr>
                        <a:t>Whale</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Courier"/>
                          <a:cs typeface="Courier"/>
                        </a:rPr>
                        <a:t>TCGAAAGCAT</a:t>
                      </a:r>
                      <a:endParaRPr lang="en-US" sz="190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Constructing a Distance Matrix</a:t>
            </a:r>
          </a:p>
        </p:txBody>
      </p:sp>
      <p:sp>
        <p:nvSpPr>
          <p:cNvPr id="4" name="Rectangle 3"/>
          <p:cNvSpPr/>
          <p:nvPr/>
        </p:nvSpPr>
        <p:spPr>
          <a:xfrm>
            <a:off x="546229" y="5522894"/>
            <a:ext cx="80772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rgbClr val="FF0000"/>
                </a:solidFill>
                <a:latin typeface="Optima"/>
                <a:cs typeface="Optima"/>
              </a:rPr>
              <a:t>STOP and Think: </a:t>
            </a:r>
            <a:r>
              <a:rPr lang="en-US" sz="2800" dirty="0" smtClean="0">
                <a:latin typeface="Optima"/>
                <a:cs typeface="Optima"/>
              </a:rPr>
              <a:t>How else could we form a distance matrix?</a:t>
            </a:r>
            <a:endParaRPr lang="en-US" i="1" dirty="0">
              <a:latin typeface="Optima"/>
              <a:cs typeface="Optima"/>
            </a:endParaRPr>
          </a:p>
        </p:txBody>
      </p:sp>
      <p:sp>
        <p:nvSpPr>
          <p:cNvPr id="5" name="Content Placeholder 3"/>
          <p:cNvSpPr txBox="1">
            <a:spLocks/>
          </p:cNvSpPr>
          <p:nvPr/>
        </p:nvSpPr>
        <p:spPr>
          <a:xfrm>
            <a:off x="546229" y="1371602"/>
            <a:ext cx="8077200" cy="990599"/>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smtClean="0">
                <a:latin typeface="Optima"/>
                <a:cs typeface="Optima"/>
              </a:rPr>
              <a:t>D</a:t>
            </a:r>
            <a:r>
              <a:rPr lang="en-US" sz="2800" i="1" baseline="-25000" dirty="0" err="1" smtClean="0">
                <a:latin typeface="Optima"/>
                <a:cs typeface="Optima"/>
              </a:rPr>
              <a:t>i,j</a:t>
            </a:r>
            <a:r>
              <a:rPr lang="en-US" sz="2800" i="1" dirty="0" smtClean="0">
                <a:latin typeface="Optima"/>
                <a:cs typeface="Optima"/>
              </a:rPr>
              <a:t> </a:t>
            </a:r>
            <a:r>
              <a:rPr lang="en-US" sz="2800" dirty="0" smtClean="0">
                <a:latin typeface="Optima"/>
                <a:cs typeface="Optima"/>
              </a:rPr>
              <a:t>= number of differing symbols between </a:t>
            </a:r>
            <a:r>
              <a:rPr lang="en-US" sz="2800" i="1" dirty="0" err="1" smtClean="0">
                <a:latin typeface="Optima"/>
                <a:cs typeface="Optima"/>
              </a:rPr>
              <a:t>i</a:t>
            </a:r>
            <a:r>
              <a:rPr lang="en-US" sz="2800" dirty="0" err="1" smtClean="0">
                <a:latin typeface="Optima"/>
                <a:cs typeface="Optima"/>
              </a:rPr>
              <a:t>-th</a:t>
            </a:r>
            <a:r>
              <a:rPr lang="en-US" sz="2800" dirty="0" smtClean="0">
                <a:latin typeface="Optima"/>
                <a:cs typeface="Optima"/>
              </a:rPr>
              <a:t> and </a:t>
            </a:r>
            <a:r>
              <a:rPr lang="en-US" sz="2800" i="1" dirty="0" smtClean="0">
                <a:latin typeface="Optima"/>
                <a:cs typeface="Optima"/>
              </a:rPr>
              <a:t>j</a:t>
            </a:r>
            <a:r>
              <a:rPr lang="en-US" sz="2800" dirty="0" smtClean="0">
                <a:latin typeface="Optima"/>
                <a:cs typeface="Optima"/>
              </a:rPr>
              <a:t>-</a:t>
            </a:r>
            <a:r>
              <a:rPr lang="en-US" sz="2800" dirty="0" err="1" smtClean="0">
                <a:latin typeface="Optima"/>
                <a:cs typeface="Optima"/>
              </a:rPr>
              <a:t>th</a:t>
            </a:r>
            <a:r>
              <a:rPr lang="en-US" sz="2800" dirty="0" smtClean="0">
                <a:latin typeface="Optima"/>
                <a:cs typeface="Optima"/>
              </a:rPr>
              <a:t> rows of a multiple alignment.</a:t>
            </a:r>
            <a:endParaRPr lang="en-US" sz="2800" i="1" dirty="0" smtClean="0">
              <a:latin typeface="Optima"/>
              <a:cs typeface="Optima"/>
            </a:endParaRPr>
          </a:p>
        </p:txBody>
      </p:sp>
    </p:spTree>
    <p:extLst>
      <p:ext uri="{BB962C8B-B14F-4D97-AF65-F5344CB8AC3E}">
        <p14:creationId xmlns:p14="http://schemas.microsoft.com/office/powerpoint/2010/main" val="15732198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301" y="1295400"/>
            <a:ext cx="8991600" cy="5262980"/>
          </a:xfrm>
          <a:prstGeom prst="rect">
            <a:avLst/>
          </a:prstGeom>
        </p:spPr>
        <p:txBody>
          <a:bodyPr wrap="square">
            <a:spAutoFit/>
          </a:bodyPr>
          <a:lstStyle/>
          <a:p>
            <a:r>
              <a:rPr lang="en-US" sz="1600" dirty="0" smtClean="0">
                <a:solidFill>
                  <a:srgbClr val="7F7F7F"/>
                </a:solidFill>
                <a:latin typeface="Courier"/>
                <a:cs typeface="Courier"/>
              </a:rPr>
              <a:t>   1 </a:t>
            </a:r>
            <a:r>
              <a:rPr lang="en-US" sz="1600" dirty="0" err="1">
                <a:latin typeface="Courier"/>
                <a:cs typeface="Courier"/>
              </a:rPr>
              <a:t>mfifllfltl</a:t>
            </a:r>
            <a:r>
              <a:rPr lang="en-US" sz="1600" dirty="0">
                <a:latin typeface="Courier"/>
                <a:cs typeface="Courier"/>
              </a:rPr>
              <a:t> </a:t>
            </a:r>
            <a:r>
              <a:rPr lang="en-US" sz="1600" dirty="0" err="1">
                <a:latin typeface="Courier"/>
                <a:cs typeface="Courier"/>
              </a:rPr>
              <a:t>tsgsdldrct</a:t>
            </a:r>
            <a:r>
              <a:rPr lang="en-US" sz="1600" dirty="0">
                <a:latin typeface="Courier"/>
                <a:cs typeface="Courier"/>
              </a:rPr>
              <a:t> </a:t>
            </a:r>
            <a:r>
              <a:rPr lang="en-US" sz="1600" dirty="0" err="1">
                <a:latin typeface="Courier"/>
                <a:cs typeface="Courier"/>
              </a:rPr>
              <a:t>tfddvqapny</a:t>
            </a:r>
            <a:r>
              <a:rPr lang="en-US" sz="1600" dirty="0">
                <a:latin typeface="Courier"/>
                <a:cs typeface="Courier"/>
              </a:rPr>
              <a:t> </a:t>
            </a:r>
            <a:r>
              <a:rPr lang="en-US" sz="1600" dirty="0" err="1">
                <a:latin typeface="Courier"/>
                <a:cs typeface="Courier"/>
              </a:rPr>
              <a:t>tqhtssmrgv</a:t>
            </a:r>
            <a:r>
              <a:rPr lang="en-US" sz="1600" dirty="0">
                <a:latin typeface="Courier"/>
                <a:cs typeface="Courier"/>
              </a:rPr>
              <a:t> </a:t>
            </a:r>
            <a:r>
              <a:rPr lang="en-US" sz="1600" dirty="0" err="1">
                <a:latin typeface="Courier"/>
                <a:cs typeface="Courier"/>
              </a:rPr>
              <a:t>yypdeifrsd</a:t>
            </a:r>
            <a:r>
              <a:rPr lang="en-US" sz="1600" dirty="0">
                <a:latin typeface="Courier"/>
                <a:cs typeface="Courier"/>
              </a:rPr>
              <a:t> </a:t>
            </a:r>
            <a:r>
              <a:rPr lang="en-US" sz="1600" dirty="0" err="1">
                <a:latin typeface="Courier"/>
                <a:cs typeface="Courier"/>
              </a:rPr>
              <a:t>tlyltqdlfl</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61</a:t>
            </a:r>
            <a:r>
              <a:rPr lang="en-US" sz="1600" dirty="0" smtClean="0">
                <a:latin typeface="Courier"/>
                <a:cs typeface="Courier"/>
              </a:rPr>
              <a:t> </a:t>
            </a:r>
            <a:r>
              <a:rPr lang="en-US" sz="1600" dirty="0" err="1">
                <a:latin typeface="Courier"/>
                <a:cs typeface="Courier"/>
              </a:rPr>
              <a:t>pfysnvtgfh</a:t>
            </a:r>
            <a:r>
              <a:rPr lang="en-US" sz="1600" dirty="0">
                <a:latin typeface="Courier"/>
                <a:cs typeface="Courier"/>
              </a:rPr>
              <a:t> </a:t>
            </a:r>
            <a:r>
              <a:rPr lang="en-US" sz="1600" dirty="0" err="1">
                <a:latin typeface="Courier"/>
                <a:cs typeface="Courier"/>
              </a:rPr>
              <a:t>tinhtfgnpv</a:t>
            </a:r>
            <a:r>
              <a:rPr lang="en-US" sz="1600" dirty="0">
                <a:latin typeface="Courier"/>
                <a:cs typeface="Courier"/>
              </a:rPr>
              <a:t> </a:t>
            </a:r>
            <a:r>
              <a:rPr lang="en-US" sz="1600" dirty="0" err="1">
                <a:latin typeface="Courier"/>
                <a:cs typeface="Courier"/>
              </a:rPr>
              <a:t>ipfkdgiyfa</a:t>
            </a:r>
            <a:r>
              <a:rPr lang="en-US" sz="1600" dirty="0">
                <a:latin typeface="Courier"/>
                <a:cs typeface="Courier"/>
              </a:rPr>
              <a:t> </a:t>
            </a:r>
            <a:r>
              <a:rPr lang="en-US" sz="1600" dirty="0" err="1">
                <a:latin typeface="Courier"/>
                <a:cs typeface="Courier"/>
              </a:rPr>
              <a:t>ateksnvvrg</a:t>
            </a:r>
            <a:r>
              <a:rPr lang="en-US" sz="1600" dirty="0">
                <a:latin typeface="Courier"/>
                <a:cs typeface="Courier"/>
              </a:rPr>
              <a:t> </a:t>
            </a:r>
            <a:r>
              <a:rPr lang="en-US" sz="1600" dirty="0" err="1">
                <a:latin typeface="Courier"/>
                <a:cs typeface="Courier"/>
              </a:rPr>
              <a:t>wvfgstmnnk</a:t>
            </a:r>
            <a:r>
              <a:rPr lang="en-US" sz="1600" dirty="0">
                <a:latin typeface="Courier"/>
                <a:cs typeface="Courier"/>
              </a:rPr>
              <a:t> </a:t>
            </a:r>
            <a:r>
              <a:rPr lang="en-US" sz="1600" dirty="0" err="1">
                <a:latin typeface="Courier"/>
                <a:cs typeface="Courier"/>
              </a:rPr>
              <a:t>sqsviiinns</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121</a:t>
            </a:r>
            <a:r>
              <a:rPr lang="en-US" sz="1600" dirty="0" smtClean="0">
                <a:latin typeface="Courier"/>
                <a:cs typeface="Courier"/>
              </a:rPr>
              <a:t> </a:t>
            </a:r>
            <a:r>
              <a:rPr lang="en-US" sz="1600" dirty="0" err="1">
                <a:latin typeface="Courier"/>
                <a:cs typeface="Courier"/>
              </a:rPr>
              <a:t>tnvviracnf</a:t>
            </a:r>
            <a:r>
              <a:rPr lang="en-US" sz="1600" dirty="0">
                <a:latin typeface="Courier"/>
                <a:cs typeface="Courier"/>
              </a:rPr>
              <a:t> </a:t>
            </a:r>
            <a:r>
              <a:rPr lang="en-US" sz="1600" dirty="0" err="1">
                <a:latin typeface="Courier"/>
                <a:cs typeface="Courier"/>
              </a:rPr>
              <a:t>elcdnpffav</a:t>
            </a:r>
            <a:r>
              <a:rPr lang="en-US" sz="1600" dirty="0">
                <a:latin typeface="Courier"/>
                <a:cs typeface="Courier"/>
              </a:rPr>
              <a:t> </a:t>
            </a:r>
            <a:r>
              <a:rPr lang="en-US" sz="1600" dirty="0" err="1">
                <a:latin typeface="Courier"/>
                <a:cs typeface="Courier"/>
              </a:rPr>
              <a:t>skpmgtqtht</a:t>
            </a:r>
            <a:r>
              <a:rPr lang="en-US" sz="1600" dirty="0">
                <a:latin typeface="Courier"/>
                <a:cs typeface="Courier"/>
              </a:rPr>
              <a:t> </a:t>
            </a:r>
            <a:r>
              <a:rPr lang="en-US" sz="1600" dirty="0" err="1">
                <a:latin typeface="Courier"/>
                <a:cs typeface="Courier"/>
              </a:rPr>
              <a:t>mifdnafnct</a:t>
            </a:r>
            <a:r>
              <a:rPr lang="en-US" sz="1600" dirty="0">
                <a:latin typeface="Courier"/>
                <a:cs typeface="Courier"/>
              </a:rPr>
              <a:t> </a:t>
            </a:r>
            <a:r>
              <a:rPr lang="en-US" sz="1600" dirty="0" err="1">
                <a:latin typeface="Courier"/>
                <a:cs typeface="Courier"/>
              </a:rPr>
              <a:t>feyisdafsl</a:t>
            </a:r>
            <a:r>
              <a:rPr lang="en-US" sz="1600" dirty="0">
                <a:latin typeface="Courier"/>
                <a:cs typeface="Courier"/>
              </a:rPr>
              <a:t> </a:t>
            </a:r>
            <a:r>
              <a:rPr lang="en-US" sz="1600" dirty="0" err="1">
                <a:latin typeface="Courier"/>
                <a:cs typeface="Courier"/>
              </a:rPr>
              <a:t>dvseksgnfk</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181</a:t>
            </a:r>
            <a:r>
              <a:rPr lang="en-US" sz="1600" dirty="0" smtClean="0">
                <a:latin typeface="Courier"/>
                <a:cs typeface="Courier"/>
              </a:rPr>
              <a:t> </a:t>
            </a:r>
            <a:r>
              <a:rPr lang="en-US" sz="1600" dirty="0" err="1">
                <a:latin typeface="Courier"/>
                <a:cs typeface="Courier"/>
              </a:rPr>
              <a:t>hlrefvfknk</a:t>
            </a:r>
            <a:r>
              <a:rPr lang="en-US" sz="1600" dirty="0">
                <a:latin typeface="Courier"/>
                <a:cs typeface="Courier"/>
              </a:rPr>
              <a:t> </a:t>
            </a:r>
            <a:r>
              <a:rPr lang="en-US" sz="1600" dirty="0" err="1">
                <a:latin typeface="Courier"/>
                <a:cs typeface="Courier"/>
              </a:rPr>
              <a:t>dgflyvykgy</a:t>
            </a:r>
            <a:r>
              <a:rPr lang="en-US" sz="1600" dirty="0">
                <a:latin typeface="Courier"/>
                <a:cs typeface="Courier"/>
              </a:rPr>
              <a:t> </a:t>
            </a:r>
            <a:r>
              <a:rPr lang="en-US" sz="1600" dirty="0" err="1">
                <a:latin typeface="Courier"/>
                <a:cs typeface="Courier"/>
              </a:rPr>
              <a:t>qpidvvrdlp</a:t>
            </a:r>
            <a:r>
              <a:rPr lang="en-US" sz="1600" dirty="0">
                <a:latin typeface="Courier"/>
                <a:cs typeface="Courier"/>
              </a:rPr>
              <a:t> </a:t>
            </a:r>
            <a:r>
              <a:rPr lang="en-US" sz="1600" dirty="0" err="1">
                <a:latin typeface="Courier"/>
                <a:cs typeface="Courier"/>
              </a:rPr>
              <a:t>sgfntlkpif</a:t>
            </a:r>
            <a:r>
              <a:rPr lang="en-US" sz="1600" dirty="0">
                <a:latin typeface="Courier"/>
                <a:cs typeface="Courier"/>
              </a:rPr>
              <a:t> </a:t>
            </a:r>
            <a:r>
              <a:rPr lang="en-US" sz="1600" dirty="0" err="1">
                <a:latin typeface="Courier"/>
                <a:cs typeface="Courier"/>
              </a:rPr>
              <a:t>klplginitn</a:t>
            </a:r>
            <a:r>
              <a:rPr lang="en-US" sz="1600" dirty="0">
                <a:latin typeface="Courier"/>
                <a:cs typeface="Courier"/>
              </a:rPr>
              <a:t> </a:t>
            </a:r>
            <a:r>
              <a:rPr lang="en-US" sz="1600" dirty="0" err="1">
                <a:latin typeface="Courier"/>
                <a:cs typeface="Courier"/>
              </a:rPr>
              <a:t>frailtafsp</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241</a:t>
            </a:r>
            <a:r>
              <a:rPr lang="en-US" sz="1600" dirty="0" smtClean="0">
                <a:latin typeface="Courier"/>
                <a:cs typeface="Courier"/>
              </a:rPr>
              <a:t> </a:t>
            </a:r>
            <a:r>
              <a:rPr lang="en-US" sz="1600" dirty="0" err="1">
                <a:latin typeface="Courier"/>
                <a:cs typeface="Courier"/>
              </a:rPr>
              <a:t>aqdiwgtsaa</a:t>
            </a:r>
            <a:r>
              <a:rPr lang="en-US" sz="1600" dirty="0">
                <a:latin typeface="Courier"/>
                <a:cs typeface="Courier"/>
              </a:rPr>
              <a:t> </a:t>
            </a:r>
            <a:r>
              <a:rPr lang="en-US" sz="1600" dirty="0" err="1">
                <a:latin typeface="Courier"/>
                <a:cs typeface="Courier"/>
              </a:rPr>
              <a:t>ayfvgylkpt</a:t>
            </a:r>
            <a:r>
              <a:rPr lang="en-US" sz="1600" dirty="0">
                <a:latin typeface="Courier"/>
                <a:cs typeface="Courier"/>
              </a:rPr>
              <a:t> </a:t>
            </a:r>
            <a:r>
              <a:rPr lang="en-US" sz="1600" dirty="0" err="1">
                <a:latin typeface="Courier"/>
                <a:cs typeface="Courier"/>
              </a:rPr>
              <a:t>tfmlkydeng</a:t>
            </a:r>
            <a:r>
              <a:rPr lang="en-US" sz="1600" dirty="0">
                <a:latin typeface="Courier"/>
                <a:cs typeface="Courier"/>
              </a:rPr>
              <a:t> </a:t>
            </a:r>
            <a:r>
              <a:rPr lang="en-US" sz="1600" dirty="0" err="1">
                <a:latin typeface="Courier"/>
                <a:cs typeface="Courier"/>
              </a:rPr>
              <a:t>titdavdcsq</a:t>
            </a:r>
            <a:r>
              <a:rPr lang="en-US" sz="1600" dirty="0">
                <a:latin typeface="Courier"/>
                <a:cs typeface="Courier"/>
              </a:rPr>
              <a:t> </a:t>
            </a:r>
            <a:r>
              <a:rPr lang="en-US" sz="1600" dirty="0" err="1">
                <a:latin typeface="Courier"/>
                <a:cs typeface="Courier"/>
              </a:rPr>
              <a:t>nplaelkcsv</a:t>
            </a:r>
            <a:r>
              <a:rPr lang="en-US" sz="1600" dirty="0">
                <a:latin typeface="Courier"/>
                <a:cs typeface="Courier"/>
              </a:rPr>
              <a:t> </a:t>
            </a:r>
            <a:r>
              <a:rPr lang="en-US" sz="1600" dirty="0" err="1">
                <a:latin typeface="Courier"/>
                <a:cs typeface="Courier"/>
              </a:rPr>
              <a:t>ksfeidkgiy</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301</a:t>
            </a:r>
            <a:r>
              <a:rPr lang="en-US" sz="1600" dirty="0" smtClean="0">
                <a:latin typeface="Courier"/>
                <a:cs typeface="Courier"/>
              </a:rPr>
              <a:t> </a:t>
            </a:r>
            <a:r>
              <a:rPr lang="en-US" sz="1600" dirty="0" err="1">
                <a:latin typeface="Courier"/>
                <a:cs typeface="Courier"/>
              </a:rPr>
              <a:t>qtsnfrvvps</a:t>
            </a:r>
            <a:r>
              <a:rPr lang="en-US" sz="1600" dirty="0">
                <a:latin typeface="Courier"/>
                <a:cs typeface="Courier"/>
              </a:rPr>
              <a:t> </a:t>
            </a:r>
            <a:r>
              <a:rPr lang="en-US" sz="1600" dirty="0" err="1">
                <a:latin typeface="Courier"/>
                <a:cs typeface="Courier"/>
              </a:rPr>
              <a:t>gdvvrfpnit</a:t>
            </a:r>
            <a:r>
              <a:rPr lang="en-US" sz="1600" dirty="0">
                <a:latin typeface="Courier"/>
                <a:cs typeface="Courier"/>
              </a:rPr>
              <a:t> </a:t>
            </a:r>
            <a:r>
              <a:rPr lang="en-US" sz="1600" dirty="0" err="1">
                <a:latin typeface="Courier"/>
                <a:cs typeface="Courier"/>
              </a:rPr>
              <a:t>nlcpfgevfn</a:t>
            </a:r>
            <a:r>
              <a:rPr lang="en-US" sz="1600" dirty="0">
                <a:latin typeface="Courier"/>
                <a:cs typeface="Courier"/>
              </a:rPr>
              <a:t> </a:t>
            </a:r>
            <a:r>
              <a:rPr lang="en-US" sz="1600" dirty="0" err="1">
                <a:latin typeface="Courier"/>
                <a:cs typeface="Courier"/>
              </a:rPr>
              <a:t>atkfpsvyaw</a:t>
            </a:r>
            <a:r>
              <a:rPr lang="en-US" sz="1600" dirty="0">
                <a:latin typeface="Courier"/>
                <a:cs typeface="Courier"/>
              </a:rPr>
              <a:t> </a:t>
            </a:r>
            <a:r>
              <a:rPr lang="en-US" sz="1600" dirty="0" err="1">
                <a:latin typeface="Courier"/>
                <a:cs typeface="Courier"/>
              </a:rPr>
              <a:t>erkkisncva</a:t>
            </a:r>
            <a:r>
              <a:rPr lang="en-US" sz="1600" dirty="0">
                <a:latin typeface="Courier"/>
                <a:cs typeface="Courier"/>
              </a:rPr>
              <a:t> </a:t>
            </a:r>
            <a:r>
              <a:rPr lang="en-US" sz="1600" dirty="0" err="1">
                <a:latin typeface="Courier"/>
                <a:cs typeface="Courier"/>
              </a:rPr>
              <a:t>dysvlynstf</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361</a:t>
            </a:r>
            <a:r>
              <a:rPr lang="en-US" sz="1600" dirty="0" smtClean="0">
                <a:latin typeface="Courier"/>
                <a:cs typeface="Courier"/>
              </a:rPr>
              <a:t> </a:t>
            </a:r>
            <a:r>
              <a:rPr lang="en-US" sz="1600" dirty="0" err="1">
                <a:latin typeface="Courier"/>
                <a:cs typeface="Courier"/>
              </a:rPr>
              <a:t>fstfkcygvs</a:t>
            </a:r>
            <a:r>
              <a:rPr lang="en-US" sz="1600" dirty="0">
                <a:latin typeface="Courier"/>
                <a:cs typeface="Courier"/>
              </a:rPr>
              <a:t> </a:t>
            </a:r>
            <a:r>
              <a:rPr lang="en-US" sz="1600" dirty="0" err="1">
                <a:latin typeface="Courier"/>
                <a:cs typeface="Courier"/>
              </a:rPr>
              <a:t>atklndlcfs</a:t>
            </a:r>
            <a:r>
              <a:rPr lang="en-US" sz="1600" dirty="0">
                <a:latin typeface="Courier"/>
                <a:cs typeface="Courier"/>
              </a:rPr>
              <a:t> </a:t>
            </a:r>
            <a:r>
              <a:rPr lang="en-US" sz="1600" dirty="0" err="1">
                <a:latin typeface="Courier"/>
                <a:cs typeface="Courier"/>
              </a:rPr>
              <a:t>nvyadsfvvk</a:t>
            </a:r>
            <a:r>
              <a:rPr lang="en-US" sz="1600" dirty="0">
                <a:latin typeface="Courier"/>
                <a:cs typeface="Courier"/>
              </a:rPr>
              <a:t> </a:t>
            </a:r>
            <a:r>
              <a:rPr lang="en-US" sz="1600" dirty="0" err="1">
                <a:latin typeface="Courier"/>
                <a:cs typeface="Courier"/>
              </a:rPr>
              <a:t>gddvrqiapg</a:t>
            </a:r>
            <a:r>
              <a:rPr lang="en-US" sz="1600" dirty="0">
                <a:latin typeface="Courier"/>
                <a:cs typeface="Courier"/>
              </a:rPr>
              <a:t> </a:t>
            </a:r>
            <a:r>
              <a:rPr lang="en-US" sz="1600" dirty="0" err="1">
                <a:latin typeface="Courier"/>
                <a:cs typeface="Courier"/>
              </a:rPr>
              <a:t>qtgviadyny</a:t>
            </a:r>
            <a:r>
              <a:rPr lang="en-US" sz="1600" dirty="0">
                <a:latin typeface="Courier"/>
                <a:cs typeface="Courier"/>
              </a:rPr>
              <a:t> </a:t>
            </a:r>
            <a:r>
              <a:rPr lang="en-US" sz="1600" dirty="0" err="1">
                <a:latin typeface="Courier"/>
                <a:cs typeface="Courier"/>
              </a:rPr>
              <a:t>klpddfmgcv</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421</a:t>
            </a:r>
            <a:r>
              <a:rPr lang="en-US" sz="1600" dirty="0" smtClean="0">
                <a:latin typeface="Courier"/>
                <a:cs typeface="Courier"/>
              </a:rPr>
              <a:t> </a:t>
            </a:r>
            <a:r>
              <a:rPr lang="en-US" sz="1600" dirty="0" err="1">
                <a:latin typeface="Courier"/>
                <a:cs typeface="Courier"/>
              </a:rPr>
              <a:t>lawntrnida</a:t>
            </a:r>
            <a:r>
              <a:rPr lang="en-US" sz="1600" dirty="0">
                <a:latin typeface="Courier"/>
                <a:cs typeface="Courier"/>
              </a:rPr>
              <a:t> </a:t>
            </a:r>
            <a:r>
              <a:rPr lang="en-US" sz="1600" dirty="0" err="1">
                <a:latin typeface="Courier"/>
                <a:cs typeface="Courier"/>
              </a:rPr>
              <a:t>tstgnynyky</a:t>
            </a:r>
            <a:r>
              <a:rPr lang="en-US" sz="1600" dirty="0">
                <a:latin typeface="Courier"/>
                <a:cs typeface="Courier"/>
              </a:rPr>
              <a:t> </a:t>
            </a:r>
            <a:r>
              <a:rPr lang="en-US" sz="1600" dirty="0" err="1">
                <a:latin typeface="Courier"/>
                <a:cs typeface="Courier"/>
              </a:rPr>
              <a:t>rylrhgklrp</a:t>
            </a:r>
            <a:r>
              <a:rPr lang="en-US" sz="1600" dirty="0">
                <a:latin typeface="Courier"/>
                <a:cs typeface="Courier"/>
              </a:rPr>
              <a:t> </a:t>
            </a:r>
            <a:r>
              <a:rPr lang="en-US" sz="1600" dirty="0" err="1">
                <a:latin typeface="Courier"/>
                <a:cs typeface="Courier"/>
              </a:rPr>
              <a:t>ferdisnvpf</a:t>
            </a:r>
            <a:r>
              <a:rPr lang="en-US" sz="1600" dirty="0">
                <a:latin typeface="Courier"/>
                <a:cs typeface="Courier"/>
              </a:rPr>
              <a:t> </a:t>
            </a:r>
            <a:r>
              <a:rPr lang="en-US" sz="1600" dirty="0" err="1">
                <a:latin typeface="Courier"/>
                <a:cs typeface="Courier"/>
              </a:rPr>
              <a:t>spdgkpctpp</a:t>
            </a:r>
            <a:r>
              <a:rPr lang="en-US" sz="1600" dirty="0">
                <a:latin typeface="Courier"/>
                <a:cs typeface="Courier"/>
              </a:rPr>
              <a:t> </a:t>
            </a:r>
            <a:r>
              <a:rPr lang="en-US" sz="1600" dirty="0" err="1">
                <a:latin typeface="Courier"/>
                <a:cs typeface="Courier"/>
              </a:rPr>
              <a:t>alncywplnd</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481</a:t>
            </a:r>
            <a:r>
              <a:rPr lang="en-US" sz="1600" dirty="0" smtClean="0">
                <a:latin typeface="Courier"/>
                <a:cs typeface="Courier"/>
              </a:rPr>
              <a:t> </a:t>
            </a:r>
            <a:r>
              <a:rPr lang="en-US" sz="1600" dirty="0" err="1">
                <a:latin typeface="Courier"/>
                <a:cs typeface="Courier"/>
              </a:rPr>
              <a:t>ygfytttgig</a:t>
            </a:r>
            <a:r>
              <a:rPr lang="en-US" sz="1600" dirty="0">
                <a:latin typeface="Courier"/>
                <a:cs typeface="Courier"/>
              </a:rPr>
              <a:t> </a:t>
            </a:r>
            <a:r>
              <a:rPr lang="en-US" sz="1600" dirty="0" err="1">
                <a:latin typeface="Courier"/>
                <a:cs typeface="Courier"/>
              </a:rPr>
              <a:t>yqpyrvvvls</a:t>
            </a:r>
            <a:r>
              <a:rPr lang="en-US" sz="1600" dirty="0">
                <a:latin typeface="Courier"/>
                <a:cs typeface="Courier"/>
              </a:rPr>
              <a:t> </a:t>
            </a:r>
            <a:r>
              <a:rPr lang="en-US" sz="1600" dirty="0" err="1">
                <a:latin typeface="Courier"/>
                <a:cs typeface="Courier"/>
              </a:rPr>
              <a:t>fellnapatv</a:t>
            </a:r>
            <a:r>
              <a:rPr lang="en-US" sz="1600" dirty="0">
                <a:latin typeface="Courier"/>
                <a:cs typeface="Courier"/>
              </a:rPr>
              <a:t> </a:t>
            </a:r>
            <a:r>
              <a:rPr lang="en-US" sz="1600" dirty="0" err="1">
                <a:latin typeface="Courier"/>
                <a:cs typeface="Courier"/>
              </a:rPr>
              <a:t>cgpklstdli</a:t>
            </a:r>
            <a:r>
              <a:rPr lang="en-US" sz="1600" dirty="0">
                <a:latin typeface="Courier"/>
                <a:cs typeface="Courier"/>
              </a:rPr>
              <a:t> </a:t>
            </a:r>
            <a:r>
              <a:rPr lang="en-US" sz="1600" dirty="0" err="1">
                <a:latin typeface="Courier"/>
                <a:cs typeface="Courier"/>
              </a:rPr>
              <a:t>knqcvnfnfn</a:t>
            </a:r>
            <a:r>
              <a:rPr lang="en-US" sz="1600" dirty="0">
                <a:latin typeface="Courier"/>
                <a:cs typeface="Courier"/>
              </a:rPr>
              <a:t> </a:t>
            </a:r>
            <a:r>
              <a:rPr lang="en-US" sz="1600" dirty="0" err="1">
                <a:latin typeface="Courier"/>
                <a:cs typeface="Courier"/>
              </a:rPr>
              <a:t>gltgtgvltp</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541</a:t>
            </a:r>
            <a:r>
              <a:rPr lang="en-US" sz="1600" dirty="0" smtClean="0">
                <a:latin typeface="Courier"/>
                <a:cs typeface="Courier"/>
              </a:rPr>
              <a:t> </a:t>
            </a:r>
            <a:r>
              <a:rPr lang="en-US" sz="1600" dirty="0" err="1">
                <a:latin typeface="Courier"/>
                <a:cs typeface="Courier"/>
              </a:rPr>
              <a:t>sskrfqpfqq</a:t>
            </a:r>
            <a:r>
              <a:rPr lang="en-US" sz="1600" dirty="0">
                <a:latin typeface="Courier"/>
                <a:cs typeface="Courier"/>
              </a:rPr>
              <a:t> </a:t>
            </a:r>
            <a:r>
              <a:rPr lang="en-US" sz="1600" dirty="0" err="1">
                <a:latin typeface="Courier"/>
                <a:cs typeface="Courier"/>
              </a:rPr>
              <a:t>fgrdvsdftd</a:t>
            </a:r>
            <a:r>
              <a:rPr lang="en-US" sz="1600" dirty="0">
                <a:latin typeface="Courier"/>
                <a:cs typeface="Courier"/>
              </a:rPr>
              <a:t> </a:t>
            </a:r>
            <a:r>
              <a:rPr lang="en-US" sz="1600" dirty="0" err="1">
                <a:latin typeface="Courier"/>
                <a:cs typeface="Courier"/>
              </a:rPr>
              <a:t>svrdpktsei</a:t>
            </a:r>
            <a:r>
              <a:rPr lang="en-US" sz="1600" dirty="0">
                <a:latin typeface="Courier"/>
                <a:cs typeface="Courier"/>
              </a:rPr>
              <a:t> </a:t>
            </a:r>
            <a:r>
              <a:rPr lang="en-US" sz="1600" dirty="0" err="1">
                <a:latin typeface="Courier"/>
                <a:cs typeface="Courier"/>
              </a:rPr>
              <a:t>ldispcafgg</a:t>
            </a:r>
            <a:r>
              <a:rPr lang="en-US" sz="1600" dirty="0">
                <a:latin typeface="Courier"/>
                <a:cs typeface="Courier"/>
              </a:rPr>
              <a:t> </a:t>
            </a:r>
            <a:r>
              <a:rPr lang="en-US" sz="1600" dirty="0" err="1">
                <a:latin typeface="Courier"/>
                <a:cs typeface="Courier"/>
              </a:rPr>
              <a:t>vsvitpgtna</a:t>
            </a:r>
            <a:r>
              <a:rPr lang="en-US" sz="1600" dirty="0">
                <a:latin typeface="Courier"/>
                <a:cs typeface="Courier"/>
              </a:rPr>
              <a:t> </a:t>
            </a:r>
            <a:r>
              <a:rPr lang="en-US" sz="1600" dirty="0" err="1">
                <a:latin typeface="Courier"/>
                <a:cs typeface="Courier"/>
              </a:rPr>
              <a:t>ssevavlyqd</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601</a:t>
            </a:r>
            <a:r>
              <a:rPr lang="en-US" sz="1600" dirty="0" smtClean="0">
                <a:latin typeface="Courier"/>
                <a:cs typeface="Courier"/>
              </a:rPr>
              <a:t> </a:t>
            </a:r>
            <a:r>
              <a:rPr lang="en-US" sz="1600" dirty="0" err="1">
                <a:latin typeface="Courier"/>
                <a:cs typeface="Courier"/>
              </a:rPr>
              <a:t>vnctdvstai</a:t>
            </a:r>
            <a:r>
              <a:rPr lang="en-US" sz="1600" dirty="0">
                <a:latin typeface="Courier"/>
                <a:cs typeface="Courier"/>
              </a:rPr>
              <a:t> </a:t>
            </a:r>
            <a:r>
              <a:rPr lang="en-US" sz="1600" dirty="0" err="1">
                <a:latin typeface="Courier"/>
                <a:cs typeface="Courier"/>
              </a:rPr>
              <a:t>hadqltpawr</a:t>
            </a:r>
            <a:r>
              <a:rPr lang="en-US" sz="1600" dirty="0">
                <a:latin typeface="Courier"/>
                <a:cs typeface="Courier"/>
              </a:rPr>
              <a:t> </a:t>
            </a:r>
            <a:r>
              <a:rPr lang="en-US" sz="1600" dirty="0" err="1">
                <a:latin typeface="Courier"/>
                <a:cs typeface="Courier"/>
              </a:rPr>
              <a:t>iystgnnvfq</a:t>
            </a:r>
            <a:r>
              <a:rPr lang="en-US" sz="1600" dirty="0">
                <a:latin typeface="Courier"/>
                <a:cs typeface="Courier"/>
              </a:rPr>
              <a:t> </a:t>
            </a:r>
            <a:r>
              <a:rPr lang="en-US" sz="1600" dirty="0" err="1">
                <a:latin typeface="Courier"/>
                <a:cs typeface="Courier"/>
              </a:rPr>
              <a:t>tqagcligae</a:t>
            </a:r>
            <a:r>
              <a:rPr lang="en-US" sz="1600" dirty="0">
                <a:latin typeface="Courier"/>
                <a:cs typeface="Courier"/>
              </a:rPr>
              <a:t> </a:t>
            </a:r>
            <a:r>
              <a:rPr lang="en-US" sz="1600" dirty="0" err="1">
                <a:latin typeface="Courier"/>
                <a:cs typeface="Courier"/>
              </a:rPr>
              <a:t>hvdtsyecdi</a:t>
            </a:r>
            <a:r>
              <a:rPr lang="en-US" sz="1600" dirty="0">
                <a:latin typeface="Courier"/>
                <a:cs typeface="Courier"/>
              </a:rPr>
              <a:t> </a:t>
            </a:r>
            <a:r>
              <a:rPr lang="en-US" sz="1600" dirty="0" err="1">
                <a:latin typeface="Courier"/>
                <a:cs typeface="Courier"/>
              </a:rPr>
              <a:t>pigagicasy</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661</a:t>
            </a:r>
            <a:r>
              <a:rPr lang="en-US" sz="1600" dirty="0" smtClean="0">
                <a:latin typeface="Courier"/>
                <a:cs typeface="Courier"/>
              </a:rPr>
              <a:t> </a:t>
            </a:r>
            <a:r>
              <a:rPr lang="en-US" sz="1600" dirty="0" err="1">
                <a:latin typeface="Courier"/>
                <a:cs typeface="Courier"/>
              </a:rPr>
              <a:t>htvsllrsts</a:t>
            </a:r>
            <a:r>
              <a:rPr lang="en-US" sz="1600" dirty="0">
                <a:latin typeface="Courier"/>
                <a:cs typeface="Courier"/>
              </a:rPr>
              <a:t> </a:t>
            </a:r>
            <a:r>
              <a:rPr lang="en-US" sz="1600" dirty="0" err="1">
                <a:latin typeface="Courier"/>
                <a:cs typeface="Courier"/>
              </a:rPr>
              <a:t>qksivaytms</a:t>
            </a:r>
            <a:r>
              <a:rPr lang="en-US" sz="1600" dirty="0">
                <a:latin typeface="Courier"/>
                <a:cs typeface="Courier"/>
              </a:rPr>
              <a:t> </a:t>
            </a:r>
            <a:r>
              <a:rPr lang="en-US" sz="1600" dirty="0" err="1">
                <a:latin typeface="Courier"/>
                <a:cs typeface="Courier"/>
              </a:rPr>
              <a:t>lgadssiays</a:t>
            </a:r>
            <a:r>
              <a:rPr lang="en-US" sz="1600" dirty="0">
                <a:latin typeface="Courier"/>
                <a:cs typeface="Courier"/>
              </a:rPr>
              <a:t> </a:t>
            </a:r>
            <a:r>
              <a:rPr lang="en-US" sz="1600" dirty="0" err="1">
                <a:latin typeface="Courier"/>
                <a:cs typeface="Courier"/>
              </a:rPr>
              <a:t>nntiaiptnf</a:t>
            </a:r>
            <a:r>
              <a:rPr lang="en-US" sz="1600" dirty="0">
                <a:latin typeface="Courier"/>
                <a:cs typeface="Courier"/>
              </a:rPr>
              <a:t> </a:t>
            </a:r>
            <a:r>
              <a:rPr lang="en-US" sz="1600" dirty="0" err="1">
                <a:latin typeface="Courier"/>
                <a:cs typeface="Courier"/>
              </a:rPr>
              <a:t>sisittevmp</a:t>
            </a:r>
            <a:r>
              <a:rPr lang="en-US" sz="1600" dirty="0">
                <a:latin typeface="Courier"/>
                <a:cs typeface="Courier"/>
              </a:rPr>
              <a:t> </a:t>
            </a:r>
            <a:r>
              <a:rPr lang="en-US" sz="1600" dirty="0" err="1">
                <a:latin typeface="Courier"/>
                <a:cs typeface="Courier"/>
              </a:rPr>
              <a:t>vsmaktsvdc</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721</a:t>
            </a:r>
            <a:r>
              <a:rPr lang="en-US" sz="1600" dirty="0" smtClean="0">
                <a:latin typeface="Courier"/>
                <a:cs typeface="Courier"/>
              </a:rPr>
              <a:t> </a:t>
            </a:r>
            <a:r>
              <a:rPr lang="en-US" sz="1600" dirty="0" err="1">
                <a:latin typeface="Courier"/>
                <a:cs typeface="Courier"/>
              </a:rPr>
              <a:t>nmyicgdste</a:t>
            </a:r>
            <a:r>
              <a:rPr lang="en-US" sz="1600" dirty="0">
                <a:latin typeface="Courier"/>
                <a:cs typeface="Courier"/>
              </a:rPr>
              <a:t> </a:t>
            </a:r>
            <a:r>
              <a:rPr lang="en-US" sz="1600" dirty="0" err="1">
                <a:latin typeface="Courier"/>
                <a:cs typeface="Courier"/>
              </a:rPr>
              <a:t>canlllqygs</a:t>
            </a:r>
            <a:r>
              <a:rPr lang="en-US" sz="1600" dirty="0">
                <a:latin typeface="Courier"/>
                <a:cs typeface="Courier"/>
              </a:rPr>
              <a:t> </a:t>
            </a:r>
            <a:r>
              <a:rPr lang="en-US" sz="1600" dirty="0" err="1">
                <a:latin typeface="Courier"/>
                <a:cs typeface="Courier"/>
              </a:rPr>
              <a:t>fctqlnrals</a:t>
            </a:r>
            <a:r>
              <a:rPr lang="en-US" sz="1600" dirty="0">
                <a:latin typeface="Courier"/>
                <a:cs typeface="Courier"/>
              </a:rPr>
              <a:t> </a:t>
            </a:r>
            <a:r>
              <a:rPr lang="en-US" sz="1600" dirty="0" err="1">
                <a:latin typeface="Courier"/>
                <a:cs typeface="Courier"/>
              </a:rPr>
              <a:t>giaaeqdrnt</a:t>
            </a:r>
            <a:r>
              <a:rPr lang="en-US" sz="1600" dirty="0">
                <a:latin typeface="Courier"/>
                <a:cs typeface="Courier"/>
              </a:rPr>
              <a:t> </a:t>
            </a:r>
            <a:r>
              <a:rPr lang="en-US" sz="1600" dirty="0" err="1">
                <a:latin typeface="Courier"/>
                <a:cs typeface="Courier"/>
              </a:rPr>
              <a:t>revfaqvkqm</a:t>
            </a:r>
            <a:r>
              <a:rPr lang="en-US" sz="1600" dirty="0">
                <a:latin typeface="Courier"/>
                <a:cs typeface="Courier"/>
              </a:rPr>
              <a:t> </a:t>
            </a:r>
            <a:r>
              <a:rPr lang="en-US" sz="1600" dirty="0" err="1">
                <a:latin typeface="Courier"/>
                <a:cs typeface="Courier"/>
              </a:rPr>
              <a:t>yktptlkyfg</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781</a:t>
            </a:r>
            <a:r>
              <a:rPr lang="en-US" sz="1600" dirty="0" smtClean="0">
                <a:latin typeface="Courier"/>
                <a:cs typeface="Courier"/>
              </a:rPr>
              <a:t> </a:t>
            </a:r>
            <a:r>
              <a:rPr lang="en-US" sz="1600" dirty="0" err="1">
                <a:latin typeface="Courier"/>
                <a:cs typeface="Courier"/>
              </a:rPr>
              <a:t>gfnfsqilpd</a:t>
            </a:r>
            <a:r>
              <a:rPr lang="en-US" sz="1600" dirty="0">
                <a:latin typeface="Courier"/>
                <a:cs typeface="Courier"/>
              </a:rPr>
              <a:t> </a:t>
            </a:r>
            <a:r>
              <a:rPr lang="en-US" sz="1600" dirty="0" err="1">
                <a:latin typeface="Courier"/>
                <a:cs typeface="Courier"/>
              </a:rPr>
              <a:t>plkptkrsfi</a:t>
            </a:r>
            <a:r>
              <a:rPr lang="en-US" sz="1600" dirty="0">
                <a:latin typeface="Courier"/>
                <a:cs typeface="Courier"/>
              </a:rPr>
              <a:t> </a:t>
            </a:r>
            <a:r>
              <a:rPr lang="en-US" sz="1600" dirty="0" err="1">
                <a:latin typeface="Courier"/>
                <a:cs typeface="Courier"/>
              </a:rPr>
              <a:t>edllfnkvtl</a:t>
            </a:r>
            <a:r>
              <a:rPr lang="en-US" sz="1600" dirty="0">
                <a:latin typeface="Courier"/>
                <a:cs typeface="Courier"/>
              </a:rPr>
              <a:t> </a:t>
            </a:r>
            <a:r>
              <a:rPr lang="en-US" sz="1600" dirty="0" err="1">
                <a:latin typeface="Courier"/>
                <a:cs typeface="Courier"/>
              </a:rPr>
              <a:t>adagfmkqyg</a:t>
            </a:r>
            <a:r>
              <a:rPr lang="en-US" sz="1600" dirty="0">
                <a:latin typeface="Courier"/>
                <a:cs typeface="Courier"/>
              </a:rPr>
              <a:t> </a:t>
            </a:r>
            <a:r>
              <a:rPr lang="en-US" sz="1600" dirty="0" err="1">
                <a:latin typeface="Courier"/>
                <a:cs typeface="Courier"/>
              </a:rPr>
              <a:t>eclgdinard</a:t>
            </a:r>
            <a:r>
              <a:rPr lang="en-US" sz="1600" dirty="0">
                <a:latin typeface="Courier"/>
                <a:cs typeface="Courier"/>
              </a:rPr>
              <a:t> </a:t>
            </a:r>
            <a:r>
              <a:rPr lang="en-US" sz="1600" dirty="0" err="1">
                <a:latin typeface="Courier"/>
                <a:cs typeface="Courier"/>
              </a:rPr>
              <a:t>licaqkfngl</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841</a:t>
            </a:r>
            <a:r>
              <a:rPr lang="en-US" sz="1600" dirty="0" smtClean="0">
                <a:latin typeface="Courier"/>
                <a:cs typeface="Courier"/>
              </a:rPr>
              <a:t> </a:t>
            </a:r>
            <a:r>
              <a:rPr lang="en-US" sz="1600" dirty="0" err="1">
                <a:latin typeface="Courier"/>
                <a:cs typeface="Courier"/>
              </a:rPr>
              <a:t>tvlpplltdd</a:t>
            </a:r>
            <a:r>
              <a:rPr lang="en-US" sz="1600" dirty="0">
                <a:latin typeface="Courier"/>
                <a:cs typeface="Courier"/>
              </a:rPr>
              <a:t> </a:t>
            </a:r>
            <a:r>
              <a:rPr lang="en-US" sz="1600" dirty="0" err="1">
                <a:latin typeface="Courier"/>
                <a:cs typeface="Courier"/>
              </a:rPr>
              <a:t>miaaytaalv</a:t>
            </a:r>
            <a:r>
              <a:rPr lang="en-US" sz="1600" dirty="0">
                <a:latin typeface="Courier"/>
                <a:cs typeface="Courier"/>
              </a:rPr>
              <a:t> </a:t>
            </a:r>
            <a:r>
              <a:rPr lang="en-US" sz="1600" dirty="0" err="1">
                <a:latin typeface="Courier"/>
                <a:cs typeface="Courier"/>
              </a:rPr>
              <a:t>sgtatagwtf</a:t>
            </a:r>
            <a:r>
              <a:rPr lang="en-US" sz="1600" dirty="0">
                <a:latin typeface="Courier"/>
                <a:cs typeface="Courier"/>
              </a:rPr>
              <a:t> </a:t>
            </a:r>
            <a:r>
              <a:rPr lang="en-US" sz="1600" dirty="0" err="1">
                <a:latin typeface="Courier"/>
                <a:cs typeface="Courier"/>
              </a:rPr>
              <a:t>gagaalqipf</a:t>
            </a:r>
            <a:r>
              <a:rPr lang="en-US" sz="1600" dirty="0">
                <a:latin typeface="Courier"/>
                <a:cs typeface="Courier"/>
              </a:rPr>
              <a:t> </a:t>
            </a:r>
            <a:r>
              <a:rPr lang="en-US" sz="1600" dirty="0" err="1">
                <a:latin typeface="Courier"/>
                <a:cs typeface="Courier"/>
              </a:rPr>
              <a:t>amqmayrfng</a:t>
            </a:r>
            <a:r>
              <a:rPr lang="en-US" sz="1600" dirty="0">
                <a:latin typeface="Courier"/>
                <a:cs typeface="Courier"/>
              </a:rPr>
              <a:t> </a:t>
            </a:r>
            <a:r>
              <a:rPr lang="en-US" sz="1600" dirty="0" err="1">
                <a:latin typeface="Courier"/>
                <a:cs typeface="Courier"/>
              </a:rPr>
              <a:t>igvtqnvlye</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901</a:t>
            </a:r>
            <a:r>
              <a:rPr lang="en-US" sz="1600" dirty="0" smtClean="0">
                <a:latin typeface="Courier"/>
                <a:cs typeface="Courier"/>
              </a:rPr>
              <a:t> </a:t>
            </a:r>
            <a:r>
              <a:rPr lang="en-US" sz="1600" dirty="0" err="1">
                <a:latin typeface="Courier"/>
                <a:cs typeface="Courier"/>
              </a:rPr>
              <a:t>nqkqianqfn</a:t>
            </a:r>
            <a:r>
              <a:rPr lang="en-US" sz="1600" dirty="0">
                <a:latin typeface="Courier"/>
                <a:cs typeface="Courier"/>
              </a:rPr>
              <a:t> </a:t>
            </a:r>
            <a:r>
              <a:rPr lang="en-US" sz="1600" dirty="0" err="1">
                <a:latin typeface="Courier"/>
                <a:cs typeface="Courier"/>
              </a:rPr>
              <a:t>kaisqiqesl</a:t>
            </a:r>
            <a:r>
              <a:rPr lang="en-US" sz="1600" dirty="0">
                <a:latin typeface="Courier"/>
                <a:cs typeface="Courier"/>
              </a:rPr>
              <a:t> </a:t>
            </a:r>
            <a:r>
              <a:rPr lang="en-US" sz="1600" dirty="0" err="1">
                <a:latin typeface="Courier"/>
                <a:cs typeface="Courier"/>
              </a:rPr>
              <a:t>tttstalgkl</a:t>
            </a:r>
            <a:r>
              <a:rPr lang="en-US" sz="1600" dirty="0">
                <a:latin typeface="Courier"/>
                <a:cs typeface="Courier"/>
              </a:rPr>
              <a:t> </a:t>
            </a:r>
            <a:r>
              <a:rPr lang="en-US" sz="1600" dirty="0" err="1">
                <a:latin typeface="Courier"/>
                <a:cs typeface="Courier"/>
              </a:rPr>
              <a:t>qdvvnqnaqa</a:t>
            </a:r>
            <a:r>
              <a:rPr lang="en-US" sz="1600" dirty="0">
                <a:latin typeface="Courier"/>
                <a:cs typeface="Courier"/>
              </a:rPr>
              <a:t> </a:t>
            </a:r>
            <a:r>
              <a:rPr lang="en-US" sz="1600" dirty="0" err="1">
                <a:latin typeface="Courier"/>
                <a:cs typeface="Courier"/>
              </a:rPr>
              <a:t>lntlvkqlss</a:t>
            </a:r>
            <a:r>
              <a:rPr lang="en-US" sz="1600" dirty="0">
                <a:latin typeface="Courier"/>
                <a:cs typeface="Courier"/>
              </a:rPr>
              <a:t> </a:t>
            </a:r>
            <a:r>
              <a:rPr lang="en-US" sz="1600" dirty="0" err="1">
                <a:latin typeface="Courier"/>
                <a:cs typeface="Courier"/>
              </a:rPr>
              <a:t>nfgaissvln</a:t>
            </a:r>
            <a:endParaRPr lang="en-US" sz="1600" dirty="0">
              <a:latin typeface="Courier"/>
              <a:cs typeface="Courier"/>
            </a:endParaRPr>
          </a:p>
          <a:p>
            <a:r>
              <a:rPr lang="en-US" sz="1600" dirty="0" smtClean="0">
                <a:latin typeface="Courier"/>
                <a:cs typeface="Courier"/>
              </a:rPr>
              <a:t> </a:t>
            </a:r>
            <a:r>
              <a:rPr lang="en-US" sz="1600" dirty="0" smtClean="0">
                <a:solidFill>
                  <a:srgbClr val="7F7F7F"/>
                </a:solidFill>
                <a:latin typeface="Courier"/>
                <a:cs typeface="Courier"/>
              </a:rPr>
              <a:t>961</a:t>
            </a:r>
            <a:r>
              <a:rPr lang="en-US" sz="1600" dirty="0" smtClean="0">
                <a:latin typeface="Courier"/>
                <a:cs typeface="Courier"/>
              </a:rPr>
              <a:t> </a:t>
            </a:r>
            <a:r>
              <a:rPr lang="en-US" sz="1600" dirty="0" err="1">
                <a:latin typeface="Courier"/>
                <a:cs typeface="Courier"/>
              </a:rPr>
              <a:t>dilsrldkve</a:t>
            </a:r>
            <a:r>
              <a:rPr lang="en-US" sz="1600" dirty="0">
                <a:latin typeface="Courier"/>
                <a:cs typeface="Courier"/>
              </a:rPr>
              <a:t> </a:t>
            </a:r>
            <a:r>
              <a:rPr lang="en-US" sz="1600" dirty="0" err="1">
                <a:latin typeface="Courier"/>
                <a:cs typeface="Courier"/>
              </a:rPr>
              <a:t>aevqidrlit</a:t>
            </a:r>
            <a:r>
              <a:rPr lang="en-US" sz="1600" dirty="0">
                <a:latin typeface="Courier"/>
                <a:cs typeface="Courier"/>
              </a:rPr>
              <a:t> </a:t>
            </a:r>
            <a:r>
              <a:rPr lang="en-US" sz="1600" dirty="0" err="1">
                <a:latin typeface="Courier"/>
                <a:cs typeface="Courier"/>
              </a:rPr>
              <a:t>grlqslqtyv</a:t>
            </a:r>
            <a:r>
              <a:rPr lang="en-US" sz="1600" dirty="0">
                <a:latin typeface="Courier"/>
                <a:cs typeface="Courier"/>
              </a:rPr>
              <a:t> </a:t>
            </a:r>
            <a:r>
              <a:rPr lang="en-US" sz="1600" dirty="0" err="1">
                <a:latin typeface="Courier"/>
                <a:cs typeface="Courier"/>
              </a:rPr>
              <a:t>tqqliraaei</a:t>
            </a:r>
            <a:r>
              <a:rPr lang="en-US" sz="1600" dirty="0">
                <a:latin typeface="Courier"/>
                <a:cs typeface="Courier"/>
              </a:rPr>
              <a:t> </a:t>
            </a:r>
            <a:r>
              <a:rPr lang="en-US" sz="1600" dirty="0" err="1">
                <a:latin typeface="Courier"/>
                <a:cs typeface="Courier"/>
              </a:rPr>
              <a:t>rasanlaatk</a:t>
            </a:r>
            <a:r>
              <a:rPr lang="en-US" sz="1600" dirty="0">
                <a:latin typeface="Courier"/>
                <a:cs typeface="Courier"/>
              </a:rPr>
              <a:t> </a:t>
            </a:r>
            <a:r>
              <a:rPr lang="en-US" sz="1600" dirty="0" err="1">
                <a:latin typeface="Courier"/>
                <a:cs typeface="Courier"/>
              </a:rPr>
              <a:t>msecvlgqsk</a:t>
            </a:r>
            <a:endParaRPr lang="en-US" sz="1600" dirty="0">
              <a:latin typeface="Courier"/>
              <a:cs typeface="Courier"/>
            </a:endParaRPr>
          </a:p>
          <a:p>
            <a:r>
              <a:rPr lang="en-US" sz="1600" dirty="0" smtClean="0">
                <a:solidFill>
                  <a:srgbClr val="7F7F7F"/>
                </a:solidFill>
                <a:latin typeface="Courier"/>
                <a:cs typeface="Courier"/>
              </a:rPr>
              <a:t>1021</a:t>
            </a:r>
            <a:r>
              <a:rPr lang="en-US" sz="1600" dirty="0" smtClean="0">
                <a:latin typeface="Courier"/>
                <a:cs typeface="Courier"/>
              </a:rPr>
              <a:t> </a:t>
            </a:r>
            <a:r>
              <a:rPr lang="en-US" sz="1600" dirty="0" err="1">
                <a:latin typeface="Courier"/>
                <a:cs typeface="Courier"/>
              </a:rPr>
              <a:t>rvdfcgkgyh</a:t>
            </a:r>
            <a:r>
              <a:rPr lang="en-US" sz="1600" dirty="0">
                <a:latin typeface="Courier"/>
                <a:cs typeface="Courier"/>
              </a:rPr>
              <a:t> </a:t>
            </a:r>
            <a:r>
              <a:rPr lang="en-US" sz="1600" dirty="0" err="1">
                <a:latin typeface="Courier"/>
                <a:cs typeface="Courier"/>
              </a:rPr>
              <a:t>lmsfpqaaph</a:t>
            </a:r>
            <a:r>
              <a:rPr lang="en-US" sz="1600" dirty="0">
                <a:latin typeface="Courier"/>
                <a:cs typeface="Courier"/>
              </a:rPr>
              <a:t> </a:t>
            </a:r>
            <a:r>
              <a:rPr lang="en-US" sz="1600" dirty="0" err="1">
                <a:latin typeface="Courier"/>
                <a:cs typeface="Courier"/>
              </a:rPr>
              <a:t>gvvflhvtyv</a:t>
            </a:r>
            <a:r>
              <a:rPr lang="en-US" sz="1600" dirty="0">
                <a:latin typeface="Courier"/>
                <a:cs typeface="Courier"/>
              </a:rPr>
              <a:t> </a:t>
            </a:r>
            <a:r>
              <a:rPr lang="en-US" sz="1600" dirty="0" err="1">
                <a:latin typeface="Courier"/>
                <a:cs typeface="Courier"/>
              </a:rPr>
              <a:t>psqernftta</a:t>
            </a:r>
            <a:r>
              <a:rPr lang="en-US" sz="1600" dirty="0">
                <a:latin typeface="Courier"/>
                <a:cs typeface="Courier"/>
              </a:rPr>
              <a:t> </a:t>
            </a:r>
            <a:r>
              <a:rPr lang="en-US" sz="1600" dirty="0" err="1">
                <a:latin typeface="Courier"/>
                <a:cs typeface="Courier"/>
              </a:rPr>
              <a:t>paichegkay</a:t>
            </a:r>
            <a:r>
              <a:rPr lang="en-US" sz="1600" dirty="0">
                <a:latin typeface="Courier"/>
                <a:cs typeface="Courier"/>
              </a:rPr>
              <a:t> </a:t>
            </a:r>
            <a:r>
              <a:rPr lang="en-US" sz="1600" dirty="0" err="1">
                <a:latin typeface="Courier"/>
                <a:cs typeface="Courier"/>
              </a:rPr>
              <a:t>fpregvfvfn</a:t>
            </a:r>
            <a:endParaRPr lang="en-US" sz="1600" dirty="0">
              <a:latin typeface="Courier"/>
              <a:cs typeface="Courier"/>
            </a:endParaRPr>
          </a:p>
          <a:p>
            <a:r>
              <a:rPr lang="en-US" sz="1600" dirty="0" smtClean="0">
                <a:solidFill>
                  <a:srgbClr val="7F7F7F"/>
                </a:solidFill>
                <a:latin typeface="Courier"/>
                <a:cs typeface="Courier"/>
              </a:rPr>
              <a:t>1081</a:t>
            </a:r>
            <a:r>
              <a:rPr lang="en-US" sz="1600" dirty="0" smtClean="0">
                <a:latin typeface="Courier"/>
                <a:cs typeface="Courier"/>
              </a:rPr>
              <a:t> </a:t>
            </a:r>
            <a:r>
              <a:rPr lang="en-US" sz="1600" dirty="0" err="1">
                <a:latin typeface="Courier"/>
                <a:cs typeface="Courier"/>
              </a:rPr>
              <a:t>gtswfitqrn</a:t>
            </a:r>
            <a:r>
              <a:rPr lang="en-US" sz="1600" dirty="0">
                <a:latin typeface="Courier"/>
                <a:cs typeface="Courier"/>
              </a:rPr>
              <a:t> </a:t>
            </a:r>
            <a:r>
              <a:rPr lang="en-US" sz="1600" dirty="0" err="1">
                <a:latin typeface="Courier"/>
                <a:cs typeface="Courier"/>
              </a:rPr>
              <a:t>ffspqiittd</a:t>
            </a:r>
            <a:r>
              <a:rPr lang="en-US" sz="1600" dirty="0">
                <a:latin typeface="Courier"/>
                <a:cs typeface="Courier"/>
              </a:rPr>
              <a:t> </a:t>
            </a:r>
            <a:r>
              <a:rPr lang="en-US" sz="1600" dirty="0" err="1">
                <a:latin typeface="Courier"/>
                <a:cs typeface="Courier"/>
              </a:rPr>
              <a:t>ntfvsgncdv</a:t>
            </a:r>
            <a:r>
              <a:rPr lang="en-US" sz="1600" dirty="0">
                <a:latin typeface="Courier"/>
                <a:cs typeface="Courier"/>
              </a:rPr>
              <a:t> </a:t>
            </a:r>
            <a:r>
              <a:rPr lang="en-US" sz="1600" dirty="0" err="1">
                <a:latin typeface="Courier"/>
                <a:cs typeface="Courier"/>
              </a:rPr>
              <a:t>vigiinntvy</a:t>
            </a:r>
            <a:r>
              <a:rPr lang="en-US" sz="1600" dirty="0">
                <a:latin typeface="Courier"/>
                <a:cs typeface="Courier"/>
              </a:rPr>
              <a:t> </a:t>
            </a:r>
            <a:r>
              <a:rPr lang="en-US" sz="1600" dirty="0" err="1">
                <a:latin typeface="Courier"/>
                <a:cs typeface="Courier"/>
              </a:rPr>
              <a:t>dplqpeldsf</a:t>
            </a:r>
            <a:r>
              <a:rPr lang="en-US" sz="1600" dirty="0">
                <a:latin typeface="Courier"/>
                <a:cs typeface="Courier"/>
              </a:rPr>
              <a:t> </a:t>
            </a:r>
            <a:r>
              <a:rPr lang="en-US" sz="1600" dirty="0" err="1">
                <a:latin typeface="Courier"/>
                <a:cs typeface="Courier"/>
              </a:rPr>
              <a:t>keeldkyfkn</a:t>
            </a:r>
            <a:endParaRPr lang="en-US" sz="1600" dirty="0">
              <a:latin typeface="Courier"/>
              <a:cs typeface="Courier"/>
            </a:endParaRPr>
          </a:p>
          <a:p>
            <a:r>
              <a:rPr lang="en-US" sz="1600" dirty="0" smtClean="0">
                <a:solidFill>
                  <a:srgbClr val="7F7F7F"/>
                </a:solidFill>
                <a:latin typeface="Courier"/>
                <a:cs typeface="Courier"/>
              </a:rPr>
              <a:t>1141</a:t>
            </a:r>
            <a:r>
              <a:rPr lang="en-US" sz="1600" dirty="0" smtClean="0">
                <a:latin typeface="Courier"/>
                <a:cs typeface="Courier"/>
              </a:rPr>
              <a:t> </a:t>
            </a:r>
            <a:r>
              <a:rPr lang="en-US" sz="1600" dirty="0" err="1">
                <a:latin typeface="Courier"/>
                <a:cs typeface="Courier"/>
              </a:rPr>
              <a:t>htspdvdlgd</a:t>
            </a:r>
            <a:r>
              <a:rPr lang="en-US" sz="1600" dirty="0">
                <a:latin typeface="Courier"/>
                <a:cs typeface="Courier"/>
              </a:rPr>
              <a:t> </a:t>
            </a:r>
            <a:r>
              <a:rPr lang="en-US" sz="1600" dirty="0" err="1">
                <a:latin typeface="Courier"/>
                <a:cs typeface="Courier"/>
              </a:rPr>
              <a:t>isginasvvn</a:t>
            </a:r>
            <a:r>
              <a:rPr lang="en-US" sz="1600" dirty="0">
                <a:latin typeface="Courier"/>
                <a:cs typeface="Courier"/>
              </a:rPr>
              <a:t> </a:t>
            </a:r>
            <a:r>
              <a:rPr lang="en-US" sz="1600" dirty="0" err="1">
                <a:latin typeface="Courier"/>
                <a:cs typeface="Courier"/>
              </a:rPr>
              <a:t>iqkeidrlne</a:t>
            </a:r>
            <a:r>
              <a:rPr lang="en-US" sz="1600" dirty="0">
                <a:latin typeface="Courier"/>
                <a:cs typeface="Courier"/>
              </a:rPr>
              <a:t> </a:t>
            </a:r>
            <a:r>
              <a:rPr lang="en-US" sz="1600" dirty="0" err="1">
                <a:latin typeface="Courier"/>
                <a:cs typeface="Courier"/>
              </a:rPr>
              <a:t>vaknlnesli</a:t>
            </a:r>
            <a:r>
              <a:rPr lang="en-US" sz="1600" dirty="0">
                <a:latin typeface="Courier"/>
                <a:cs typeface="Courier"/>
              </a:rPr>
              <a:t> </a:t>
            </a:r>
            <a:r>
              <a:rPr lang="en-US" sz="1600" dirty="0" err="1">
                <a:latin typeface="Courier"/>
                <a:cs typeface="Courier"/>
              </a:rPr>
              <a:t>dlqelgkyeq</a:t>
            </a:r>
            <a:r>
              <a:rPr lang="en-US" sz="1600" dirty="0">
                <a:latin typeface="Courier"/>
                <a:cs typeface="Courier"/>
              </a:rPr>
              <a:t> </a:t>
            </a:r>
            <a:r>
              <a:rPr lang="en-US" sz="1600" dirty="0" err="1">
                <a:latin typeface="Courier"/>
                <a:cs typeface="Courier"/>
              </a:rPr>
              <a:t>yikwpwyvwl</a:t>
            </a:r>
            <a:endParaRPr lang="en-US" sz="1600" dirty="0">
              <a:latin typeface="Courier"/>
              <a:cs typeface="Courier"/>
            </a:endParaRPr>
          </a:p>
          <a:p>
            <a:r>
              <a:rPr lang="en-US" sz="1600" dirty="0" smtClean="0">
                <a:solidFill>
                  <a:srgbClr val="7F7F7F"/>
                </a:solidFill>
                <a:latin typeface="Courier"/>
                <a:cs typeface="Courier"/>
              </a:rPr>
              <a:t>1201</a:t>
            </a:r>
            <a:r>
              <a:rPr lang="en-US" sz="1600" dirty="0" smtClean="0">
                <a:latin typeface="Courier"/>
                <a:cs typeface="Courier"/>
              </a:rPr>
              <a:t> </a:t>
            </a:r>
            <a:r>
              <a:rPr lang="en-US" sz="1600" dirty="0" err="1">
                <a:latin typeface="Courier"/>
                <a:cs typeface="Courier"/>
              </a:rPr>
              <a:t>gfiagliaiv</a:t>
            </a:r>
            <a:r>
              <a:rPr lang="en-US" sz="1600" dirty="0">
                <a:latin typeface="Courier"/>
                <a:cs typeface="Courier"/>
              </a:rPr>
              <a:t> </a:t>
            </a:r>
            <a:r>
              <a:rPr lang="en-US" sz="1600" dirty="0" err="1">
                <a:latin typeface="Courier"/>
                <a:cs typeface="Courier"/>
              </a:rPr>
              <a:t>mvtillccmt</a:t>
            </a:r>
            <a:r>
              <a:rPr lang="en-US" sz="1600" dirty="0">
                <a:latin typeface="Courier"/>
                <a:cs typeface="Courier"/>
              </a:rPr>
              <a:t> </a:t>
            </a:r>
            <a:r>
              <a:rPr lang="en-US" sz="1600" dirty="0" err="1">
                <a:latin typeface="Courier"/>
                <a:cs typeface="Courier"/>
              </a:rPr>
              <a:t>sccsclkgac</a:t>
            </a:r>
            <a:r>
              <a:rPr lang="en-US" sz="1600" dirty="0">
                <a:latin typeface="Courier"/>
                <a:cs typeface="Courier"/>
              </a:rPr>
              <a:t> </a:t>
            </a:r>
            <a:r>
              <a:rPr lang="en-US" sz="1600" dirty="0" err="1">
                <a:latin typeface="Courier"/>
                <a:cs typeface="Courier"/>
              </a:rPr>
              <a:t>scgscckfde</a:t>
            </a:r>
            <a:r>
              <a:rPr lang="en-US" sz="1600" dirty="0">
                <a:latin typeface="Courier"/>
                <a:cs typeface="Courier"/>
              </a:rPr>
              <a:t> </a:t>
            </a:r>
            <a:r>
              <a:rPr lang="en-US" sz="1600" dirty="0" err="1">
                <a:latin typeface="Courier"/>
                <a:cs typeface="Courier"/>
              </a:rPr>
              <a:t>ddsepvlkgv</a:t>
            </a:r>
            <a:r>
              <a:rPr lang="en-US" sz="1600" dirty="0">
                <a:latin typeface="Courier"/>
                <a:cs typeface="Courier"/>
              </a:rPr>
              <a:t> </a:t>
            </a:r>
            <a:r>
              <a:rPr lang="en-US" sz="1600" dirty="0" err="1">
                <a:latin typeface="Courier"/>
                <a:cs typeface="Courier"/>
              </a:rPr>
              <a:t>klhyt</a:t>
            </a:r>
            <a:endParaRPr lang="en-US" sz="1600" dirty="0">
              <a:latin typeface="Courier"/>
              <a:cs typeface="Courier"/>
            </a:endParaRPr>
          </a:p>
        </p:txBody>
      </p:sp>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Spike Protein</a:t>
            </a:r>
            <a:endParaRPr lang="en-US" b="1" dirty="0">
              <a:latin typeface="Optima"/>
              <a:cs typeface="Optima"/>
            </a:endParaRPr>
          </a:p>
        </p:txBody>
      </p:sp>
    </p:spTree>
    <p:extLst>
      <p:ext uri="{BB962C8B-B14F-4D97-AF65-F5344CB8AC3E}">
        <p14:creationId xmlns:p14="http://schemas.microsoft.com/office/powerpoint/2010/main" val="310497981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52400"/>
            <a:ext cx="4956908" cy="6553200"/>
          </a:xfrm>
          <a:prstGeom prst="rect">
            <a:avLst/>
          </a:prstGeom>
        </p:spPr>
      </p:pic>
      <p:sp>
        <p:nvSpPr>
          <p:cNvPr id="7" name="Content Placeholder 3"/>
          <p:cNvSpPr txBox="1">
            <a:spLocks/>
          </p:cNvSpPr>
          <p:nvPr/>
        </p:nvSpPr>
        <p:spPr>
          <a:xfrm>
            <a:off x="6096000" y="1219200"/>
            <a:ext cx="2819400" cy="1371600"/>
          </a:xfrm>
          <a:prstGeom prst="rect">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smtClean="0">
                <a:latin typeface="Optima"/>
                <a:cs typeface="Optima"/>
              </a:rPr>
              <a:t>Tree: </a:t>
            </a:r>
            <a:r>
              <a:rPr lang="en-US" sz="2400" dirty="0" smtClean="0">
                <a:latin typeface="Optima"/>
                <a:cs typeface="Optima"/>
              </a:rPr>
              <a:t>Connected graph containing no cycles.</a:t>
            </a:r>
            <a:endParaRPr lang="en-US" sz="2400" b="1" dirty="0" smtClean="0">
              <a:latin typeface="Optima"/>
              <a:cs typeface="Optima"/>
            </a:endParaRPr>
          </a:p>
        </p:txBody>
      </p:sp>
      <p:sp>
        <p:nvSpPr>
          <p:cNvPr id="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Trees</a:t>
            </a:r>
            <a:endParaRPr lang="en-US" b="1" dirty="0">
              <a:latin typeface="Optima"/>
              <a:cs typeface="Optima"/>
            </a:endParaRPr>
          </a:p>
        </p:txBody>
      </p:sp>
    </p:spTree>
    <p:extLst>
      <p:ext uri="{BB962C8B-B14F-4D97-AF65-F5344CB8AC3E}">
        <p14:creationId xmlns:p14="http://schemas.microsoft.com/office/powerpoint/2010/main" val="14559039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01800" y="0"/>
            <a:ext cx="5719572" cy="6858000"/>
          </a:xfrm>
          <a:prstGeom prst="rect">
            <a:avLst/>
          </a:prstGeom>
        </p:spPr>
      </p:pic>
    </p:spTree>
    <p:extLst>
      <p:ext uri="{BB962C8B-B14F-4D97-AF65-F5344CB8AC3E}">
        <p14:creationId xmlns:p14="http://schemas.microsoft.com/office/powerpoint/2010/main" val="455179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52400"/>
            <a:ext cx="4956908" cy="6553200"/>
          </a:xfrm>
          <a:prstGeom prst="rect">
            <a:avLst/>
          </a:prstGeom>
        </p:spPr>
      </p:pic>
      <p:sp>
        <p:nvSpPr>
          <p:cNvPr id="3" name="Content Placeholder 3"/>
          <p:cNvSpPr txBox="1">
            <a:spLocks/>
          </p:cNvSpPr>
          <p:nvPr/>
        </p:nvSpPr>
        <p:spPr>
          <a:xfrm>
            <a:off x="6096000" y="3200400"/>
            <a:ext cx="2819400" cy="990600"/>
          </a:xfrm>
          <a:prstGeom prst="rect">
            <a:avLst/>
          </a:prstGeom>
          <a:solidFill>
            <a:schemeClr val="tx1">
              <a:lumMod val="75000"/>
              <a:lumOff val="25000"/>
            </a:schemeClr>
          </a:solidFill>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smtClean="0">
                <a:solidFill>
                  <a:schemeClr val="bg1"/>
                </a:solidFill>
                <a:latin typeface="Optima"/>
                <a:cs typeface="Optima"/>
              </a:rPr>
              <a:t>Leaves</a:t>
            </a:r>
            <a:r>
              <a:rPr lang="en-US" sz="2400" dirty="0" smtClean="0">
                <a:solidFill>
                  <a:schemeClr val="bg1"/>
                </a:solidFill>
                <a:latin typeface="Optima"/>
                <a:cs typeface="Optima"/>
              </a:rPr>
              <a:t> (degree = 1): present-day species</a:t>
            </a:r>
            <a:endParaRPr lang="en-US" sz="2400" b="1" dirty="0" smtClean="0">
              <a:solidFill>
                <a:schemeClr val="bg1"/>
              </a:solidFill>
              <a:latin typeface="Optima"/>
              <a:cs typeface="Optima"/>
            </a:endParaRPr>
          </a:p>
        </p:txBody>
      </p:sp>
      <p:sp>
        <p:nvSpPr>
          <p:cNvPr id="7" name="Content Placeholder 3"/>
          <p:cNvSpPr txBox="1">
            <a:spLocks/>
          </p:cNvSpPr>
          <p:nvPr/>
        </p:nvSpPr>
        <p:spPr>
          <a:xfrm>
            <a:off x="6096000" y="1219200"/>
            <a:ext cx="2819400" cy="1371600"/>
          </a:xfrm>
          <a:prstGeom prst="rect">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smtClean="0">
                <a:latin typeface="Optima"/>
                <a:cs typeface="Optima"/>
              </a:rPr>
              <a:t>Tree: </a:t>
            </a:r>
            <a:r>
              <a:rPr lang="en-US" sz="2400" dirty="0" smtClean="0">
                <a:latin typeface="Optima"/>
                <a:cs typeface="Optima"/>
              </a:rPr>
              <a:t>Connected graph containing no cycles.</a:t>
            </a:r>
            <a:endParaRPr lang="en-US" sz="2400" b="1" dirty="0" smtClean="0">
              <a:latin typeface="Optima"/>
              <a:cs typeface="Optima"/>
            </a:endParaRPr>
          </a:p>
        </p:txBody>
      </p:sp>
      <p:sp>
        <p:nvSpPr>
          <p:cNvPr id="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Trees</a:t>
            </a:r>
            <a:endParaRPr lang="en-US" b="1" dirty="0">
              <a:latin typeface="Optima"/>
              <a:cs typeface="Optima"/>
            </a:endParaRPr>
          </a:p>
        </p:txBody>
      </p:sp>
    </p:spTree>
    <p:extLst>
      <p:ext uri="{BB962C8B-B14F-4D97-AF65-F5344CB8AC3E}">
        <p14:creationId xmlns:p14="http://schemas.microsoft.com/office/powerpoint/2010/main" val="248267720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52400"/>
            <a:ext cx="4956908" cy="6553200"/>
          </a:xfrm>
          <a:prstGeom prst="rect">
            <a:avLst/>
          </a:prstGeom>
        </p:spPr>
      </p:pic>
      <p:sp>
        <p:nvSpPr>
          <p:cNvPr id="3" name="Content Placeholder 3"/>
          <p:cNvSpPr txBox="1">
            <a:spLocks/>
          </p:cNvSpPr>
          <p:nvPr/>
        </p:nvSpPr>
        <p:spPr>
          <a:xfrm>
            <a:off x="6096000" y="3200400"/>
            <a:ext cx="2819400" cy="990600"/>
          </a:xfrm>
          <a:prstGeom prst="rect">
            <a:avLst/>
          </a:prstGeom>
          <a:solidFill>
            <a:schemeClr val="tx1">
              <a:lumMod val="75000"/>
              <a:lumOff val="25000"/>
            </a:schemeClr>
          </a:solidFill>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smtClean="0">
                <a:solidFill>
                  <a:schemeClr val="bg1"/>
                </a:solidFill>
                <a:latin typeface="Optima"/>
                <a:cs typeface="Optima"/>
              </a:rPr>
              <a:t>Leaves</a:t>
            </a:r>
            <a:r>
              <a:rPr lang="en-US" sz="2400" dirty="0" smtClean="0">
                <a:solidFill>
                  <a:schemeClr val="bg1"/>
                </a:solidFill>
                <a:latin typeface="Optima"/>
                <a:cs typeface="Optima"/>
              </a:rPr>
              <a:t> (degree = 1): present-day species</a:t>
            </a:r>
            <a:endParaRPr lang="en-US" sz="2400" b="1" dirty="0" smtClean="0">
              <a:solidFill>
                <a:schemeClr val="bg1"/>
              </a:solidFill>
              <a:latin typeface="Optima"/>
              <a:cs typeface="Optima"/>
            </a:endParaRPr>
          </a:p>
        </p:txBody>
      </p:sp>
      <p:sp>
        <p:nvSpPr>
          <p:cNvPr id="6" name="Content Placeholder 3"/>
          <p:cNvSpPr txBox="1">
            <a:spLocks/>
          </p:cNvSpPr>
          <p:nvPr/>
        </p:nvSpPr>
        <p:spPr>
          <a:xfrm>
            <a:off x="6096001" y="4760069"/>
            <a:ext cx="2831223" cy="1371600"/>
          </a:xfrm>
          <a:prstGeom prst="rect">
            <a:avLst/>
          </a:prstGeom>
          <a:solidFill>
            <a:srgbClr val="D9D9D9"/>
          </a:solidFill>
          <a:ln>
            <a:solidFill>
              <a:srgbClr val="262626"/>
            </a:solidFill>
          </a:ln>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smtClean="0">
                <a:latin typeface="Optima"/>
                <a:cs typeface="Optima"/>
              </a:rPr>
              <a:t>Internal nodes</a:t>
            </a:r>
            <a:r>
              <a:rPr lang="en-US" sz="2400" dirty="0" smtClean="0">
                <a:latin typeface="Optima"/>
                <a:cs typeface="Optima"/>
              </a:rPr>
              <a:t> (degree </a:t>
            </a:r>
            <a:r>
              <a:rPr lang="en-US" sz="2400" i="1" dirty="0">
                <a:latin typeface="Optima"/>
                <a:cs typeface="Optima"/>
              </a:rPr>
              <a:t>≥</a:t>
            </a:r>
            <a:r>
              <a:rPr lang="en-US" sz="2400" dirty="0" smtClean="0">
                <a:latin typeface="Optima"/>
                <a:cs typeface="Optima"/>
              </a:rPr>
              <a:t> 1): ancestral species</a:t>
            </a:r>
            <a:endParaRPr lang="en-US" sz="2400" b="1" dirty="0" smtClean="0">
              <a:latin typeface="Optima"/>
              <a:cs typeface="Optima"/>
            </a:endParaRPr>
          </a:p>
        </p:txBody>
      </p:sp>
      <p:sp>
        <p:nvSpPr>
          <p:cNvPr id="7" name="Content Placeholder 3"/>
          <p:cNvSpPr txBox="1">
            <a:spLocks/>
          </p:cNvSpPr>
          <p:nvPr/>
        </p:nvSpPr>
        <p:spPr>
          <a:xfrm>
            <a:off x="6096000" y="1219200"/>
            <a:ext cx="2819400" cy="1371600"/>
          </a:xfrm>
          <a:prstGeom prst="rect">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smtClean="0">
                <a:latin typeface="Optima"/>
                <a:cs typeface="Optima"/>
              </a:rPr>
              <a:t>Tree: </a:t>
            </a:r>
            <a:r>
              <a:rPr lang="en-US" sz="2400" dirty="0" smtClean="0">
                <a:latin typeface="Optima"/>
                <a:cs typeface="Optima"/>
              </a:rPr>
              <a:t>Connected graph containing no cycles.</a:t>
            </a:r>
            <a:endParaRPr lang="en-US" sz="2400" b="1" dirty="0" smtClean="0">
              <a:latin typeface="Optima"/>
              <a:cs typeface="Optima"/>
            </a:endParaRPr>
          </a:p>
        </p:txBody>
      </p:sp>
      <p:sp>
        <p:nvSpPr>
          <p:cNvPr id="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Trees</a:t>
            </a:r>
            <a:endParaRPr lang="en-US" b="1" dirty="0">
              <a:latin typeface="Optima"/>
              <a:cs typeface="Optima"/>
            </a:endParaRPr>
          </a:p>
        </p:txBody>
      </p:sp>
    </p:spTree>
    <p:extLst>
      <p:ext uri="{BB962C8B-B14F-4D97-AF65-F5344CB8AC3E}">
        <p14:creationId xmlns:p14="http://schemas.microsoft.com/office/powerpoint/2010/main" val="7199151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046" y="1391681"/>
            <a:ext cx="8260977" cy="3052969"/>
          </a:xfrm>
          <a:prstGeom prst="rect">
            <a:avLst/>
          </a:prstGeom>
        </p:spPr>
      </p:pic>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Trees</a:t>
            </a:r>
            <a:endParaRPr lang="en-US" b="1" dirty="0">
              <a:latin typeface="Optima"/>
              <a:cs typeface="Optima"/>
            </a:endParaRPr>
          </a:p>
        </p:txBody>
      </p:sp>
      <p:sp>
        <p:nvSpPr>
          <p:cNvPr id="4" name="Rectangle 3"/>
          <p:cNvSpPr/>
          <p:nvPr/>
        </p:nvSpPr>
        <p:spPr>
          <a:xfrm>
            <a:off x="533400" y="4720000"/>
            <a:ext cx="8229600" cy="1815882"/>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accent4"/>
                </a:solidFill>
                <a:latin typeface="Optima"/>
                <a:cs typeface="Optima"/>
              </a:rPr>
              <a:t>Exercise Break: </a:t>
            </a:r>
            <a:r>
              <a:rPr lang="en-US" sz="2800" dirty="0" smtClean="0">
                <a:latin typeface="Optima"/>
                <a:cs typeface="Optima"/>
              </a:rPr>
              <a:t>Prove the following two statements.</a:t>
            </a:r>
          </a:p>
          <a:p>
            <a:pPr marL="514350" indent="-514350">
              <a:buFont typeface="+mj-lt"/>
              <a:buAutoNum type="arabicPeriod"/>
            </a:pPr>
            <a:r>
              <a:rPr lang="en-US" sz="2800" dirty="0" smtClean="0">
                <a:latin typeface="Optima"/>
                <a:cs typeface="Optima"/>
              </a:rPr>
              <a:t>Every tree with at least two nodes has at least two leaves.</a:t>
            </a:r>
          </a:p>
          <a:p>
            <a:pPr marL="514350" indent="-514350">
              <a:buFont typeface="+mj-lt"/>
              <a:buAutoNum type="arabicPeriod"/>
            </a:pPr>
            <a:r>
              <a:rPr lang="en-US" sz="2800" dirty="0" smtClean="0">
                <a:latin typeface="Optima"/>
                <a:cs typeface="Optima"/>
              </a:rPr>
              <a:t>Every tree with </a:t>
            </a:r>
            <a:r>
              <a:rPr lang="en-US" sz="2800" i="1" dirty="0" smtClean="0">
                <a:latin typeface="Optima"/>
                <a:cs typeface="Optima"/>
              </a:rPr>
              <a:t>n</a:t>
            </a:r>
            <a:r>
              <a:rPr lang="en-US" sz="2800" dirty="0" smtClean="0">
                <a:latin typeface="Optima"/>
                <a:cs typeface="Optima"/>
              </a:rPr>
              <a:t> nodes has exactly </a:t>
            </a:r>
            <a:r>
              <a:rPr lang="en-US" sz="2800" i="1" dirty="0" smtClean="0">
                <a:latin typeface="Optima"/>
                <a:cs typeface="Optima"/>
              </a:rPr>
              <a:t>n</a:t>
            </a:r>
            <a:r>
              <a:rPr lang="en-US" sz="2800" dirty="0" smtClean="0">
                <a:latin typeface="Optima"/>
                <a:cs typeface="Optima"/>
              </a:rPr>
              <a:t> – 1 edges.</a:t>
            </a:r>
            <a:endParaRPr lang="en-US" sz="2800" dirty="0">
              <a:latin typeface="Optima"/>
              <a:cs typeface="Optima"/>
            </a:endParaRPr>
          </a:p>
        </p:txBody>
      </p:sp>
    </p:spTree>
    <p:extLst>
      <p:ext uri="{BB962C8B-B14F-4D97-AF65-F5344CB8AC3E}">
        <p14:creationId xmlns:p14="http://schemas.microsoft.com/office/powerpoint/2010/main" val="17686759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p:cNvCxnSpPr/>
          <p:nvPr/>
        </p:nvCxnSpPr>
        <p:spPr>
          <a:xfrm flipV="1">
            <a:off x="2389861" y="3694980"/>
            <a:ext cx="0" cy="134797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3902298" y="3694979"/>
            <a:ext cx="2" cy="134797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3902299" y="3713293"/>
            <a:ext cx="415462" cy="1329663"/>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3477738" y="3712077"/>
            <a:ext cx="424560" cy="1330879"/>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2259227" y="4896354"/>
            <a:ext cx="266605" cy="266604"/>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 name="Straight Arrow Connector 1"/>
          <p:cNvCxnSpPr/>
          <p:nvPr/>
        </p:nvCxnSpPr>
        <p:spPr>
          <a:xfrm flipH="1" flipV="1">
            <a:off x="5409556" y="3696194"/>
            <a:ext cx="443249" cy="134676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5012782" y="3694979"/>
            <a:ext cx="396773" cy="134797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2389862" y="3696194"/>
            <a:ext cx="417858" cy="134676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972697" y="3694979"/>
            <a:ext cx="417164" cy="134797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790494" y="3712077"/>
            <a:ext cx="417182" cy="1330879"/>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72653" y="3712077"/>
            <a:ext cx="417838" cy="1330879"/>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1602119" y="2409435"/>
            <a:ext cx="787742" cy="12855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790493" y="2409437"/>
            <a:ext cx="811623" cy="1285543"/>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4661445" y="2419203"/>
            <a:ext cx="748108" cy="127577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902298" y="2419203"/>
            <a:ext cx="759146" cy="127699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133634" y="1278639"/>
            <a:ext cx="1527810" cy="113079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1602118" y="1278639"/>
            <a:ext cx="1531519" cy="113079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000333" y="1139033"/>
            <a:ext cx="266605" cy="266604"/>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7" name="Oval 16"/>
          <p:cNvSpPr/>
          <p:nvPr/>
        </p:nvSpPr>
        <p:spPr>
          <a:xfrm>
            <a:off x="1468815" y="2269826"/>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8" name="Oval 17"/>
          <p:cNvSpPr/>
          <p:nvPr/>
        </p:nvSpPr>
        <p:spPr>
          <a:xfrm>
            <a:off x="4528143" y="2269826"/>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9" name="Oval 18"/>
          <p:cNvSpPr/>
          <p:nvPr/>
        </p:nvSpPr>
        <p:spPr>
          <a:xfrm>
            <a:off x="657190" y="3562699"/>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0" name="Oval 19"/>
          <p:cNvSpPr/>
          <p:nvPr/>
        </p:nvSpPr>
        <p:spPr>
          <a:xfrm>
            <a:off x="2256560" y="3552930"/>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nvGrpSpPr>
          <p:cNvPr id="21" name="Group 20"/>
          <p:cNvGrpSpPr/>
          <p:nvPr/>
        </p:nvGrpSpPr>
        <p:grpSpPr>
          <a:xfrm>
            <a:off x="240850" y="4896354"/>
            <a:ext cx="1099282" cy="266604"/>
            <a:chOff x="8917680" y="3877076"/>
            <a:chExt cx="1099282" cy="266604"/>
          </a:xfrm>
          <a:solidFill>
            <a:srgbClr val="404040"/>
          </a:solidFill>
        </p:grpSpPr>
        <p:sp>
          <p:nvSpPr>
            <p:cNvPr id="22" name="Oval 21"/>
            <p:cNvSpPr/>
            <p:nvPr/>
          </p:nvSpPr>
          <p:spPr>
            <a:xfrm>
              <a:off x="9750357" y="3877076"/>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3" name="Oval 22"/>
            <p:cNvSpPr/>
            <p:nvPr/>
          </p:nvSpPr>
          <p:spPr>
            <a:xfrm>
              <a:off x="8917680" y="3877076"/>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sp>
        <p:nvSpPr>
          <p:cNvPr id="24" name="Oval 23"/>
          <p:cNvSpPr/>
          <p:nvPr/>
        </p:nvSpPr>
        <p:spPr>
          <a:xfrm>
            <a:off x="3770715" y="3552930"/>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5" name="Oval 24"/>
          <p:cNvSpPr/>
          <p:nvPr/>
        </p:nvSpPr>
        <p:spPr>
          <a:xfrm>
            <a:off x="5285570" y="3552930"/>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nvGrpSpPr>
          <p:cNvPr id="26" name="Group 25"/>
          <p:cNvGrpSpPr/>
          <p:nvPr/>
        </p:nvGrpSpPr>
        <p:grpSpPr>
          <a:xfrm>
            <a:off x="1840220" y="4896354"/>
            <a:ext cx="1099282" cy="266604"/>
            <a:chOff x="10534416" y="3889783"/>
            <a:chExt cx="1099282" cy="266604"/>
          </a:xfrm>
          <a:solidFill>
            <a:srgbClr val="404040"/>
          </a:solidFill>
        </p:grpSpPr>
        <p:sp>
          <p:nvSpPr>
            <p:cNvPr id="27" name="Oval 26"/>
            <p:cNvSpPr/>
            <p:nvPr/>
          </p:nvSpPr>
          <p:spPr>
            <a:xfrm>
              <a:off x="11367093"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Oval 27"/>
            <p:cNvSpPr/>
            <p:nvPr/>
          </p:nvSpPr>
          <p:spPr>
            <a:xfrm>
              <a:off x="10534416"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grpSp>
        <p:nvGrpSpPr>
          <p:cNvPr id="32" name="Group 31"/>
          <p:cNvGrpSpPr/>
          <p:nvPr/>
        </p:nvGrpSpPr>
        <p:grpSpPr>
          <a:xfrm>
            <a:off x="4883341" y="4896354"/>
            <a:ext cx="1099282" cy="266604"/>
            <a:chOff x="12021436" y="3889783"/>
            <a:chExt cx="1099282" cy="266604"/>
          </a:xfrm>
          <a:solidFill>
            <a:srgbClr val="404040"/>
          </a:solidFill>
        </p:grpSpPr>
        <p:sp>
          <p:nvSpPr>
            <p:cNvPr id="33" name="Oval 32"/>
            <p:cNvSpPr/>
            <p:nvPr/>
          </p:nvSpPr>
          <p:spPr>
            <a:xfrm>
              <a:off x="12854113"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p:nvPr/>
          </p:nvSpPr>
          <p:spPr>
            <a:xfrm>
              <a:off x="12021436"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sp>
        <p:nvSpPr>
          <p:cNvPr id="35" name="Oval 34"/>
          <p:cNvSpPr/>
          <p:nvPr/>
        </p:nvSpPr>
        <p:spPr>
          <a:xfrm>
            <a:off x="3771664" y="4896354"/>
            <a:ext cx="266605" cy="266604"/>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nvGrpSpPr>
          <p:cNvPr id="41" name="Group 40"/>
          <p:cNvGrpSpPr/>
          <p:nvPr/>
        </p:nvGrpSpPr>
        <p:grpSpPr>
          <a:xfrm>
            <a:off x="3352657" y="4896354"/>
            <a:ext cx="1099282" cy="266604"/>
            <a:chOff x="10534416" y="3889783"/>
            <a:chExt cx="1099282" cy="266604"/>
          </a:xfrm>
          <a:solidFill>
            <a:srgbClr val="404040"/>
          </a:solidFill>
        </p:grpSpPr>
        <p:sp>
          <p:nvSpPr>
            <p:cNvPr id="44" name="Oval 43"/>
            <p:cNvSpPr/>
            <p:nvPr/>
          </p:nvSpPr>
          <p:spPr>
            <a:xfrm>
              <a:off x="11367093"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5" name="Oval 44"/>
            <p:cNvSpPr/>
            <p:nvPr/>
          </p:nvSpPr>
          <p:spPr>
            <a:xfrm>
              <a:off x="10534416"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cxnSp>
        <p:nvCxnSpPr>
          <p:cNvPr id="46" name="Straight Arrow Connector 45"/>
          <p:cNvCxnSpPr/>
          <p:nvPr/>
        </p:nvCxnSpPr>
        <p:spPr>
          <a:xfrm flipH="1">
            <a:off x="7910945" y="1553101"/>
            <a:ext cx="2" cy="3267000"/>
          </a:xfrm>
          <a:prstGeom prst="straightConnector1">
            <a:avLst/>
          </a:prstGeom>
          <a:ln w="38100" cmpd="sng">
            <a:solidFill>
              <a:schemeClr val="tx1">
                <a:lumMod val="75000"/>
                <a:lumOff val="25000"/>
              </a:schemeClr>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7212797" y="4815956"/>
            <a:ext cx="1396299" cy="369332"/>
          </a:xfrm>
          <a:prstGeom prst="rect">
            <a:avLst/>
          </a:prstGeom>
        </p:spPr>
        <p:txBody>
          <a:bodyPr wrap="none">
            <a:spAutoFit/>
          </a:bodyPr>
          <a:lstStyle/>
          <a:p>
            <a:pPr algn="ctr"/>
            <a:r>
              <a:rPr lang="en-US" b="1" dirty="0" smtClean="0">
                <a:solidFill>
                  <a:schemeClr val="tx1">
                    <a:lumMod val="85000"/>
                    <a:lumOff val="15000"/>
                  </a:schemeClr>
                </a:solidFill>
                <a:latin typeface="Optima"/>
                <a:cs typeface="Optima"/>
              </a:rPr>
              <a:t>Present Day</a:t>
            </a:r>
            <a:endParaRPr lang="en-US" b="1" dirty="0">
              <a:solidFill>
                <a:schemeClr val="tx1">
                  <a:lumMod val="85000"/>
                  <a:lumOff val="15000"/>
                </a:schemeClr>
              </a:solidFill>
            </a:endParaRPr>
          </a:p>
        </p:txBody>
      </p:sp>
      <p:sp>
        <p:nvSpPr>
          <p:cNvPr id="67" name="Rectangle 66"/>
          <p:cNvSpPr/>
          <p:nvPr/>
        </p:nvSpPr>
        <p:spPr>
          <a:xfrm>
            <a:off x="6713397" y="1093973"/>
            <a:ext cx="2395100" cy="369332"/>
          </a:xfrm>
          <a:prstGeom prst="rect">
            <a:avLst/>
          </a:prstGeom>
          <a:noFill/>
        </p:spPr>
        <p:txBody>
          <a:bodyPr wrap="none">
            <a:spAutoFit/>
          </a:bodyPr>
          <a:lstStyle/>
          <a:p>
            <a:pPr algn="ctr"/>
            <a:r>
              <a:rPr lang="en-US" b="1" dirty="0" smtClean="0">
                <a:solidFill>
                  <a:schemeClr val="bg2"/>
                </a:solidFill>
                <a:latin typeface="Optima"/>
                <a:cs typeface="Optima"/>
              </a:rPr>
              <a:t>Most Recent Ancestor</a:t>
            </a:r>
            <a:endParaRPr lang="en-US" b="1" dirty="0">
              <a:solidFill>
                <a:schemeClr val="bg2"/>
              </a:solidFill>
            </a:endParaRPr>
          </a:p>
        </p:txBody>
      </p:sp>
      <p:sp>
        <p:nvSpPr>
          <p:cNvPr id="68" name="Rectangle 67"/>
          <p:cNvSpPr/>
          <p:nvPr/>
        </p:nvSpPr>
        <p:spPr>
          <a:xfrm>
            <a:off x="8036280" y="2801439"/>
            <a:ext cx="911632" cy="553998"/>
          </a:xfrm>
          <a:prstGeom prst="rect">
            <a:avLst/>
          </a:prstGeom>
          <a:noFill/>
        </p:spPr>
        <p:txBody>
          <a:bodyPr wrap="none">
            <a:spAutoFit/>
          </a:bodyPr>
          <a:lstStyle/>
          <a:p>
            <a:pPr algn="ctr"/>
            <a:r>
              <a:rPr lang="en-US" sz="3000" dirty="0" smtClean="0">
                <a:solidFill>
                  <a:schemeClr val="tx1">
                    <a:lumMod val="85000"/>
                    <a:lumOff val="15000"/>
                  </a:schemeClr>
                </a:solidFill>
                <a:latin typeface="Optima"/>
                <a:cs typeface="Optima"/>
              </a:rPr>
              <a:t>T</a:t>
            </a:r>
            <a:r>
              <a:rPr lang="en-US" sz="2400" dirty="0" smtClean="0">
                <a:solidFill>
                  <a:schemeClr val="tx1">
                    <a:lumMod val="85000"/>
                    <a:lumOff val="15000"/>
                  </a:schemeClr>
                </a:solidFill>
                <a:latin typeface="Optima"/>
                <a:cs typeface="Optima"/>
              </a:rPr>
              <a:t>IME</a:t>
            </a:r>
            <a:endParaRPr lang="en-US" sz="2400" dirty="0">
              <a:solidFill>
                <a:schemeClr val="tx1">
                  <a:lumMod val="85000"/>
                  <a:lumOff val="15000"/>
                </a:schemeClr>
              </a:solidFill>
            </a:endParaRPr>
          </a:p>
        </p:txBody>
      </p:sp>
      <p:sp>
        <p:nvSpPr>
          <p:cNvPr id="43" name="Content Placeholder 3"/>
          <p:cNvSpPr txBox="1">
            <a:spLocks/>
          </p:cNvSpPr>
          <p:nvPr/>
        </p:nvSpPr>
        <p:spPr>
          <a:xfrm>
            <a:off x="389641" y="5510410"/>
            <a:ext cx="8382000" cy="966591"/>
          </a:xfrm>
          <a:prstGeom prst="rect">
            <a:avLst/>
          </a:prstGeom>
          <a:solidFill>
            <a:srgbClr val="CAE2F9"/>
          </a:solidFill>
          <a:ln>
            <a:solidFill>
              <a:srgbClr val="176FC1"/>
            </a:solidFill>
          </a:ln>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Rooted tree: </a:t>
            </a:r>
            <a:r>
              <a:rPr lang="en-US" sz="2800" dirty="0" smtClean="0">
                <a:latin typeface="Optima"/>
                <a:cs typeface="Optima"/>
              </a:rPr>
              <a:t>one node is designated as the </a:t>
            </a:r>
            <a:r>
              <a:rPr lang="en-US" sz="2800" b="1" dirty="0" smtClean="0">
                <a:solidFill>
                  <a:schemeClr val="bg2"/>
                </a:solidFill>
                <a:latin typeface="Optima"/>
                <a:cs typeface="Optima"/>
              </a:rPr>
              <a:t>root</a:t>
            </a:r>
            <a:r>
              <a:rPr lang="en-US" sz="2800" dirty="0">
                <a:solidFill>
                  <a:schemeClr val="bg2"/>
                </a:solidFill>
                <a:latin typeface="Optima"/>
                <a:cs typeface="Optima"/>
              </a:rPr>
              <a:t> </a:t>
            </a:r>
            <a:r>
              <a:rPr lang="en-US" sz="2800" dirty="0" smtClean="0">
                <a:latin typeface="Optima"/>
                <a:cs typeface="Optima"/>
              </a:rPr>
              <a:t>(most recent common ancestor)</a:t>
            </a:r>
          </a:p>
        </p:txBody>
      </p:sp>
      <p:sp>
        <p:nvSpPr>
          <p:cNvPr id="47"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Trees</a:t>
            </a:r>
            <a:endParaRPr lang="en-US" b="1" dirty="0">
              <a:latin typeface="Optima"/>
              <a:cs typeface="Optima"/>
            </a:endParaRPr>
          </a:p>
        </p:txBody>
      </p:sp>
    </p:spTree>
    <p:extLst>
      <p:ext uri="{BB962C8B-B14F-4D97-AF65-F5344CB8AC3E}">
        <p14:creationId xmlns:p14="http://schemas.microsoft.com/office/powerpoint/2010/main" val="6428678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09600" y="1066801"/>
            <a:ext cx="8229600" cy="2246769"/>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Distance-Based Phylogeny Problem</a:t>
            </a:r>
            <a:r>
              <a:rPr lang="en-US" sz="2800" dirty="0" smtClean="0">
                <a:latin typeface="Optima"/>
                <a:cs typeface="Optima"/>
              </a:rPr>
              <a:t>:</a:t>
            </a:r>
            <a:r>
              <a:rPr lang="en-US" sz="2800" b="1" dirty="0" smtClean="0">
                <a:latin typeface="Optima"/>
                <a:cs typeface="Optima"/>
              </a:rPr>
              <a:t> </a:t>
            </a:r>
            <a:r>
              <a:rPr lang="en-US" sz="2800" i="1" dirty="0" smtClean="0">
                <a:latin typeface="Optima"/>
                <a:cs typeface="Optima"/>
              </a:rPr>
              <a:t>Construct an evolutionary tree from a distance matrix.</a:t>
            </a:r>
            <a:r>
              <a:rPr lang="en-US" sz="2800" i="1" dirty="0">
                <a:latin typeface="Optima"/>
                <a:cs typeface="Optima"/>
              </a:rPr>
              <a:t> </a:t>
            </a:r>
          </a:p>
          <a:p>
            <a:pPr marL="457200" indent="-457200">
              <a:buFont typeface="Arial"/>
              <a:buChar char="•"/>
            </a:pPr>
            <a:r>
              <a:rPr lang="en-US" sz="2800" b="1" dirty="0" smtClean="0">
                <a:latin typeface="Optima"/>
                <a:cs typeface="Optima"/>
              </a:rPr>
              <a:t>Input: </a:t>
            </a:r>
            <a:r>
              <a:rPr lang="en-US" sz="2800" dirty="0" smtClean="0">
                <a:latin typeface="Optima"/>
                <a:cs typeface="Optima"/>
              </a:rPr>
              <a:t>A distance matrix.</a:t>
            </a:r>
          </a:p>
          <a:p>
            <a:pPr marL="457200" indent="-457200">
              <a:buFont typeface="Arial"/>
              <a:buChar char="•"/>
            </a:pPr>
            <a:r>
              <a:rPr lang="en-US" sz="2800" b="1" dirty="0" smtClean="0">
                <a:latin typeface="Optima"/>
                <a:cs typeface="Optima"/>
              </a:rPr>
              <a:t>Output: </a:t>
            </a:r>
            <a:r>
              <a:rPr lang="en-US" sz="2800" dirty="0" smtClean="0">
                <a:latin typeface="Optima"/>
                <a:cs typeface="Optima"/>
              </a:rPr>
              <a:t>The </a:t>
            </a:r>
            <a:r>
              <a:rPr lang="en-US" sz="2800" dirty="0" err="1" smtClean="0">
                <a:latin typeface="Optima"/>
                <a:cs typeface="Optima"/>
              </a:rPr>
              <a:t>unrooted</a:t>
            </a:r>
            <a:r>
              <a:rPr lang="en-US" sz="2800" dirty="0" smtClean="0">
                <a:latin typeface="Optima"/>
                <a:cs typeface="Optima"/>
              </a:rPr>
              <a:t> tree “fitting” this distance matrix.</a:t>
            </a:r>
            <a:endParaRPr lang="en-US" dirty="0">
              <a:latin typeface="Optima"/>
              <a:cs typeface="Optima"/>
            </a:endParaRPr>
          </a:p>
        </p:txBody>
      </p:sp>
      <p:pic>
        <p:nvPicPr>
          <p:cNvPr id="26" name="Picture 7"/>
          <p:cNvPicPr>
            <a:picLocks noChangeAspect="1" noChangeArrowheads="1"/>
          </p:cNvPicPr>
          <p:nvPr/>
        </p:nvPicPr>
        <p:blipFill>
          <a:blip r:embed="rId2" cstate="print"/>
          <a:srcRect/>
          <a:stretch>
            <a:fillRect/>
          </a:stretch>
        </p:blipFill>
        <p:spPr bwMode="auto">
          <a:xfrm>
            <a:off x="2987434" y="4602379"/>
            <a:ext cx="3048000" cy="2032000"/>
          </a:xfrm>
          <a:prstGeom prst="rect">
            <a:avLst/>
          </a:prstGeom>
          <a:noFill/>
          <a:ln w="9525">
            <a:noFill/>
            <a:miter lim="800000"/>
            <a:headEnd/>
            <a:tailEnd/>
          </a:ln>
          <a:effectLst/>
        </p:spPr>
      </p:pic>
      <p:sp>
        <p:nvSpPr>
          <p:cNvPr id="27" name="Cloud Callout 26"/>
          <p:cNvSpPr/>
          <p:nvPr/>
        </p:nvSpPr>
        <p:spPr>
          <a:xfrm>
            <a:off x="3364800" y="3459379"/>
            <a:ext cx="2971800" cy="1143000"/>
          </a:xfrm>
          <a:prstGeom prst="cloudCallout">
            <a:avLst/>
          </a:prstGeom>
          <a:solidFill>
            <a:schemeClr val="tx2">
              <a:lumMod val="60000"/>
              <a:lumOff val="40000"/>
            </a:schemeClr>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solidFill>
                  <a:srgbClr val="FFFFFF"/>
                </a:solidFill>
              </a:rPr>
              <a:t>This is not a computational problem!</a:t>
            </a:r>
            <a:endParaRPr lang="en-US" b="1" dirty="0">
              <a:solidFill>
                <a:srgbClr val="FFFFFF"/>
              </a:solidFill>
            </a:endParaRPr>
          </a:p>
        </p:txBody>
      </p:sp>
      <p:sp>
        <p:nvSpPr>
          <p:cNvPr id="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Distance-Based Phylogeny</a:t>
            </a:r>
            <a:endParaRPr lang="en-US" b="1" dirty="0">
              <a:latin typeface="Optima"/>
              <a:cs typeface="Optima"/>
            </a:endParaRPr>
          </a:p>
        </p:txBody>
      </p:sp>
    </p:spTree>
    <p:extLst>
      <p:ext uri="{BB962C8B-B14F-4D97-AF65-F5344CB8AC3E}">
        <p14:creationId xmlns:p14="http://schemas.microsoft.com/office/powerpoint/2010/main" val="2878787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500"/>
                                        <p:tgtEl>
                                          <p:spTgt spid="2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ox(in)">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74972664"/>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Fitting a Tree to a Matrix</a:t>
            </a:r>
            <a:endParaRPr lang="en-US" b="1" dirty="0">
              <a:latin typeface="Optima"/>
              <a:cs typeface="Optima"/>
            </a:endParaRPr>
          </a:p>
        </p:txBody>
      </p:sp>
    </p:spTree>
    <p:extLst>
      <p:ext uri="{BB962C8B-B14F-4D97-AF65-F5344CB8AC3E}">
        <p14:creationId xmlns:p14="http://schemas.microsoft.com/office/powerpoint/2010/main" val="28524426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61510171"/>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Straight Arrow Connector 4"/>
          <p:cNvCxnSpPr/>
          <p:nvPr/>
        </p:nvCxnSpPr>
        <p:spPr>
          <a:xfrm>
            <a:off x="4017481" y="4351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17" name="Rectangle 16"/>
          <p:cNvSpPr/>
          <p:nvPr/>
        </p:nvSpPr>
        <p:spPr>
          <a:xfrm>
            <a:off x="6795812" y="3444965"/>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186174299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64921332"/>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ED1C24"/>
                          </a:solidFill>
                          <a:latin typeface="Optima"/>
                          <a:cs typeface="Optima"/>
                        </a:rPr>
                        <a:t>Human</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ED1C24"/>
                          </a:solidFill>
                          <a:latin typeface="Optima"/>
                          <a:cs typeface="Optima"/>
                        </a:rPr>
                        <a:t>Chimp</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chemeClr val="tx2"/>
                          </a:solidFill>
                          <a:latin typeface="Optima"/>
                          <a:cs typeface="Optima"/>
                        </a:rPr>
                        <a:t>3</a:t>
                      </a:r>
                      <a:endParaRPr lang="en-US" sz="1900" b="1" dirty="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Straight Arrow Connector 4"/>
          <p:cNvCxnSpPr/>
          <p:nvPr/>
        </p:nvCxnSpPr>
        <p:spPr>
          <a:xfrm>
            <a:off x="4017481" y="4351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17" name="Rectangle 16"/>
          <p:cNvSpPr/>
          <p:nvPr/>
        </p:nvSpPr>
        <p:spPr>
          <a:xfrm>
            <a:off x="6795812" y="3444965"/>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1</a:t>
            </a:r>
            <a:endParaRPr lang="en-US" sz="2000" b="1" dirty="0">
              <a:solidFill>
                <a:srgbClr val="ED1C24"/>
              </a:solidFill>
              <a:latin typeface="Optima"/>
              <a:cs typeface="Optima"/>
            </a:endParaRP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3981783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99630864"/>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ED1C24"/>
                          </a:solidFill>
                          <a:latin typeface="Optima"/>
                          <a:cs typeface="Optima"/>
                        </a:rPr>
                        <a:t>Seal</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ED1C24"/>
                          </a:solidFill>
                          <a:latin typeface="Optima"/>
                          <a:cs typeface="Optima"/>
                        </a:rPr>
                        <a:t>Chimp</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rgbClr val="ED1C24"/>
                          </a:solidFill>
                          <a:latin typeface="Optima"/>
                          <a:cs typeface="Optima"/>
                        </a:rPr>
                        <a:t>6</a:t>
                      </a:r>
                      <a:endParaRPr lang="en-US" sz="19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Straight Arrow Connector 4"/>
          <p:cNvCxnSpPr/>
          <p:nvPr/>
        </p:nvCxnSpPr>
        <p:spPr>
          <a:xfrm>
            <a:off x="4017481" y="4351500"/>
            <a:ext cx="1240321" cy="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17" name="Rectangle 16"/>
          <p:cNvSpPr/>
          <p:nvPr/>
        </p:nvSpPr>
        <p:spPr>
          <a:xfrm>
            <a:off x="6795812" y="3444965"/>
            <a:ext cx="595086" cy="369332"/>
          </a:xfrm>
          <a:prstGeom prst="rect">
            <a:avLst/>
          </a:prstGeom>
        </p:spPr>
        <p:txBody>
          <a:bodyPr wrap="none">
            <a:spAutoFit/>
          </a:bodyPr>
          <a:lstStyle/>
          <a:p>
            <a:r>
              <a:rPr lang="en-US" b="1" dirty="0" smtClean="0">
                <a:solidFill>
                  <a:srgbClr val="ED1C24"/>
                </a:solidFill>
                <a:latin typeface="Optima"/>
                <a:cs typeface="Optima"/>
              </a:rPr>
              <a:t>Seal</a:t>
            </a:r>
            <a:endParaRPr lang="en-US" dirty="0">
              <a:solidFill>
                <a:srgbClr val="ED1C24"/>
              </a:solidFill>
            </a:endParaRPr>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smtClean="0">
                <a:solidFill>
                  <a:srgbClr val="ED1C24"/>
                </a:solidFill>
                <a:latin typeface="Optima"/>
                <a:cs typeface="Optima"/>
              </a:rPr>
              <a:t>Chimp</a:t>
            </a:r>
            <a:endParaRPr lang="en-US" dirty="0">
              <a:solidFill>
                <a:srgbClr val="ED1C24"/>
              </a:solidFill>
            </a:endParaRPr>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1</a:t>
            </a:r>
            <a:endParaRPr lang="en-US" sz="2000" b="1" dirty="0">
              <a:solidFill>
                <a:srgbClr val="ED1C24"/>
              </a:solidFill>
              <a:latin typeface="Optima"/>
              <a:cs typeface="Optima"/>
            </a:endParaRP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3</a:t>
            </a:r>
            <a:endParaRPr lang="en-US" sz="2000" b="1" dirty="0">
              <a:solidFill>
                <a:srgbClr val="ED1C24"/>
              </a:solidFill>
              <a:latin typeface="Optima"/>
              <a:cs typeface="Optima"/>
            </a:endParaRP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162435990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0932555"/>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ED1C24"/>
                          </a:solidFill>
                          <a:latin typeface="Optima"/>
                          <a:cs typeface="Optima"/>
                        </a:rPr>
                        <a:t>Whale</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ED1C24"/>
                          </a:solidFill>
                          <a:latin typeface="Optima"/>
                          <a:cs typeface="Optima"/>
                        </a:rPr>
                        <a:t>Chimp</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rgbClr val="ED1C24"/>
                          </a:solidFill>
                          <a:latin typeface="Optima"/>
                          <a:cs typeface="Optima"/>
                        </a:rPr>
                        <a:t>4</a:t>
                      </a:r>
                      <a:endParaRPr lang="en-US" sz="19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Straight Arrow Connector 4"/>
          <p:cNvCxnSpPr/>
          <p:nvPr/>
        </p:nvCxnSpPr>
        <p:spPr>
          <a:xfrm>
            <a:off x="4017481" y="4351500"/>
            <a:ext cx="1240321" cy="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smtClean="0">
                <a:solidFill>
                  <a:schemeClr val="tx2"/>
                </a:solidFill>
                <a:latin typeface="Optima"/>
                <a:cs typeface="Optima"/>
              </a:rPr>
              <a:t>Whale</a:t>
            </a:r>
            <a:endParaRPr lang="en-US" dirty="0">
              <a:solidFill>
                <a:schemeClr val="tx2"/>
              </a:solidFill>
            </a:endParaRPr>
          </a:p>
        </p:txBody>
      </p:sp>
      <p:sp>
        <p:nvSpPr>
          <p:cNvPr id="17" name="Rectangle 16"/>
          <p:cNvSpPr/>
          <p:nvPr/>
        </p:nvSpPr>
        <p:spPr>
          <a:xfrm>
            <a:off x="6795812" y="3444965"/>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smtClean="0">
                <a:solidFill>
                  <a:schemeClr val="tx2"/>
                </a:solidFill>
                <a:latin typeface="Optima"/>
                <a:cs typeface="Optima"/>
              </a:rPr>
              <a:t>Chimp</a:t>
            </a:r>
            <a:endParaRPr lang="en-US" dirty="0">
              <a:solidFill>
                <a:schemeClr val="tx2"/>
              </a:solidFill>
            </a:endParaRPr>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1</a:t>
            </a:r>
            <a:endParaRPr lang="en-US" sz="2000" b="1" dirty="0">
              <a:solidFill>
                <a:srgbClr val="ED1C24"/>
              </a:solidFill>
              <a:latin typeface="Optima"/>
              <a:cs typeface="Optima"/>
            </a:endParaRP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3</a:t>
            </a:r>
            <a:endParaRPr lang="en-US" sz="2000" b="1" dirty="0">
              <a:solidFill>
                <a:srgbClr val="ED1C24"/>
              </a:solidFill>
              <a:latin typeface="Optima"/>
              <a:cs typeface="Optima"/>
            </a:endParaRP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0</a:t>
            </a:r>
            <a:endParaRPr lang="en-US" sz="2000" b="1" dirty="0">
              <a:solidFill>
                <a:srgbClr val="ED1C24"/>
              </a:solidFill>
              <a:latin typeface="Optima"/>
              <a:cs typeface="Optima"/>
            </a:endParaRP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5823282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584" y="-152400"/>
            <a:ext cx="9204138" cy="7010400"/>
          </a:xfrm>
          <a:prstGeom prst="rect">
            <a:avLst/>
          </a:prstGeom>
        </p:spPr>
      </p:pic>
    </p:spTree>
    <p:extLst>
      <p:ext uri="{BB962C8B-B14F-4D97-AF65-F5344CB8AC3E}">
        <p14:creationId xmlns:p14="http://schemas.microsoft.com/office/powerpoint/2010/main" val="159229615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07062883"/>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ED1C24"/>
                          </a:solidFill>
                          <a:latin typeface="Optima"/>
                          <a:cs typeface="Optima"/>
                        </a:rPr>
                        <a:t>Seal</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ED1C24"/>
                          </a:solidFill>
                          <a:latin typeface="Optima"/>
                          <a:cs typeface="Optima"/>
                        </a:rPr>
                        <a:t>Human</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rgbClr val="ED1C24"/>
                          </a:solidFill>
                          <a:latin typeface="Optima"/>
                          <a:cs typeface="Optima"/>
                        </a:rPr>
                        <a:t>7</a:t>
                      </a:r>
                      <a:endParaRPr lang="en-US" sz="19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Straight Arrow Connector 4"/>
          <p:cNvCxnSpPr/>
          <p:nvPr/>
        </p:nvCxnSpPr>
        <p:spPr>
          <a:xfrm>
            <a:off x="4017481" y="4351500"/>
            <a:ext cx="1240321" cy="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17" name="Rectangle 16"/>
          <p:cNvSpPr/>
          <p:nvPr/>
        </p:nvSpPr>
        <p:spPr>
          <a:xfrm>
            <a:off x="6795812" y="3444965"/>
            <a:ext cx="595086" cy="369332"/>
          </a:xfrm>
          <a:prstGeom prst="rect">
            <a:avLst/>
          </a:prstGeom>
        </p:spPr>
        <p:txBody>
          <a:bodyPr wrap="none">
            <a:spAutoFit/>
          </a:bodyPr>
          <a:lstStyle/>
          <a:p>
            <a:r>
              <a:rPr lang="en-US" b="1" dirty="0" smtClean="0">
                <a:solidFill>
                  <a:srgbClr val="ED1C24"/>
                </a:solidFill>
                <a:latin typeface="Optima"/>
                <a:cs typeface="Optima"/>
              </a:rPr>
              <a:t>Seal</a:t>
            </a:r>
            <a:endParaRPr lang="en-US" dirty="0">
              <a:solidFill>
                <a:srgbClr val="ED1C24"/>
              </a:solidFill>
            </a:endParaRPr>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smtClean="0">
                <a:solidFill>
                  <a:srgbClr val="ED1C24"/>
                </a:solidFill>
                <a:latin typeface="Optima"/>
                <a:cs typeface="Optima"/>
              </a:rPr>
              <a:t>Human</a:t>
            </a:r>
            <a:endParaRPr lang="en-US" dirty="0">
              <a:solidFill>
                <a:srgbClr val="ED1C24"/>
              </a:solidFill>
            </a:endParaRPr>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3</a:t>
            </a:r>
            <a:endParaRPr lang="en-US" sz="2000" b="1" dirty="0">
              <a:solidFill>
                <a:srgbClr val="ED1C24"/>
              </a:solidFill>
              <a:latin typeface="Optima"/>
              <a:cs typeface="Optima"/>
            </a:endParaRP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20461184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05361451"/>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ED1C24"/>
                          </a:solidFill>
                          <a:latin typeface="Optima"/>
                          <a:cs typeface="Optima"/>
                        </a:rPr>
                        <a:t>Whale</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ED1C24"/>
                          </a:solidFill>
                          <a:latin typeface="Optima"/>
                          <a:cs typeface="Optima"/>
                        </a:rPr>
                        <a:t>Human</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rgbClr val="ED1C24"/>
                          </a:solidFill>
                          <a:latin typeface="Optima"/>
                          <a:cs typeface="Optima"/>
                        </a:rPr>
                        <a:t>5</a:t>
                      </a:r>
                      <a:endParaRPr lang="en-US" sz="19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Straight Arrow Connector 4"/>
          <p:cNvCxnSpPr/>
          <p:nvPr/>
        </p:nvCxnSpPr>
        <p:spPr>
          <a:xfrm>
            <a:off x="4017481" y="4351500"/>
            <a:ext cx="1240321" cy="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smtClean="0">
                <a:solidFill>
                  <a:srgbClr val="ED1C24"/>
                </a:solidFill>
                <a:latin typeface="Optima"/>
                <a:cs typeface="Optima"/>
              </a:rPr>
              <a:t>Whale</a:t>
            </a:r>
            <a:endParaRPr lang="en-US" dirty="0">
              <a:solidFill>
                <a:srgbClr val="ED1C24"/>
              </a:solidFill>
            </a:endParaRPr>
          </a:p>
        </p:txBody>
      </p:sp>
      <p:sp>
        <p:nvSpPr>
          <p:cNvPr id="17" name="Rectangle 16"/>
          <p:cNvSpPr/>
          <p:nvPr/>
        </p:nvSpPr>
        <p:spPr>
          <a:xfrm>
            <a:off x="6795812" y="3444965"/>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smtClean="0">
                <a:solidFill>
                  <a:srgbClr val="ED1C24"/>
                </a:solidFill>
                <a:latin typeface="Optima"/>
                <a:cs typeface="Optima"/>
              </a:rPr>
              <a:t>Human</a:t>
            </a:r>
            <a:endParaRPr lang="en-US" dirty="0">
              <a:solidFill>
                <a:srgbClr val="ED1C24"/>
              </a:solidFill>
            </a:endParaRPr>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3</a:t>
            </a:r>
            <a:endParaRPr lang="en-US" sz="2000" b="1" dirty="0">
              <a:solidFill>
                <a:srgbClr val="ED1C24"/>
              </a:solidFill>
              <a:latin typeface="Optima"/>
              <a:cs typeface="Optima"/>
            </a:endParaRP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0</a:t>
            </a:r>
            <a:endParaRPr lang="en-US" sz="2000" b="1" dirty="0">
              <a:solidFill>
                <a:srgbClr val="ED1C24"/>
              </a:solidFill>
              <a:latin typeface="Optima"/>
              <a:cs typeface="Optima"/>
            </a:endParaRP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20461184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78390628"/>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ED1C24"/>
                          </a:solidFill>
                          <a:latin typeface="Optima"/>
                          <a:cs typeface="Optima"/>
                        </a:rPr>
                        <a:t>Whale</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ED1C24"/>
                          </a:solidFill>
                          <a:latin typeface="Optima"/>
                          <a:cs typeface="Optima"/>
                        </a:rPr>
                        <a:t>Seal</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rgbClr val="ED1C24"/>
                          </a:solidFill>
                          <a:latin typeface="Optima"/>
                          <a:cs typeface="Optima"/>
                        </a:rPr>
                        <a:t>2</a:t>
                      </a:r>
                      <a:endParaRPr lang="en-US" sz="19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Straight Arrow Connector 4"/>
          <p:cNvCxnSpPr/>
          <p:nvPr/>
        </p:nvCxnSpPr>
        <p:spPr>
          <a:xfrm>
            <a:off x="4017481" y="4351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smtClean="0">
                <a:solidFill>
                  <a:srgbClr val="ED1C24"/>
                </a:solidFill>
                <a:latin typeface="Optima"/>
                <a:cs typeface="Optima"/>
              </a:rPr>
              <a:t>Whale</a:t>
            </a:r>
            <a:endParaRPr lang="en-US" dirty="0">
              <a:solidFill>
                <a:srgbClr val="ED1C24"/>
              </a:solidFill>
            </a:endParaRPr>
          </a:p>
        </p:txBody>
      </p:sp>
      <p:sp>
        <p:nvSpPr>
          <p:cNvPr id="17" name="Rectangle 16"/>
          <p:cNvSpPr/>
          <p:nvPr/>
        </p:nvSpPr>
        <p:spPr>
          <a:xfrm>
            <a:off x="6795812" y="3444965"/>
            <a:ext cx="595086" cy="369332"/>
          </a:xfrm>
          <a:prstGeom prst="rect">
            <a:avLst/>
          </a:prstGeom>
        </p:spPr>
        <p:txBody>
          <a:bodyPr wrap="none">
            <a:spAutoFit/>
          </a:bodyPr>
          <a:lstStyle/>
          <a:p>
            <a:r>
              <a:rPr lang="en-US" b="1" dirty="0" smtClean="0">
                <a:solidFill>
                  <a:srgbClr val="ED1C24"/>
                </a:solidFill>
                <a:latin typeface="Optima"/>
                <a:cs typeface="Optima"/>
              </a:rPr>
              <a:t>Seal</a:t>
            </a:r>
            <a:endParaRPr lang="en-US" dirty="0">
              <a:solidFill>
                <a:srgbClr val="ED1C24"/>
              </a:solidFill>
            </a:endParaRPr>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2</a:t>
            </a:r>
            <a:endParaRPr lang="en-US" sz="2000" b="1" dirty="0">
              <a:solidFill>
                <a:srgbClr val="ED1C24"/>
              </a:solidFill>
              <a:latin typeface="Optima"/>
              <a:cs typeface="Optima"/>
            </a:endParaRP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b="1" dirty="0" smtClean="0">
                <a:solidFill>
                  <a:srgbClr val="ED1C24"/>
                </a:solidFill>
                <a:latin typeface="Optima"/>
                <a:cs typeface="Optima"/>
              </a:rPr>
              <a:t>0</a:t>
            </a:r>
            <a:endParaRPr lang="en-US" sz="2000" b="1" dirty="0">
              <a:solidFill>
                <a:srgbClr val="ED1C24"/>
              </a:solidFill>
              <a:latin typeface="Optima"/>
              <a:cs typeface="Optima"/>
            </a:endParaRP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204611842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120" y="1868033"/>
            <a:ext cx="8229600" cy="2246769"/>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Distance Between Leaves Problem:</a:t>
            </a:r>
            <a:r>
              <a:rPr lang="en-US" sz="2800" dirty="0">
                <a:latin typeface="Optima"/>
                <a:cs typeface="Optima"/>
              </a:rPr>
              <a:t> </a:t>
            </a:r>
            <a:r>
              <a:rPr lang="en-US" sz="2800" i="1" dirty="0">
                <a:latin typeface="Optima"/>
                <a:cs typeface="Optima"/>
              </a:rPr>
              <a:t>Compute the distances between leaves in a weighted tree.</a:t>
            </a:r>
            <a:endParaRPr lang="en-US" sz="2800" dirty="0">
              <a:latin typeface="Optima"/>
              <a:cs typeface="Optima"/>
            </a:endParaRPr>
          </a:p>
          <a:p>
            <a:pPr marL="457200" indent="-457200">
              <a:buFont typeface="Arial"/>
              <a:buChar char="•"/>
            </a:pPr>
            <a:r>
              <a:rPr lang="en-US" sz="2800" b="1" dirty="0">
                <a:latin typeface="Optima"/>
                <a:cs typeface="Optima"/>
              </a:rPr>
              <a:t>Input: </a:t>
            </a:r>
            <a:r>
              <a:rPr lang="en-US" sz="2800" dirty="0">
                <a:latin typeface="Optima"/>
                <a:cs typeface="Optima"/>
              </a:rPr>
              <a:t>A weighted tree with </a:t>
            </a:r>
            <a:r>
              <a:rPr lang="en-US" sz="2800" i="1" dirty="0">
                <a:latin typeface="Optima"/>
                <a:cs typeface="Optima"/>
              </a:rPr>
              <a:t>n</a:t>
            </a:r>
            <a:r>
              <a:rPr lang="en-US" sz="2800" dirty="0">
                <a:latin typeface="Optima"/>
                <a:cs typeface="Optima"/>
              </a:rPr>
              <a:t> leaves.</a:t>
            </a:r>
          </a:p>
          <a:p>
            <a:pPr marL="457200" indent="-457200">
              <a:buFont typeface="Arial"/>
              <a:buChar char="•"/>
            </a:pPr>
            <a:r>
              <a:rPr lang="en-US" sz="2800" b="1" dirty="0">
                <a:latin typeface="Optima"/>
                <a:cs typeface="Optima"/>
              </a:rPr>
              <a:t>Output: </a:t>
            </a:r>
            <a:r>
              <a:rPr lang="en-US" sz="2800" dirty="0">
                <a:latin typeface="Optima"/>
                <a:cs typeface="Optima"/>
              </a:rPr>
              <a:t>An </a:t>
            </a:r>
            <a:r>
              <a:rPr lang="en-US" sz="2800" i="1" dirty="0">
                <a:latin typeface="Optima"/>
                <a:cs typeface="Optima"/>
              </a:rPr>
              <a:t>n</a:t>
            </a:r>
            <a:r>
              <a:rPr lang="en-US" sz="2800" dirty="0">
                <a:latin typeface="Optima"/>
                <a:cs typeface="Optima"/>
              </a:rPr>
              <a:t> x </a:t>
            </a:r>
            <a:r>
              <a:rPr lang="en-US" sz="2800" i="1" dirty="0">
                <a:latin typeface="Optima"/>
                <a:cs typeface="Optima"/>
              </a:rPr>
              <a:t>n </a:t>
            </a:r>
            <a:r>
              <a:rPr lang="en-US" sz="2800" dirty="0">
                <a:latin typeface="Optima"/>
                <a:cs typeface="Optima"/>
              </a:rPr>
              <a:t>matrix (</a:t>
            </a:r>
            <a:r>
              <a:rPr lang="en-US" sz="2800" i="1" dirty="0" err="1">
                <a:latin typeface="Optima"/>
                <a:cs typeface="Optima"/>
              </a:rPr>
              <a:t>d</a:t>
            </a:r>
            <a:r>
              <a:rPr lang="en-US" sz="2800" i="1" baseline="-25000" dirty="0" err="1">
                <a:latin typeface="Optima"/>
                <a:cs typeface="Optima"/>
              </a:rPr>
              <a:t>i,j</a:t>
            </a:r>
            <a:r>
              <a:rPr lang="en-US" sz="2800" i="1" dirty="0">
                <a:latin typeface="Optima"/>
                <a:cs typeface="Optima"/>
              </a:rPr>
              <a:t> </a:t>
            </a:r>
            <a:r>
              <a:rPr lang="en-US" sz="2800" dirty="0">
                <a:latin typeface="Optima"/>
                <a:cs typeface="Optima"/>
              </a:rPr>
              <a:t>), where </a:t>
            </a:r>
            <a:r>
              <a:rPr lang="en-US" sz="2800" i="1" dirty="0" err="1">
                <a:latin typeface="Optima"/>
                <a:cs typeface="Optima"/>
              </a:rPr>
              <a:t>d</a:t>
            </a:r>
            <a:r>
              <a:rPr lang="en-US" sz="2800" i="1" baseline="-25000" dirty="0" err="1">
                <a:latin typeface="Optima"/>
                <a:cs typeface="Optima"/>
              </a:rPr>
              <a:t>i,j</a:t>
            </a:r>
            <a:r>
              <a:rPr lang="en-US" sz="2800" i="1" dirty="0">
                <a:latin typeface="Optima"/>
                <a:cs typeface="Optima"/>
              </a:rPr>
              <a:t> </a:t>
            </a:r>
            <a:r>
              <a:rPr lang="en-US" sz="2800" dirty="0">
                <a:latin typeface="Optima"/>
                <a:cs typeface="Optima"/>
              </a:rPr>
              <a:t>is the length of the path between leaves </a:t>
            </a:r>
            <a:r>
              <a:rPr lang="en-US" sz="2800" i="1" dirty="0" err="1">
                <a:latin typeface="Optima"/>
                <a:cs typeface="Optima"/>
              </a:rPr>
              <a:t>i</a:t>
            </a:r>
            <a:r>
              <a:rPr lang="en-US" sz="2800" dirty="0">
                <a:latin typeface="Optima"/>
                <a:cs typeface="Optima"/>
              </a:rPr>
              <a:t> and </a:t>
            </a:r>
            <a:r>
              <a:rPr lang="en-US" sz="2800" i="1" dirty="0">
                <a:latin typeface="Optima"/>
                <a:cs typeface="Optima"/>
              </a:rPr>
              <a:t>j</a:t>
            </a:r>
            <a:r>
              <a:rPr lang="en-US" sz="2800" dirty="0">
                <a:latin typeface="Optima"/>
                <a:cs typeface="Optima"/>
              </a:rPr>
              <a:t>.</a:t>
            </a:r>
            <a:endParaRPr lang="en-US" sz="2800" b="1" dirty="0">
              <a:latin typeface="Optima"/>
              <a:cs typeface="Optima"/>
            </a:endParaRPr>
          </a:p>
        </p:txBody>
      </p:sp>
      <p:sp>
        <p:nvSpPr>
          <p:cNvPr id="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Distance Between Leaves</a:t>
            </a:r>
            <a:endParaRPr lang="en-US" b="1" dirty="0">
              <a:latin typeface="Optima"/>
              <a:cs typeface="Optima"/>
            </a:endParaRPr>
          </a:p>
        </p:txBody>
      </p:sp>
      <p:sp>
        <p:nvSpPr>
          <p:cNvPr id="8" name="Rectangle 7"/>
          <p:cNvSpPr/>
          <p:nvPr/>
        </p:nvSpPr>
        <p:spPr>
          <a:xfrm>
            <a:off x="533400" y="5135047"/>
            <a:ext cx="822960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bg2"/>
                </a:solidFill>
                <a:latin typeface="Optima"/>
                <a:cs typeface="Optima"/>
              </a:rPr>
              <a:t>Code Challenge: </a:t>
            </a:r>
            <a:r>
              <a:rPr lang="en-US" sz="2800" dirty="0" smtClean="0">
                <a:latin typeface="Optima"/>
                <a:cs typeface="Optima"/>
              </a:rPr>
              <a:t>Solve this problem.</a:t>
            </a:r>
            <a:endParaRPr lang="en-US" i="1" dirty="0">
              <a:latin typeface="Optima"/>
              <a:cs typeface="Optima"/>
            </a:endParaRPr>
          </a:p>
        </p:txBody>
      </p:sp>
    </p:spTree>
    <p:extLst>
      <p:ext uri="{BB962C8B-B14F-4D97-AF65-F5344CB8AC3E}">
        <p14:creationId xmlns:p14="http://schemas.microsoft.com/office/powerpoint/2010/main" val="52878272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120" y="1868033"/>
            <a:ext cx="8229600" cy="2246769"/>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Distance-Based Phylogeny Problem</a:t>
            </a:r>
            <a:r>
              <a:rPr lang="en-US" sz="2800" dirty="0" smtClean="0">
                <a:latin typeface="Optima"/>
                <a:cs typeface="Optima"/>
              </a:rPr>
              <a:t>:</a:t>
            </a:r>
            <a:r>
              <a:rPr lang="en-US" sz="2800" b="1" dirty="0" smtClean="0">
                <a:latin typeface="Optima"/>
                <a:cs typeface="Optima"/>
              </a:rPr>
              <a:t> </a:t>
            </a:r>
            <a:r>
              <a:rPr lang="en-US" sz="2800" i="1" dirty="0" smtClean="0">
                <a:latin typeface="Optima"/>
                <a:cs typeface="Optima"/>
              </a:rPr>
              <a:t>Construct an evolutionary tree from a distance matrix.</a:t>
            </a:r>
            <a:r>
              <a:rPr lang="en-US" sz="2800" i="1" dirty="0">
                <a:latin typeface="Optima"/>
                <a:cs typeface="Optima"/>
              </a:rPr>
              <a:t> </a:t>
            </a:r>
          </a:p>
          <a:p>
            <a:pPr marL="457200" indent="-457200">
              <a:buFont typeface="Arial"/>
              <a:buChar char="•"/>
            </a:pPr>
            <a:r>
              <a:rPr lang="en-US" sz="2800" b="1" dirty="0" smtClean="0">
                <a:latin typeface="Optima"/>
                <a:cs typeface="Optima"/>
              </a:rPr>
              <a:t>Input: </a:t>
            </a:r>
            <a:r>
              <a:rPr lang="en-US" sz="2800" dirty="0" smtClean="0">
                <a:latin typeface="Optima"/>
                <a:cs typeface="Optima"/>
              </a:rPr>
              <a:t>A distance matrix.</a:t>
            </a:r>
          </a:p>
          <a:p>
            <a:pPr marL="457200" indent="-457200">
              <a:buFont typeface="Arial"/>
              <a:buChar char="•"/>
            </a:pPr>
            <a:r>
              <a:rPr lang="en-US" sz="2800" b="1" dirty="0" smtClean="0">
                <a:latin typeface="Optima"/>
                <a:cs typeface="Optima"/>
              </a:rPr>
              <a:t>Output: </a:t>
            </a:r>
            <a:r>
              <a:rPr lang="en-US" sz="2800" dirty="0" smtClean="0">
                <a:latin typeface="Optima"/>
                <a:cs typeface="Optima"/>
              </a:rPr>
              <a:t>The </a:t>
            </a:r>
            <a:r>
              <a:rPr lang="en-US" sz="2800" dirty="0" err="1" smtClean="0">
                <a:latin typeface="Optima"/>
                <a:cs typeface="Optima"/>
              </a:rPr>
              <a:t>unrooted</a:t>
            </a:r>
            <a:r>
              <a:rPr lang="en-US" sz="2800" dirty="0" smtClean="0">
                <a:latin typeface="Optima"/>
                <a:cs typeface="Optima"/>
              </a:rPr>
              <a:t> tree fitting this distance matrix.</a:t>
            </a:r>
            <a:endParaRPr lang="en-US" dirty="0">
              <a:latin typeface="Optima"/>
              <a:cs typeface="Optima"/>
            </a:endParaRPr>
          </a:p>
        </p:txBody>
      </p:sp>
      <p:sp>
        <p:nvSpPr>
          <p:cNvPr id="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Return to Distance-Based Phylogeny</a:t>
            </a:r>
          </a:p>
        </p:txBody>
      </p:sp>
      <p:sp>
        <p:nvSpPr>
          <p:cNvPr id="7" name="Rectangle 6"/>
          <p:cNvSpPr/>
          <p:nvPr/>
        </p:nvSpPr>
        <p:spPr>
          <a:xfrm>
            <a:off x="498120" y="5181600"/>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rgbClr val="FF0000"/>
                </a:solidFill>
                <a:latin typeface="Optima"/>
                <a:cs typeface="Optima"/>
              </a:rPr>
              <a:t>STOP and Think: </a:t>
            </a:r>
            <a:r>
              <a:rPr lang="en-US" sz="2800" dirty="0" smtClean="0">
                <a:latin typeface="Optima"/>
                <a:cs typeface="Optima"/>
              </a:rPr>
              <a:t>Now is this problem well-defined?</a:t>
            </a:r>
            <a:endParaRPr lang="en-US" i="1" dirty="0">
              <a:latin typeface="Optima"/>
              <a:cs typeface="Optima"/>
            </a:endParaRPr>
          </a:p>
        </p:txBody>
      </p:sp>
    </p:spTree>
    <p:extLst>
      <p:ext uri="{BB962C8B-B14F-4D97-AF65-F5344CB8AC3E}">
        <p14:creationId xmlns:p14="http://schemas.microsoft.com/office/powerpoint/2010/main" val="13944605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53294981"/>
              </p:ext>
            </p:extLst>
          </p:nvPr>
        </p:nvGraphicFramePr>
        <p:xfrm>
          <a:off x="3200400" y="266700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Rectangle 4"/>
          <p:cNvSpPr/>
          <p:nvPr/>
        </p:nvSpPr>
        <p:spPr>
          <a:xfrm>
            <a:off x="481310" y="1524002"/>
            <a:ext cx="8229600" cy="954107"/>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accent4"/>
                </a:solidFill>
                <a:latin typeface="Optima"/>
                <a:cs typeface="Optima"/>
              </a:rPr>
              <a:t>Exercise Break: </a:t>
            </a:r>
            <a:r>
              <a:rPr lang="en-US" sz="2800" dirty="0" smtClean="0">
                <a:latin typeface="Optima"/>
                <a:cs typeface="Optima"/>
              </a:rPr>
              <a:t>Try fitting a tree to the following matrix.</a:t>
            </a:r>
            <a:endParaRPr lang="en-US" sz="2800" dirty="0">
              <a:latin typeface="Optima"/>
              <a:cs typeface="Optima"/>
            </a:endParaRPr>
          </a:p>
        </p:txBody>
      </p:sp>
      <p:sp>
        <p:nvSpPr>
          <p:cNvPr id="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Return to Distance-Based Phylogeny</a:t>
            </a:r>
          </a:p>
        </p:txBody>
      </p:sp>
    </p:spTree>
    <p:extLst>
      <p:ext uri="{BB962C8B-B14F-4D97-AF65-F5344CB8AC3E}">
        <p14:creationId xmlns:p14="http://schemas.microsoft.com/office/powerpoint/2010/main" val="73767409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solidFill>
                  <a:schemeClr val="tx2"/>
                </a:solidFill>
                <a:latin typeface="Optima"/>
                <a:cs typeface="Optima"/>
              </a:rPr>
              <a:t>No </a:t>
            </a:r>
            <a:r>
              <a:rPr lang="en-US" b="1" dirty="0" smtClean="0">
                <a:latin typeface="Optima"/>
                <a:cs typeface="Optima"/>
              </a:rPr>
              <a:t>Tree Fits a Matrix</a:t>
            </a:r>
            <a:endParaRPr lang="en-US" b="1" dirty="0">
              <a:latin typeface="Optima"/>
              <a:cs typeface="Optima"/>
            </a:endParaRPr>
          </a:p>
        </p:txBody>
      </p:sp>
      <p:graphicFrame>
        <p:nvGraphicFramePr>
          <p:cNvPr id="4" name="Table 3"/>
          <p:cNvGraphicFramePr>
            <a:graphicFrameLocks noGrp="1"/>
          </p:cNvGraphicFramePr>
          <p:nvPr>
            <p:extLst>
              <p:ext uri="{D42A27DB-BD31-4B8C-83A1-F6EECF244321}">
                <p14:modId xmlns:p14="http://schemas.microsoft.com/office/powerpoint/2010/main" val="633126917"/>
              </p:ext>
            </p:extLst>
          </p:nvPr>
        </p:nvGraphicFramePr>
        <p:xfrm>
          <a:off x="3200400" y="2667000"/>
          <a:ext cx="2310726" cy="2325080"/>
        </p:xfrm>
        <a:graphic>
          <a:graphicData uri="http://schemas.openxmlformats.org/drawingml/2006/table">
            <a:tbl>
              <a:tblPr firstRow="1" bandRow="1">
                <a:tableStyleId>{5C22544A-7EE6-4342-B048-85BDC9FD1C3A}</a:tableStyleId>
              </a:tblPr>
              <a:tblGrid>
                <a:gridCol w="449915"/>
                <a:gridCol w="449915"/>
                <a:gridCol w="511068"/>
                <a:gridCol w="428073"/>
                <a:gridCol w="471755"/>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0</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4</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262626"/>
                          </a:solidFill>
                          <a:latin typeface="Optima"/>
                          <a:cs typeface="Optima"/>
                        </a:rPr>
                        <a:t>3</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5</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4</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5016">
                <a:tc>
                  <a:txBody>
                    <a:bodyPr/>
                    <a:lstStyle/>
                    <a:p>
                      <a:pPr algn="ctr"/>
                      <a:r>
                        <a:rPr lang="en-US" sz="2000" b="1" i="1" dirty="0" smtClean="0">
                          <a:solidFill>
                            <a:srgbClr val="262626"/>
                          </a:solidFill>
                          <a:latin typeface="Optima"/>
                          <a:cs typeface="Optima"/>
                        </a:rPr>
                        <a:t>l</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0</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Rectangle 4"/>
          <p:cNvSpPr/>
          <p:nvPr/>
        </p:nvSpPr>
        <p:spPr>
          <a:xfrm>
            <a:off x="481310" y="1524002"/>
            <a:ext cx="8229600" cy="954107"/>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accent4"/>
                </a:solidFill>
                <a:latin typeface="Optima"/>
                <a:cs typeface="Optima"/>
              </a:rPr>
              <a:t>Exercise Break: </a:t>
            </a:r>
            <a:r>
              <a:rPr lang="en-US" sz="2800" dirty="0">
                <a:latin typeface="Optima"/>
                <a:cs typeface="Optima"/>
              </a:rPr>
              <a:t>Try fitting a tree to the following matrix.</a:t>
            </a:r>
          </a:p>
        </p:txBody>
      </p:sp>
      <p:sp>
        <p:nvSpPr>
          <p:cNvPr id="6" name="Content Placeholder 3"/>
          <p:cNvSpPr txBox="1">
            <a:spLocks/>
          </p:cNvSpPr>
          <p:nvPr/>
        </p:nvSpPr>
        <p:spPr>
          <a:xfrm>
            <a:off x="470712" y="5361021"/>
            <a:ext cx="8229600" cy="96358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Additive matrix:</a:t>
            </a:r>
            <a:r>
              <a:rPr lang="en-US" sz="2800" dirty="0" smtClean="0">
                <a:latin typeface="Optima"/>
                <a:cs typeface="Optima"/>
              </a:rPr>
              <a:t> distance matrix such that there exists an </a:t>
            </a:r>
            <a:r>
              <a:rPr lang="en-US" sz="2800" dirty="0" err="1" smtClean="0">
                <a:latin typeface="Optima"/>
                <a:cs typeface="Optima"/>
              </a:rPr>
              <a:t>unrooted</a:t>
            </a:r>
            <a:r>
              <a:rPr lang="en-US" sz="2800" dirty="0" smtClean="0">
                <a:latin typeface="Optima"/>
                <a:cs typeface="Optima"/>
              </a:rPr>
              <a:t> tree fitting it.</a:t>
            </a:r>
            <a:endParaRPr lang="en-US" sz="2800" b="1" dirty="0" smtClean="0">
              <a:latin typeface="Optima"/>
              <a:cs typeface="Optima"/>
            </a:endParaRPr>
          </a:p>
        </p:txBody>
      </p:sp>
    </p:spTree>
    <p:extLst>
      <p:ext uri="{BB962C8B-B14F-4D97-AF65-F5344CB8AC3E}">
        <p14:creationId xmlns:p14="http://schemas.microsoft.com/office/powerpoint/2010/main" val="166039754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0044112"/>
              </p:ext>
            </p:extLst>
          </p:nvPr>
        </p:nvGraphicFramePr>
        <p:xfrm>
          <a:off x="16764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Straight Arrow Connector 4"/>
          <p:cNvCxnSpPr/>
          <p:nvPr/>
        </p:nvCxnSpPr>
        <p:spPr>
          <a:xfrm>
            <a:off x="3941281" y="5113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73230" y="5105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181602" y="4421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591330" y="5113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599702" y="4429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21808" y="4916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331170" y="4226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331170" y="5579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17469" y="4916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13498" y="5579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13498" y="4226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19614" y="556345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17" name="Rectangle 16"/>
          <p:cNvSpPr/>
          <p:nvPr/>
        </p:nvSpPr>
        <p:spPr>
          <a:xfrm>
            <a:off x="6719612" y="4206965"/>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18" name="Rectangle 17"/>
          <p:cNvSpPr/>
          <p:nvPr/>
        </p:nvSpPr>
        <p:spPr>
          <a:xfrm>
            <a:off x="1441008" y="556672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19" name="Rectangle 18"/>
          <p:cNvSpPr/>
          <p:nvPr/>
        </p:nvSpPr>
        <p:spPr>
          <a:xfrm>
            <a:off x="1517875" y="41910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0" name="TextBox 19"/>
          <p:cNvSpPr txBox="1"/>
          <p:nvPr/>
        </p:nvSpPr>
        <p:spPr>
          <a:xfrm>
            <a:off x="3185961" y="5393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1" name="TextBox 20"/>
          <p:cNvSpPr txBox="1"/>
          <p:nvPr/>
        </p:nvSpPr>
        <p:spPr>
          <a:xfrm>
            <a:off x="3197204" y="4363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2" name="TextBox 21"/>
          <p:cNvSpPr txBox="1"/>
          <p:nvPr/>
        </p:nvSpPr>
        <p:spPr>
          <a:xfrm>
            <a:off x="4381511" y="468188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23" name="TextBox 22"/>
          <p:cNvSpPr txBox="1"/>
          <p:nvPr/>
        </p:nvSpPr>
        <p:spPr>
          <a:xfrm>
            <a:off x="5577157" y="4363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4" name="TextBox 23"/>
          <p:cNvSpPr txBox="1"/>
          <p:nvPr/>
        </p:nvSpPr>
        <p:spPr>
          <a:xfrm>
            <a:off x="5577157" y="5393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solidFill>
                  <a:schemeClr val="tx2"/>
                </a:solidFill>
                <a:latin typeface="Optima"/>
                <a:cs typeface="Optima"/>
              </a:rPr>
              <a:t>More Than One </a:t>
            </a:r>
            <a:r>
              <a:rPr lang="en-US" b="1" dirty="0" smtClean="0">
                <a:latin typeface="Optima"/>
                <a:cs typeface="Optima"/>
              </a:rPr>
              <a:t>Tree Fits a Matrix</a:t>
            </a:r>
            <a:endParaRPr lang="en-US" b="1" dirty="0">
              <a:latin typeface="Optima"/>
              <a:cs typeface="Optima"/>
            </a:endParaRPr>
          </a:p>
        </p:txBody>
      </p:sp>
    </p:spTree>
    <p:extLst>
      <p:ext uri="{BB962C8B-B14F-4D97-AF65-F5344CB8AC3E}">
        <p14:creationId xmlns:p14="http://schemas.microsoft.com/office/powerpoint/2010/main" val="67966268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84345083"/>
              </p:ext>
            </p:extLst>
          </p:nvPr>
        </p:nvGraphicFramePr>
        <p:xfrm>
          <a:off x="16764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Straight Arrow Connector 4"/>
          <p:cNvCxnSpPr/>
          <p:nvPr/>
        </p:nvCxnSpPr>
        <p:spPr>
          <a:xfrm>
            <a:off x="3941281" y="5113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73230" y="5105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181602" y="4421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591330" y="5113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599702" y="4429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21808" y="4916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331170" y="422640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331170" y="5579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17469" y="4916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13498" y="4226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19614" y="556345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19" name="Rectangle 18"/>
          <p:cNvSpPr/>
          <p:nvPr/>
        </p:nvSpPr>
        <p:spPr>
          <a:xfrm>
            <a:off x="1517875" y="41910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0" name="TextBox 19"/>
          <p:cNvSpPr txBox="1"/>
          <p:nvPr/>
        </p:nvSpPr>
        <p:spPr>
          <a:xfrm>
            <a:off x="3185961" y="5393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1" name="TextBox 20"/>
          <p:cNvSpPr txBox="1"/>
          <p:nvPr/>
        </p:nvSpPr>
        <p:spPr>
          <a:xfrm>
            <a:off x="3197204" y="4363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2" name="TextBox 21"/>
          <p:cNvSpPr txBox="1"/>
          <p:nvPr/>
        </p:nvSpPr>
        <p:spPr>
          <a:xfrm>
            <a:off x="4381511" y="468188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23" name="TextBox 22"/>
          <p:cNvSpPr txBox="1"/>
          <p:nvPr/>
        </p:nvSpPr>
        <p:spPr>
          <a:xfrm>
            <a:off x="5470203" y="4363973"/>
            <a:ext cx="541174"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1.5</a:t>
            </a:r>
            <a:endParaRPr lang="en-US" sz="2000" dirty="0">
              <a:solidFill>
                <a:schemeClr val="tx1">
                  <a:lumMod val="85000"/>
                  <a:lumOff val="15000"/>
                </a:schemeClr>
              </a:solidFill>
              <a:latin typeface="Optima"/>
              <a:cs typeface="Optima"/>
            </a:endParaRPr>
          </a:p>
        </p:txBody>
      </p:sp>
      <p:sp>
        <p:nvSpPr>
          <p:cNvPr id="24" name="TextBox 23"/>
          <p:cNvSpPr txBox="1"/>
          <p:nvPr/>
        </p:nvSpPr>
        <p:spPr>
          <a:xfrm>
            <a:off x="5577157" y="5393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cxnSp>
        <p:nvCxnSpPr>
          <p:cNvPr id="51" name="Straight Arrow Connector 50"/>
          <p:cNvCxnSpPr/>
          <p:nvPr/>
        </p:nvCxnSpPr>
        <p:spPr>
          <a:xfrm flipV="1">
            <a:off x="6705602" y="36576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8232272" y="3435869"/>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56" name="Oval 55"/>
          <p:cNvSpPr>
            <a:spLocks noChangeAspect="1"/>
          </p:cNvSpPr>
          <p:nvPr/>
        </p:nvSpPr>
        <p:spPr>
          <a:xfrm>
            <a:off x="7855170" y="346212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7" name="TextBox 56"/>
          <p:cNvSpPr txBox="1"/>
          <p:nvPr/>
        </p:nvSpPr>
        <p:spPr>
          <a:xfrm>
            <a:off x="6974099" y="3605145"/>
            <a:ext cx="541174"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0.5</a:t>
            </a:r>
            <a:endParaRPr lang="en-US" sz="2000" dirty="0">
              <a:solidFill>
                <a:schemeClr val="tx1">
                  <a:lumMod val="85000"/>
                  <a:lumOff val="15000"/>
                </a:schemeClr>
              </a:solidFill>
              <a:latin typeface="Optima"/>
              <a:cs typeface="Optima"/>
            </a:endParaRPr>
          </a:p>
        </p:txBody>
      </p:sp>
      <p:sp>
        <p:nvSpPr>
          <p:cNvPr id="5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solidFill>
                  <a:schemeClr val="tx2"/>
                </a:solidFill>
                <a:latin typeface="Optima"/>
                <a:cs typeface="Optima"/>
              </a:rPr>
              <a:t>More Than One </a:t>
            </a:r>
            <a:r>
              <a:rPr lang="en-US" b="1" dirty="0" smtClean="0">
                <a:latin typeface="Optima"/>
                <a:cs typeface="Optima"/>
              </a:rPr>
              <a:t>Tree Fits a Matrix</a:t>
            </a:r>
            <a:endParaRPr lang="en-US" b="1" dirty="0">
              <a:latin typeface="Optima"/>
              <a:cs typeface="Optima"/>
            </a:endParaRPr>
          </a:p>
        </p:txBody>
      </p:sp>
      <p:cxnSp>
        <p:nvCxnSpPr>
          <p:cNvPr id="59" name="Straight Arrow Connector 58"/>
          <p:cNvCxnSpPr/>
          <p:nvPr/>
        </p:nvCxnSpPr>
        <p:spPr>
          <a:xfrm flipH="1">
            <a:off x="1237643" y="580451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0" name="Oval 59"/>
          <p:cNvSpPr>
            <a:spLocks noChangeAspect="1"/>
          </p:cNvSpPr>
          <p:nvPr/>
        </p:nvSpPr>
        <p:spPr>
          <a:xfrm>
            <a:off x="2413516" y="561314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1" name="Rectangle 60"/>
          <p:cNvSpPr/>
          <p:nvPr/>
        </p:nvSpPr>
        <p:spPr>
          <a:xfrm>
            <a:off x="93759" y="6244196"/>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62" name="Oval 61"/>
          <p:cNvSpPr>
            <a:spLocks noChangeAspect="1"/>
          </p:cNvSpPr>
          <p:nvPr/>
        </p:nvSpPr>
        <p:spPr>
          <a:xfrm>
            <a:off x="1059811" y="6270448"/>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3" name="TextBox 62"/>
          <p:cNvSpPr txBox="1"/>
          <p:nvPr/>
        </p:nvSpPr>
        <p:spPr>
          <a:xfrm>
            <a:off x="1832274" y="6095728"/>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24892559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3941281" y="5113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73230" y="5105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181602" y="4421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591330" y="5113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599702" y="4429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21808" y="4916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331170" y="422640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331170" y="5579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17469" y="4916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13498" y="4226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19614" y="556345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19" name="Rectangle 18"/>
          <p:cNvSpPr/>
          <p:nvPr/>
        </p:nvSpPr>
        <p:spPr>
          <a:xfrm>
            <a:off x="1517875" y="41910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0" name="TextBox 19"/>
          <p:cNvSpPr txBox="1"/>
          <p:nvPr/>
        </p:nvSpPr>
        <p:spPr>
          <a:xfrm>
            <a:off x="3185961" y="5393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1" name="TextBox 20"/>
          <p:cNvSpPr txBox="1"/>
          <p:nvPr/>
        </p:nvSpPr>
        <p:spPr>
          <a:xfrm>
            <a:off x="3197204" y="4363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2" name="TextBox 21"/>
          <p:cNvSpPr txBox="1"/>
          <p:nvPr/>
        </p:nvSpPr>
        <p:spPr>
          <a:xfrm>
            <a:off x="4381511" y="468188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23" name="TextBox 22"/>
          <p:cNvSpPr txBox="1"/>
          <p:nvPr/>
        </p:nvSpPr>
        <p:spPr>
          <a:xfrm>
            <a:off x="5470203" y="4363973"/>
            <a:ext cx="541174"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1.5</a:t>
            </a:r>
            <a:endParaRPr lang="en-US" sz="2000" dirty="0">
              <a:solidFill>
                <a:schemeClr val="tx1">
                  <a:lumMod val="85000"/>
                  <a:lumOff val="15000"/>
                </a:schemeClr>
              </a:solidFill>
              <a:latin typeface="Optima"/>
              <a:cs typeface="Optima"/>
            </a:endParaRPr>
          </a:p>
        </p:txBody>
      </p:sp>
      <p:sp>
        <p:nvSpPr>
          <p:cNvPr id="24" name="TextBox 23"/>
          <p:cNvSpPr txBox="1"/>
          <p:nvPr/>
        </p:nvSpPr>
        <p:spPr>
          <a:xfrm>
            <a:off x="5577157" y="5393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cxnSp>
        <p:nvCxnSpPr>
          <p:cNvPr id="51" name="Straight Arrow Connector 50"/>
          <p:cNvCxnSpPr/>
          <p:nvPr/>
        </p:nvCxnSpPr>
        <p:spPr>
          <a:xfrm flipV="1">
            <a:off x="6705602" y="36576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8232272" y="3435869"/>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56" name="Oval 55"/>
          <p:cNvSpPr>
            <a:spLocks noChangeAspect="1"/>
          </p:cNvSpPr>
          <p:nvPr/>
        </p:nvSpPr>
        <p:spPr>
          <a:xfrm>
            <a:off x="7855170" y="346212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7" name="TextBox 56"/>
          <p:cNvSpPr txBox="1"/>
          <p:nvPr/>
        </p:nvSpPr>
        <p:spPr>
          <a:xfrm>
            <a:off x="6974099" y="3605145"/>
            <a:ext cx="541174"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0.5</a:t>
            </a:r>
            <a:endParaRPr lang="en-US" sz="2000" dirty="0">
              <a:solidFill>
                <a:schemeClr val="tx1">
                  <a:lumMod val="85000"/>
                  <a:lumOff val="15000"/>
                </a:schemeClr>
              </a:solidFill>
              <a:latin typeface="Optima"/>
              <a:cs typeface="Optima"/>
            </a:endParaRPr>
          </a:p>
        </p:txBody>
      </p:sp>
      <p:sp>
        <p:nvSpPr>
          <p:cNvPr id="5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endParaRPr lang="en-US" b="1" dirty="0">
              <a:latin typeface="Optima"/>
              <a:cs typeface="Optima"/>
            </a:endParaRPr>
          </a:p>
        </p:txBody>
      </p:sp>
      <p:cxnSp>
        <p:nvCxnSpPr>
          <p:cNvPr id="59" name="Straight Arrow Connector 58"/>
          <p:cNvCxnSpPr/>
          <p:nvPr/>
        </p:nvCxnSpPr>
        <p:spPr>
          <a:xfrm flipH="1">
            <a:off x="1237643" y="580451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0" name="Oval 59"/>
          <p:cNvSpPr>
            <a:spLocks noChangeAspect="1"/>
          </p:cNvSpPr>
          <p:nvPr/>
        </p:nvSpPr>
        <p:spPr>
          <a:xfrm>
            <a:off x="2413516" y="561314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1" name="Rectangle 60"/>
          <p:cNvSpPr/>
          <p:nvPr/>
        </p:nvSpPr>
        <p:spPr>
          <a:xfrm>
            <a:off x="93759" y="6244196"/>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62" name="Oval 61"/>
          <p:cNvSpPr>
            <a:spLocks noChangeAspect="1"/>
          </p:cNvSpPr>
          <p:nvPr/>
        </p:nvSpPr>
        <p:spPr>
          <a:xfrm>
            <a:off x="1059811" y="6270448"/>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3" name="TextBox 62"/>
          <p:cNvSpPr txBox="1"/>
          <p:nvPr/>
        </p:nvSpPr>
        <p:spPr>
          <a:xfrm>
            <a:off x="1832274" y="6095728"/>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cxnSp>
        <p:nvCxnSpPr>
          <p:cNvPr id="30" name="Straight Arrow Connector 29"/>
          <p:cNvCxnSpPr/>
          <p:nvPr/>
        </p:nvCxnSpPr>
        <p:spPr>
          <a:xfrm>
            <a:off x="3928452" y="235442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60401" y="234634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168773" y="166280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578501" y="23544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586873" y="16708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3808979" y="2157535"/>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6318341"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6318341" y="282035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4904640" y="2157535"/>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Oval 38"/>
          <p:cNvSpPr>
            <a:spLocks noChangeAspect="1"/>
          </p:cNvSpPr>
          <p:nvPr/>
        </p:nvSpPr>
        <p:spPr>
          <a:xfrm>
            <a:off x="2400669" y="282035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0" name="Oval 39"/>
          <p:cNvSpPr>
            <a:spLocks noChangeAspect="1"/>
          </p:cNvSpPr>
          <p:nvPr/>
        </p:nvSpPr>
        <p:spPr>
          <a:xfrm>
            <a:off x="2400669"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1" name="Rectangle 40"/>
          <p:cNvSpPr/>
          <p:nvPr/>
        </p:nvSpPr>
        <p:spPr>
          <a:xfrm>
            <a:off x="6706785" y="280437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42" name="Rectangle 41"/>
          <p:cNvSpPr/>
          <p:nvPr/>
        </p:nvSpPr>
        <p:spPr>
          <a:xfrm>
            <a:off x="6706783" y="1447887"/>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43" name="Rectangle 42"/>
          <p:cNvSpPr/>
          <p:nvPr/>
        </p:nvSpPr>
        <p:spPr>
          <a:xfrm>
            <a:off x="1428179" y="280764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44" name="Rectangle 43"/>
          <p:cNvSpPr/>
          <p:nvPr/>
        </p:nvSpPr>
        <p:spPr>
          <a:xfrm>
            <a:off x="1505046" y="1431921"/>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45" name="TextBox 44"/>
          <p:cNvSpPr txBox="1"/>
          <p:nvPr/>
        </p:nvSpPr>
        <p:spPr>
          <a:xfrm>
            <a:off x="3173132" y="26342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46" name="TextBox 45"/>
          <p:cNvSpPr txBox="1"/>
          <p:nvPr/>
        </p:nvSpPr>
        <p:spPr>
          <a:xfrm>
            <a:off x="3184375" y="16048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47" name="TextBox 46"/>
          <p:cNvSpPr txBox="1"/>
          <p:nvPr/>
        </p:nvSpPr>
        <p:spPr>
          <a:xfrm>
            <a:off x="4368682" y="1922801"/>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48" name="TextBox 47"/>
          <p:cNvSpPr txBox="1"/>
          <p:nvPr/>
        </p:nvSpPr>
        <p:spPr>
          <a:xfrm>
            <a:off x="5564328" y="16048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49" name="TextBox 48"/>
          <p:cNvSpPr txBox="1"/>
          <p:nvPr/>
        </p:nvSpPr>
        <p:spPr>
          <a:xfrm>
            <a:off x="5564328" y="26342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Which Tree is “Better”?</a:t>
            </a:r>
            <a:endParaRPr lang="en-US" b="1" dirty="0">
              <a:latin typeface="Optima"/>
              <a:cs typeface="Optima"/>
            </a:endParaRPr>
          </a:p>
        </p:txBody>
      </p:sp>
    </p:spTree>
    <p:extLst>
      <p:ext uri="{BB962C8B-B14F-4D97-AF65-F5344CB8AC3E}">
        <p14:creationId xmlns:p14="http://schemas.microsoft.com/office/powerpoint/2010/main" val="18202338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04 at 5.27.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517224" cy="6858000"/>
          </a:xfrm>
          <a:prstGeom prst="rect">
            <a:avLst/>
          </a:prstGeom>
        </p:spPr>
      </p:pic>
    </p:spTree>
    <p:extLst>
      <p:ext uri="{BB962C8B-B14F-4D97-AF65-F5344CB8AC3E}">
        <p14:creationId xmlns:p14="http://schemas.microsoft.com/office/powerpoint/2010/main" val="128932954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3941281" y="5113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73230" y="5105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181602" y="4421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591330" y="5113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599702" y="4429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21808" y="4916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331170" y="422640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331170" y="5579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17469" y="4916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13498" y="4226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19614" y="556345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19" name="Rectangle 18"/>
          <p:cNvSpPr/>
          <p:nvPr/>
        </p:nvSpPr>
        <p:spPr>
          <a:xfrm>
            <a:off x="1517875" y="41910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0" name="TextBox 19"/>
          <p:cNvSpPr txBox="1"/>
          <p:nvPr/>
        </p:nvSpPr>
        <p:spPr>
          <a:xfrm>
            <a:off x="3185961" y="5393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1" name="TextBox 20"/>
          <p:cNvSpPr txBox="1"/>
          <p:nvPr/>
        </p:nvSpPr>
        <p:spPr>
          <a:xfrm>
            <a:off x="3197204" y="4363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2" name="TextBox 21"/>
          <p:cNvSpPr txBox="1"/>
          <p:nvPr/>
        </p:nvSpPr>
        <p:spPr>
          <a:xfrm>
            <a:off x="4381511" y="468188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23" name="TextBox 22"/>
          <p:cNvSpPr txBox="1"/>
          <p:nvPr/>
        </p:nvSpPr>
        <p:spPr>
          <a:xfrm>
            <a:off x="5470203" y="4363973"/>
            <a:ext cx="541174"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1.5</a:t>
            </a:r>
            <a:endParaRPr lang="en-US" sz="2000" dirty="0">
              <a:solidFill>
                <a:schemeClr val="tx1">
                  <a:lumMod val="85000"/>
                  <a:lumOff val="15000"/>
                </a:schemeClr>
              </a:solidFill>
              <a:latin typeface="Optima"/>
              <a:cs typeface="Optima"/>
            </a:endParaRPr>
          </a:p>
        </p:txBody>
      </p:sp>
      <p:sp>
        <p:nvSpPr>
          <p:cNvPr id="24" name="TextBox 23"/>
          <p:cNvSpPr txBox="1"/>
          <p:nvPr/>
        </p:nvSpPr>
        <p:spPr>
          <a:xfrm>
            <a:off x="5577157" y="53933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cxnSp>
        <p:nvCxnSpPr>
          <p:cNvPr id="51" name="Straight Arrow Connector 50"/>
          <p:cNvCxnSpPr/>
          <p:nvPr/>
        </p:nvCxnSpPr>
        <p:spPr>
          <a:xfrm flipV="1">
            <a:off x="6705602" y="36576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8232272" y="3435869"/>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56" name="Oval 55"/>
          <p:cNvSpPr>
            <a:spLocks noChangeAspect="1"/>
          </p:cNvSpPr>
          <p:nvPr/>
        </p:nvSpPr>
        <p:spPr>
          <a:xfrm>
            <a:off x="7855170" y="346212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7" name="TextBox 56"/>
          <p:cNvSpPr txBox="1"/>
          <p:nvPr/>
        </p:nvSpPr>
        <p:spPr>
          <a:xfrm>
            <a:off x="6974099" y="3605145"/>
            <a:ext cx="541174"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0.5</a:t>
            </a:r>
            <a:endParaRPr lang="en-US" sz="2000" dirty="0">
              <a:solidFill>
                <a:schemeClr val="tx1">
                  <a:lumMod val="85000"/>
                  <a:lumOff val="15000"/>
                </a:schemeClr>
              </a:solidFill>
              <a:latin typeface="Optima"/>
              <a:cs typeface="Optima"/>
            </a:endParaRPr>
          </a:p>
        </p:txBody>
      </p:sp>
      <p:sp>
        <p:nvSpPr>
          <p:cNvPr id="5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endParaRPr lang="en-US" b="1" dirty="0">
              <a:latin typeface="Optima"/>
              <a:cs typeface="Optima"/>
            </a:endParaRPr>
          </a:p>
        </p:txBody>
      </p:sp>
      <p:cxnSp>
        <p:nvCxnSpPr>
          <p:cNvPr id="59" name="Straight Arrow Connector 58"/>
          <p:cNvCxnSpPr/>
          <p:nvPr/>
        </p:nvCxnSpPr>
        <p:spPr>
          <a:xfrm flipH="1">
            <a:off x="1237643" y="580451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0" name="Oval 59"/>
          <p:cNvSpPr>
            <a:spLocks noChangeAspect="1"/>
          </p:cNvSpPr>
          <p:nvPr/>
        </p:nvSpPr>
        <p:spPr>
          <a:xfrm>
            <a:off x="2413516" y="561314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1" name="Rectangle 60"/>
          <p:cNvSpPr/>
          <p:nvPr/>
        </p:nvSpPr>
        <p:spPr>
          <a:xfrm>
            <a:off x="93759" y="6244196"/>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62" name="Oval 61"/>
          <p:cNvSpPr>
            <a:spLocks noChangeAspect="1"/>
          </p:cNvSpPr>
          <p:nvPr/>
        </p:nvSpPr>
        <p:spPr>
          <a:xfrm>
            <a:off x="1059811" y="6270448"/>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3" name="TextBox 62"/>
          <p:cNvSpPr txBox="1"/>
          <p:nvPr/>
        </p:nvSpPr>
        <p:spPr>
          <a:xfrm>
            <a:off x="1832274" y="6095728"/>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cxnSp>
        <p:nvCxnSpPr>
          <p:cNvPr id="30" name="Straight Arrow Connector 29"/>
          <p:cNvCxnSpPr/>
          <p:nvPr/>
        </p:nvCxnSpPr>
        <p:spPr>
          <a:xfrm>
            <a:off x="3928452" y="235442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60401" y="234634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168773" y="166280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578501" y="23544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586873" y="16708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3808979" y="2157535"/>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6318341"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6318341" y="282035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4904640" y="2157535"/>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Oval 38"/>
          <p:cNvSpPr>
            <a:spLocks noChangeAspect="1"/>
          </p:cNvSpPr>
          <p:nvPr/>
        </p:nvSpPr>
        <p:spPr>
          <a:xfrm>
            <a:off x="2400669" y="282035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0" name="Oval 39"/>
          <p:cNvSpPr>
            <a:spLocks noChangeAspect="1"/>
          </p:cNvSpPr>
          <p:nvPr/>
        </p:nvSpPr>
        <p:spPr>
          <a:xfrm>
            <a:off x="2400669"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1" name="Rectangle 40"/>
          <p:cNvSpPr/>
          <p:nvPr/>
        </p:nvSpPr>
        <p:spPr>
          <a:xfrm>
            <a:off x="6706785" y="280437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42" name="Rectangle 41"/>
          <p:cNvSpPr/>
          <p:nvPr/>
        </p:nvSpPr>
        <p:spPr>
          <a:xfrm>
            <a:off x="6706783" y="1447887"/>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43" name="Rectangle 42"/>
          <p:cNvSpPr/>
          <p:nvPr/>
        </p:nvSpPr>
        <p:spPr>
          <a:xfrm>
            <a:off x="1428179" y="280764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44" name="Rectangle 43"/>
          <p:cNvSpPr/>
          <p:nvPr/>
        </p:nvSpPr>
        <p:spPr>
          <a:xfrm>
            <a:off x="1505046" y="1431921"/>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45" name="TextBox 44"/>
          <p:cNvSpPr txBox="1"/>
          <p:nvPr/>
        </p:nvSpPr>
        <p:spPr>
          <a:xfrm>
            <a:off x="3173132" y="26342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46" name="TextBox 45"/>
          <p:cNvSpPr txBox="1"/>
          <p:nvPr/>
        </p:nvSpPr>
        <p:spPr>
          <a:xfrm>
            <a:off x="3184375" y="16048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47" name="TextBox 46"/>
          <p:cNvSpPr txBox="1"/>
          <p:nvPr/>
        </p:nvSpPr>
        <p:spPr>
          <a:xfrm>
            <a:off x="4368682" y="1922801"/>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48" name="TextBox 47"/>
          <p:cNvSpPr txBox="1"/>
          <p:nvPr/>
        </p:nvSpPr>
        <p:spPr>
          <a:xfrm>
            <a:off x="5564328" y="16048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49" name="TextBox 48"/>
          <p:cNvSpPr txBox="1"/>
          <p:nvPr/>
        </p:nvSpPr>
        <p:spPr>
          <a:xfrm>
            <a:off x="5564328" y="26342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Which Tree is “Better”?</a:t>
            </a:r>
            <a:endParaRPr lang="en-US" b="1" dirty="0">
              <a:latin typeface="Optima"/>
              <a:cs typeface="Optima"/>
            </a:endParaRPr>
          </a:p>
        </p:txBody>
      </p:sp>
      <p:sp>
        <p:nvSpPr>
          <p:cNvPr id="52" name="Rectangle 51"/>
          <p:cNvSpPr/>
          <p:nvPr/>
        </p:nvSpPr>
        <p:spPr>
          <a:xfrm>
            <a:off x="6629400" y="4495800"/>
            <a:ext cx="1248106" cy="369332"/>
          </a:xfrm>
          <a:prstGeom prst="rect">
            <a:avLst/>
          </a:prstGeom>
        </p:spPr>
        <p:txBody>
          <a:bodyPr wrap="none">
            <a:spAutoFit/>
          </a:bodyPr>
          <a:lstStyle/>
          <a:p>
            <a:r>
              <a:rPr lang="en-US" dirty="0" smtClean="0">
                <a:solidFill>
                  <a:srgbClr val="ED1C24"/>
                </a:solidFill>
                <a:latin typeface="Optima"/>
                <a:cs typeface="Optima"/>
              </a:rPr>
              <a:t>degree = 2</a:t>
            </a:r>
            <a:endParaRPr lang="en-US" dirty="0">
              <a:solidFill>
                <a:srgbClr val="ED1C24"/>
              </a:solidFill>
            </a:endParaRPr>
          </a:p>
        </p:txBody>
      </p:sp>
      <p:sp>
        <p:nvSpPr>
          <p:cNvPr id="53" name="Rectangle 52"/>
          <p:cNvSpPr/>
          <p:nvPr/>
        </p:nvSpPr>
        <p:spPr>
          <a:xfrm>
            <a:off x="1244858" y="5372484"/>
            <a:ext cx="1248106" cy="369332"/>
          </a:xfrm>
          <a:prstGeom prst="rect">
            <a:avLst/>
          </a:prstGeom>
        </p:spPr>
        <p:txBody>
          <a:bodyPr wrap="none">
            <a:spAutoFit/>
          </a:bodyPr>
          <a:lstStyle/>
          <a:p>
            <a:r>
              <a:rPr lang="en-US" dirty="0" smtClean="0">
                <a:solidFill>
                  <a:srgbClr val="ED1C24"/>
                </a:solidFill>
                <a:latin typeface="Optima"/>
                <a:cs typeface="Optima"/>
              </a:rPr>
              <a:t>degree = 2</a:t>
            </a:r>
            <a:endParaRPr lang="en-US" dirty="0">
              <a:solidFill>
                <a:srgbClr val="ED1C24"/>
              </a:solidFill>
            </a:endParaRPr>
          </a:p>
        </p:txBody>
      </p:sp>
    </p:spTree>
    <p:extLst>
      <p:ext uri="{BB962C8B-B14F-4D97-AF65-F5344CB8AC3E}">
        <p14:creationId xmlns:p14="http://schemas.microsoft.com/office/powerpoint/2010/main" val="295006443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endParaRPr lang="en-US" b="1" dirty="0">
              <a:latin typeface="Optima"/>
              <a:cs typeface="Optima"/>
            </a:endParaRPr>
          </a:p>
        </p:txBody>
      </p:sp>
      <p:cxnSp>
        <p:nvCxnSpPr>
          <p:cNvPr id="30" name="Straight Arrow Connector 29"/>
          <p:cNvCxnSpPr/>
          <p:nvPr/>
        </p:nvCxnSpPr>
        <p:spPr>
          <a:xfrm>
            <a:off x="3928452" y="235442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60401" y="234634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168773" y="166280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578501" y="23544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586873" y="16708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3808979" y="2157535"/>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6318341"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6318341" y="282035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4904640" y="2157535"/>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Oval 38"/>
          <p:cNvSpPr>
            <a:spLocks noChangeAspect="1"/>
          </p:cNvSpPr>
          <p:nvPr/>
        </p:nvSpPr>
        <p:spPr>
          <a:xfrm>
            <a:off x="2400669" y="282035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0" name="Oval 39"/>
          <p:cNvSpPr>
            <a:spLocks noChangeAspect="1"/>
          </p:cNvSpPr>
          <p:nvPr/>
        </p:nvSpPr>
        <p:spPr>
          <a:xfrm>
            <a:off x="2400669"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1" name="Rectangle 40"/>
          <p:cNvSpPr/>
          <p:nvPr/>
        </p:nvSpPr>
        <p:spPr>
          <a:xfrm>
            <a:off x="6706785" y="280437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42" name="Rectangle 41"/>
          <p:cNvSpPr/>
          <p:nvPr/>
        </p:nvSpPr>
        <p:spPr>
          <a:xfrm>
            <a:off x="6706783" y="1447887"/>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43" name="Rectangle 42"/>
          <p:cNvSpPr/>
          <p:nvPr/>
        </p:nvSpPr>
        <p:spPr>
          <a:xfrm>
            <a:off x="1428179" y="280764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44" name="Rectangle 43"/>
          <p:cNvSpPr/>
          <p:nvPr/>
        </p:nvSpPr>
        <p:spPr>
          <a:xfrm>
            <a:off x="1505046" y="1431921"/>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45" name="TextBox 44"/>
          <p:cNvSpPr txBox="1"/>
          <p:nvPr/>
        </p:nvSpPr>
        <p:spPr>
          <a:xfrm>
            <a:off x="3173132" y="26342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46" name="TextBox 45"/>
          <p:cNvSpPr txBox="1"/>
          <p:nvPr/>
        </p:nvSpPr>
        <p:spPr>
          <a:xfrm>
            <a:off x="3184375" y="16048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47" name="TextBox 46"/>
          <p:cNvSpPr txBox="1"/>
          <p:nvPr/>
        </p:nvSpPr>
        <p:spPr>
          <a:xfrm>
            <a:off x="4368682" y="1922801"/>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48" name="TextBox 47"/>
          <p:cNvSpPr txBox="1"/>
          <p:nvPr/>
        </p:nvSpPr>
        <p:spPr>
          <a:xfrm>
            <a:off x="5564328" y="16048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49" name="TextBox 48"/>
          <p:cNvSpPr txBox="1"/>
          <p:nvPr/>
        </p:nvSpPr>
        <p:spPr>
          <a:xfrm>
            <a:off x="5564328" y="26342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Which Tree is “Better”?</a:t>
            </a:r>
            <a:endParaRPr lang="en-US" b="1" dirty="0">
              <a:latin typeface="Optima"/>
              <a:cs typeface="Optima"/>
            </a:endParaRPr>
          </a:p>
        </p:txBody>
      </p:sp>
      <p:sp>
        <p:nvSpPr>
          <p:cNvPr id="25" name="Content Placeholder 3"/>
          <p:cNvSpPr txBox="1">
            <a:spLocks/>
          </p:cNvSpPr>
          <p:nvPr/>
        </p:nvSpPr>
        <p:spPr>
          <a:xfrm>
            <a:off x="453433" y="3922940"/>
            <a:ext cx="8382000" cy="609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Simple tree:</a:t>
            </a:r>
            <a:r>
              <a:rPr lang="en-US" sz="2800" dirty="0" smtClean="0">
                <a:latin typeface="Optima"/>
                <a:cs typeface="Optima"/>
              </a:rPr>
              <a:t> tree with no nodes of degree 2.</a:t>
            </a:r>
          </a:p>
        </p:txBody>
      </p:sp>
    </p:spTree>
    <p:extLst>
      <p:ext uri="{BB962C8B-B14F-4D97-AF65-F5344CB8AC3E}">
        <p14:creationId xmlns:p14="http://schemas.microsoft.com/office/powerpoint/2010/main" val="288405231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endParaRPr lang="en-US" b="1" dirty="0">
              <a:latin typeface="Optima"/>
              <a:cs typeface="Optima"/>
            </a:endParaRPr>
          </a:p>
        </p:txBody>
      </p:sp>
      <p:cxnSp>
        <p:nvCxnSpPr>
          <p:cNvPr id="30" name="Straight Arrow Connector 29"/>
          <p:cNvCxnSpPr/>
          <p:nvPr/>
        </p:nvCxnSpPr>
        <p:spPr>
          <a:xfrm>
            <a:off x="3928452" y="235442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60401" y="234634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168773" y="166280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578501" y="23544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586873" y="16708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3808979" y="2157535"/>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6318341"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6318341" y="282035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4904640" y="2157535"/>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Oval 38"/>
          <p:cNvSpPr>
            <a:spLocks noChangeAspect="1"/>
          </p:cNvSpPr>
          <p:nvPr/>
        </p:nvSpPr>
        <p:spPr>
          <a:xfrm>
            <a:off x="2400669" y="282035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0" name="Oval 39"/>
          <p:cNvSpPr>
            <a:spLocks noChangeAspect="1"/>
          </p:cNvSpPr>
          <p:nvPr/>
        </p:nvSpPr>
        <p:spPr>
          <a:xfrm>
            <a:off x="2400669"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1" name="Rectangle 40"/>
          <p:cNvSpPr/>
          <p:nvPr/>
        </p:nvSpPr>
        <p:spPr>
          <a:xfrm>
            <a:off x="6706785" y="2804379"/>
            <a:ext cx="838845" cy="369332"/>
          </a:xfrm>
          <a:prstGeom prst="rect">
            <a:avLst/>
          </a:prstGeom>
        </p:spPr>
        <p:txBody>
          <a:bodyPr wrap="none">
            <a:spAutoFit/>
          </a:bodyPr>
          <a:lstStyle/>
          <a:p>
            <a:r>
              <a:rPr lang="en-US" b="1" dirty="0" smtClean="0">
                <a:solidFill>
                  <a:srgbClr val="262626"/>
                </a:solidFill>
                <a:latin typeface="Optima"/>
                <a:cs typeface="Optima"/>
              </a:rPr>
              <a:t>Whale</a:t>
            </a:r>
            <a:endParaRPr lang="en-US" dirty="0"/>
          </a:p>
        </p:txBody>
      </p:sp>
      <p:sp>
        <p:nvSpPr>
          <p:cNvPr id="42" name="Rectangle 41"/>
          <p:cNvSpPr/>
          <p:nvPr/>
        </p:nvSpPr>
        <p:spPr>
          <a:xfrm>
            <a:off x="6706783" y="1447887"/>
            <a:ext cx="595086" cy="369332"/>
          </a:xfrm>
          <a:prstGeom prst="rect">
            <a:avLst/>
          </a:prstGeom>
        </p:spPr>
        <p:txBody>
          <a:bodyPr wrap="none">
            <a:spAutoFit/>
          </a:bodyPr>
          <a:lstStyle/>
          <a:p>
            <a:r>
              <a:rPr lang="en-US" b="1" dirty="0" smtClean="0">
                <a:solidFill>
                  <a:srgbClr val="262626"/>
                </a:solidFill>
                <a:latin typeface="Optima"/>
                <a:cs typeface="Optima"/>
              </a:rPr>
              <a:t>Seal</a:t>
            </a:r>
            <a:endParaRPr lang="en-US" dirty="0"/>
          </a:p>
        </p:txBody>
      </p:sp>
      <p:sp>
        <p:nvSpPr>
          <p:cNvPr id="43" name="Rectangle 42"/>
          <p:cNvSpPr/>
          <p:nvPr/>
        </p:nvSpPr>
        <p:spPr>
          <a:xfrm>
            <a:off x="1428179" y="280764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44" name="Rectangle 43"/>
          <p:cNvSpPr/>
          <p:nvPr/>
        </p:nvSpPr>
        <p:spPr>
          <a:xfrm>
            <a:off x="1505046" y="1431921"/>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45" name="TextBox 44"/>
          <p:cNvSpPr txBox="1"/>
          <p:nvPr/>
        </p:nvSpPr>
        <p:spPr>
          <a:xfrm>
            <a:off x="3173132" y="26342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46" name="TextBox 45"/>
          <p:cNvSpPr txBox="1"/>
          <p:nvPr/>
        </p:nvSpPr>
        <p:spPr>
          <a:xfrm>
            <a:off x="3184375" y="16048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47" name="TextBox 46"/>
          <p:cNvSpPr txBox="1"/>
          <p:nvPr/>
        </p:nvSpPr>
        <p:spPr>
          <a:xfrm>
            <a:off x="4368682" y="1922801"/>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48" name="TextBox 47"/>
          <p:cNvSpPr txBox="1"/>
          <p:nvPr/>
        </p:nvSpPr>
        <p:spPr>
          <a:xfrm>
            <a:off x="5564328" y="16048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49" name="TextBox 48"/>
          <p:cNvSpPr txBox="1"/>
          <p:nvPr/>
        </p:nvSpPr>
        <p:spPr>
          <a:xfrm>
            <a:off x="5564328" y="2634295"/>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Which Tree is “Better”?</a:t>
            </a:r>
            <a:endParaRPr lang="en-US" b="1" dirty="0">
              <a:latin typeface="Optima"/>
              <a:cs typeface="Optima"/>
            </a:endParaRPr>
          </a:p>
        </p:txBody>
      </p:sp>
      <p:sp>
        <p:nvSpPr>
          <p:cNvPr id="55" name="Content Placeholder 3"/>
          <p:cNvSpPr txBox="1">
            <a:spLocks/>
          </p:cNvSpPr>
          <p:nvPr/>
        </p:nvSpPr>
        <p:spPr>
          <a:xfrm>
            <a:off x="453433" y="3922940"/>
            <a:ext cx="8382000" cy="609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Simple tree:</a:t>
            </a:r>
            <a:r>
              <a:rPr lang="en-US" sz="2800" dirty="0" smtClean="0">
                <a:latin typeface="Optima"/>
                <a:cs typeface="Optima"/>
              </a:rPr>
              <a:t> tree with no nodes of degree 2.</a:t>
            </a:r>
          </a:p>
        </p:txBody>
      </p:sp>
      <p:sp>
        <p:nvSpPr>
          <p:cNvPr id="25" name="Content Placeholder 3"/>
          <p:cNvSpPr txBox="1">
            <a:spLocks/>
          </p:cNvSpPr>
          <p:nvPr/>
        </p:nvSpPr>
        <p:spPr>
          <a:xfrm>
            <a:off x="453433" y="5065940"/>
            <a:ext cx="8382000" cy="990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Theorem: </a:t>
            </a:r>
            <a:r>
              <a:rPr lang="en-US" sz="2800" dirty="0" smtClean="0">
                <a:latin typeface="Optima"/>
                <a:cs typeface="Optima"/>
              </a:rPr>
              <a:t>There is a unique </a:t>
            </a:r>
            <a:r>
              <a:rPr lang="en-US" sz="2800" i="1" dirty="0" smtClean="0">
                <a:latin typeface="Optima"/>
                <a:cs typeface="Optima"/>
              </a:rPr>
              <a:t>simple</a:t>
            </a:r>
            <a:r>
              <a:rPr lang="en-US" sz="2800" dirty="0" smtClean="0">
                <a:latin typeface="Optima"/>
                <a:cs typeface="Optima"/>
              </a:rPr>
              <a:t> tree fitting an </a:t>
            </a:r>
            <a:r>
              <a:rPr lang="en-US" sz="2800" i="1" dirty="0" smtClean="0">
                <a:latin typeface="Optima"/>
                <a:cs typeface="Optima"/>
              </a:rPr>
              <a:t>additive</a:t>
            </a:r>
            <a:r>
              <a:rPr lang="en-US" sz="2800" dirty="0" smtClean="0">
                <a:latin typeface="Optima"/>
                <a:cs typeface="Optima"/>
              </a:rPr>
              <a:t> matrix.</a:t>
            </a:r>
            <a:endParaRPr lang="en-US" sz="2800" b="1" dirty="0" smtClean="0">
              <a:latin typeface="Optima"/>
              <a:cs typeface="Optima"/>
            </a:endParaRPr>
          </a:p>
        </p:txBody>
      </p:sp>
    </p:spTree>
    <p:extLst>
      <p:ext uri="{BB962C8B-B14F-4D97-AF65-F5344CB8AC3E}">
        <p14:creationId xmlns:p14="http://schemas.microsoft.com/office/powerpoint/2010/main" val="25423528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905001"/>
            <a:ext cx="8229600" cy="2246769"/>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Distance-Based Phylogeny Problem</a:t>
            </a:r>
            <a:r>
              <a:rPr lang="en-US" sz="2800" dirty="0" smtClean="0">
                <a:latin typeface="Optima"/>
                <a:cs typeface="Optima"/>
              </a:rPr>
              <a:t>:</a:t>
            </a:r>
            <a:r>
              <a:rPr lang="en-US" sz="2800" b="1" dirty="0" smtClean="0">
                <a:latin typeface="Optima"/>
                <a:cs typeface="Optima"/>
              </a:rPr>
              <a:t> </a:t>
            </a:r>
            <a:r>
              <a:rPr lang="en-US" sz="2800" i="1" dirty="0" smtClean="0">
                <a:latin typeface="Optima"/>
                <a:cs typeface="Optima"/>
              </a:rPr>
              <a:t>Construct an evolutionary tree from a distance matrix.</a:t>
            </a:r>
            <a:r>
              <a:rPr lang="en-US" sz="2800" i="1" dirty="0">
                <a:latin typeface="Optima"/>
                <a:cs typeface="Optima"/>
              </a:rPr>
              <a:t> </a:t>
            </a:r>
          </a:p>
          <a:p>
            <a:pPr marL="457200" indent="-457200">
              <a:buFont typeface="Arial"/>
              <a:buChar char="•"/>
            </a:pPr>
            <a:r>
              <a:rPr lang="en-US" sz="2800" b="1" dirty="0" smtClean="0">
                <a:latin typeface="Optima"/>
                <a:cs typeface="Optima"/>
              </a:rPr>
              <a:t>Input: </a:t>
            </a:r>
            <a:r>
              <a:rPr lang="en-US" sz="2800" dirty="0" smtClean="0">
                <a:latin typeface="Optima"/>
                <a:cs typeface="Optima"/>
              </a:rPr>
              <a:t>A distance matrix.</a:t>
            </a:r>
          </a:p>
          <a:p>
            <a:pPr marL="457200" indent="-457200">
              <a:buFont typeface="Arial"/>
              <a:buChar char="•"/>
            </a:pPr>
            <a:r>
              <a:rPr lang="en-US" sz="2800" b="1" dirty="0" smtClean="0">
                <a:latin typeface="Optima"/>
                <a:cs typeface="Optima"/>
              </a:rPr>
              <a:t>Output: </a:t>
            </a:r>
            <a:r>
              <a:rPr lang="en-US" sz="2800" dirty="0" smtClean="0">
                <a:latin typeface="Optima"/>
                <a:cs typeface="Optima"/>
              </a:rPr>
              <a:t>The simple tree fitting this distance matrix (if this matrix is additive).</a:t>
            </a:r>
            <a:endParaRPr lang="en-US" dirty="0">
              <a:latin typeface="Optima"/>
              <a:cs typeface="Optima"/>
            </a:endParaRPr>
          </a:p>
        </p:txBody>
      </p:sp>
      <p:sp>
        <p:nvSpPr>
          <p:cNvPr id="3" name="Title 1"/>
          <p:cNvSpPr txBox="1">
            <a:spLocks/>
          </p:cNvSpPr>
          <p:nvPr/>
        </p:nvSpPr>
        <p:spPr>
          <a:xfrm>
            <a:off x="218096"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Reformulating Distance-Based Phylogeny</a:t>
            </a:r>
            <a:endParaRPr lang="en-US" b="1" dirty="0">
              <a:latin typeface="Optima"/>
              <a:cs typeface="Optima"/>
            </a:endParaRPr>
          </a:p>
        </p:txBody>
      </p:sp>
    </p:spTree>
    <p:extLst>
      <p:ext uri="{BB962C8B-B14F-4D97-AF65-F5344CB8AC3E}">
        <p14:creationId xmlns:p14="http://schemas.microsoft.com/office/powerpoint/2010/main" val="310793263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Optima"/>
                <a:cs typeface="Optima"/>
              </a:rPr>
              <a:t>Outline</a:t>
            </a:r>
            <a:endParaRPr lang="en-US" b="1" dirty="0">
              <a:solidFill>
                <a:srgbClr val="000000"/>
              </a:solidFill>
              <a:latin typeface="Optima"/>
              <a:cs typeface="Optima"/>
            </a:endParaRP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smtClean="0">
                <a:solidFill>
                  <a:schemeClr val="bg1">
                    <a:lumMod val="50000"/>
                  </a:schemeClr>
                </a:solidFill>
                <a:latin typeface="Optima"/>
                <a:cs typeface="Optima"/>
              </a:rPr>
              <a:t>The Fastest Outbreak</a:t>
            </a:r>
          </a:p>
          <a:p>
            <a:pPr>
              <a:lnSpc>
                <a:spcPct val="120000"/>
              </a:lnSpc>
            </a:pPr>
            <a:r>
              <a:rPr lang="en-US" sz="2200" dirty="0" smtClean="0">
                <a:solidFill>
                  <a:schemeClr val="bg1">
                    <a:lumMod val="50000"/>
                  </a:schemeClr>
                </a:solidFill>
                <a:latin typeface="Optima"/>
                <a:cs typeface="Optima"/>
              </a:rPr>
              <a:t>Transforming Distance Matrices into Evolutionary Trees</a:t>
            </a:r>
          </a:p>
          <a:p>
            <a:pPr>
              <a:lnSpc>
                <a:spcPct val="120000"/>
              </a:lnSpc>
            </a:pPr>
            <a:r>
              <a:rPr lang="en-US" sz="2200" b="1" dirty="0" smtClean="0">
                <a:solidFill>
                  <a:srgbClr val="000000"/>
                </a:solidFill>
                <a:latin typeface="Optima"/>
                <a:cs typeface="Optima"/>
              </a:rPr>
              <a:t>Toward an Algorithm for Distance-Based Phylogeny Construction</a:t>
            </a:r>
          </a:p>
          <a:p>
            <a:pPr>
              <a:lnSpc>
                <a:spcPct val="120000"/>
              </a:lnSpc>
            </a:pPr>
            <a:r>
              <a:rPr lang="en-US" sz="2200" dirty="0" smtClean="0">
                <a:solidFill>
                  <a:schemeClr val="bg1">
                    <a:lumMod val="50000"/>
                  </a:schemeClr>
                </a:solidFill>
                <a:latin typeface="Optima"/>
                <a:cs typeface="Optima"/>
              </a:rPr>
              <a:t>Additive Phylogeny</a:t>
            </a:r>
          </a:p>
          <a:p>
            <a:pPr>
              <a:lnSpc>
                <a:spcPct val="120000"/>
              </a:lnSpc>
            </a:pPr>
            <a:r>
              <a:rPr lang="en-US" sz="2200" dirty="0" smtClean="0">
                <a:solidFill>
                  <a:schemeClr val="bg1">
                    <a:lumMod val="50000"/>
                  </a:schemeClr>
                </a:solidFill>
                <a:latin typeface="Optima"/>
                <a:cs typeface="Optima"/>
              </a:rPr>
              <a:t>Using Least-Squares to Construct Distance-Based Phylogenies</a:t>
            </a:r>
            <a:endParaRPr lang="en-US" sz="2200" dirty="0">
              <a:solidFill>
                <a:schemeClr val="bg1">
                  <a:lumMod val="50000"/>
                </a:schemeClr>
              </a:solidFill>
              <a:latin typeface="Optima"/>
              <a:cs typeface="Optima"/>
            </a:endParaRPr>
          </a:p>
          <a:p>
            <a:pPr>
              <a:lnSpc>
                <a:spcPct val="120000"/>
              </a:lnSpc>
            </a:pPr>
            <a:r>
              <a:rPr lang="en-US" sz="2200" dirty="0" err="1" smtClean="0">
                <a:solidFill>
                  <a:schemeClr val="bg1">
                    <a:lumMod val="50000"/>
                  </a:schemeClr>
                </a:solidFill>
                <a:latin typeface="Optima"/>
                <a:cs typeface="Optima"/>
              </a:rPr>
              <a:t>Ultrametric</a:t>
            </a:r>
            <a:r>
              <a:rPr lang="en-US" sz="2200" dirty="0" smtClean="0">
                <a:solidFill>
                  <a:schemeClr val="bg1">
                    <a:lumMod val="50000"/>
                  </a:schemeClr>
                </a:solidFill>
                <a:latin typeface="Optima"/>
                <a:cs typeface="Optima"/>
              </a:rPr>
              <a:t> Evolutionary Trees</a:t>
            </a:r>
          </a:p>
          <a:p>
            <a:pPr>
              <a:lnSpc>
                <a:spcPct val="120000"/>
              </a:lnSpc>
            </a:pPr>
            <a:r>
              <a:rPr lang="en-US" sz="2200" dirty="0" smtClean="0">
                <a:solidFill>
                  <a:schemeClr val="bg1">
                    <a:lumMod val="50000"/>
                  </a:schemeClr>
                </a:solidFill>
                <a:latin typeface="Optima"/>
                <a:cs typeface="Optima"/>
              </a:rPr>
              <a:t>The Neighbor-Joining Algorithm</a:t>
            </a:r>
          </a:p>
          <a:p>
            <a:pPr>
              <a:lnSpc>
                <a:spcPct val="120000"/>
              </a:lnSpc>
            </a:pPr>
            <a:r>
              <a:rPr lang="en-US" sz="2200" dirty="0" smtClean="0">
                <a:solidFill>
                  <a:schemeClr val="bg1">
                    <a:lumMod val="50000"/>
                  </a:schemeClr>
                </a:solidFill>
                <a:latin typeface="Optima"/>
                <a:cs typeface="Optima"/>
              </a:rPr>
              <a:t>Character-Based Tree Reconstruction</a:t>
            </a:r>
          </a:p>
          <a:p>
            <a:pPr>
              <a:lnSpc>
                <a:spcPct val="120000"/>
              </a:lnSpc>
            </a:pPr>
            <a:r>
              <a:rPr lang="en-US" sz="2200" dirty="0" smtClean="0">
                <a:solidFill>
                  <a:schemeClr val="bg1">
                    <a:lumMod val="50000"/>
                  </a:schemeClr>
                </a:solidFill>
                <a:latin typeface="Optima"/>
                <a:cs typeface="Optima"/>
              </a:rPr>
              <a:t>The Small Parsimony Problem</a:t>
            </a:r>
          </a:p>
          <a:p>
            <a:pPr>
              <a:lnSpc>
                <a:spcPct val="120000"/>
              </a:lnSpc>
            </a:pPr>
            <a:r>
              <a:rPr lang="en-US" sz="2200" dirty="0" smtClean="0">
                <a:solidFill>
                  <a:schemeClr val="bg1">
                    <a:lumMod val="50000"/>
                  </a:schemeClr>
                </a:solidFill>
                <a:latin typeface="Optima"/>
                <a:cs typeface="Optima"/>
              </a:rPr>
              <a:t>The Large Parsimony Problem</a:t>
            </a:r>
          </a:p>
          <a:p>
            <a:pPr>
              <a:lnSpc>
                <a:spcPct val="120000"/>
              </a:lnSpc>
            </a:pPr>
            <a:r>
              <a:rPr lang="en-US" sz="2200" dirty="0" smtClean="0">
                <a:solidFill>
                  <a:schemeClr val="bg1">
                    <a:lumMod val="50000"/>
                  </a:schemeClr>
                </a:solidFill>
                <a:latin typeface="Optima"/>
                <a:cs typeface="Optima"/>
              </a:rPr>
              <a:t>Evolutionary Tree Reconstruction in the Modern Era</a:t>
            </a:r>
            <a:endParaRPr lang="en-US" sz="2200" dirty="0">
              <a:solidFill>
                <a:schemeClr val="bg1">
                  <a:lumMod val="50000"/>
                </a:schemeClr>
              </a:solidFill>
              <a:latin typeface="Optima"/>
              <a:cs typeface="Optima"/>
            </a:endParaRPr>
          </a:p>
        </p:txBody>
      </p:sp>
    </p:spTree>
    <p:extLst>
      <p:ext uri="{BB962C8B-B14F-4D97-AF65-F5344CB8AC3E}">
        <p14:creationId xmlns:p14="http://schemas.microsoft.com/office/powerpoint/2010/main" val="370807057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35195804"/>
              </p:ext>
            </p:extLst>
          </p:nvPr>
        </p:nvGraphicFramePr>
        <p:xfrm>
          <a:off x="1752600" y="19812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ED1C24"/>
                          </a:solidFill>
                          <a:latin typeface="Optima"/>
                          <a:cs typeface="Optima"/>
                        </a:rPr>
                        <a:t>Whale</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ED1C24"/>
                          </a:solidFill>
                          <a:latin typeface="Optima"/>
                          <a:cs typeface="Optima"/>
                        </a:rPr>
                        <a:t>Seal</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chemeClr val="tx1">
                              <a:lumMod val="85000"/>
                              <a:lumOff val="15000"/>
                            </a:schemeClr>
                          </a:solidFill>
                          <a:latin typeface="Optima"/>
                          <a:cs typeface="Optima"/>
                        </a:rPr>
                        <a:t>0</a:t>
                      </a:r>
                      <a:endParaRPr lang="en-US" sz="19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rgbClr val="ED1C24"/>
                          </a:solidFill>
                          <a:latin typeface="Optima"/>
                          <a:cs typeface="Optima"/>
                        </a:rPr>
                        <a:t>2</a:t>
                      </a:r>
                      <a:endParaRPr lang="en-US" sz="19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 name="Straight Arrow Connector 2"/>
          <p:cNvCxnSpPr/>
          <p:nvPr/>
        </p:nvCxnSpPr>
        <p:spPr>
          <a:xfrm>
            <a:off x="4017481" y="54183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a:off x="5249430" y="5410228"/>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5257802" y="4726683"/>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2667530" y="54183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675902" y="47347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 name="Oval 7"/>
          <p:cNvSpPr>
            <a:spLocks noChangeAspect="1"/>
          </p:cNvSpPr>
          <p:nvPr/>
        </p:nvSpPr>
        <p:spPr>
          <a:xfrm>
            <a:off x="3898008" y="52214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9" name="Oval 8"/>
          <p:cNvSpPr>
            <a:spLocks noChangeAspect="1"/>
          </p:cNvSpPr>
          <p:nvPr/>
        </p:nvSpPr>
        <p:spPr>
          <a:xfrm>
            <a:off x="6407370" y="4531204"/>
            <a:ext cx="365762" cy="365760"/>
          </a:xfrm>
          <a:prstGeom prst="ellipse">
            <a:avLst/>
          </a:prstGeom>
          <a:solidFill>
            <a:schemeClr val="tx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07370" y="5884235"/>
            <a:ext cx="365762" cy="365760"/>
          </a:xfrm>
          <a:prstGeom prst="ellipse">
            <a:avLst/>
          </a:prstGeom>
          <a:solidFill>
            <a:schemeClr val="tx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4993669" y="52214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2489698" y="58842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489698" y="45312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Rectangle 13"/>
          <p:cNvSpPr/>
          <p:nvPr/>
        </p:nvSpPr>
        <p:spPr>
          <a:xfrm>
            <a:off x="6795814" y="5868259"/>
            <a:ext cx="838845" cy="369332"/>
          </a:xfrm>
          <a:prstGeom prst="rect">
            <a:avLst/>
          </a:prstGeom>
        </p:spPr>
        <p:txBody>
          <a:bodyPr wrap="none">
            <a:spAutoFit/>
          </a:bodyPr>
          <a:lstStyle/>
          <a:p>
            <a:r>
              <a:rPr lang="en-US" b="1" dirty="0" smtClean="0">
                <a:solidFill>
                  <a:srgbClr val="ED1C24"/>
                </a:solidFill>
                <a:latin typeface="Optima"/>
                <a:cs typeface="Optima"/>
              </a:rPr>
              <a:t>Whale</a:t>
            </a:r>
            <a:endParaRPr lang="en-US" dirty="0">
              <a:solidFill>
                <a:srgbClr val="ED1C24"/>
              </a:solidFill>
            </a:endParaRPr>
          </a:p>
        </p:txBody>
      </p:sp>
      <p:sp>
        <p:nvSpPr>
          <p:cNvPr id="15" name="Rectangle 14"/>
          <p:cNvSpPr/>
          <p:nvPr/>
        </p:nvSpPr>
        <p:spPr>
          <a:xfrm>
            <a:off x="6795812" y="4511765"/>
            <a:ext cx="595086" cy="369332"/>
          </a:xfrm>
          <a:prstGeom prst="rect">
            <a:avLst/>
          </a:prstGeom>
        </p:spPr>
        <p:txBody>
          <a:bodyPr wrap="none">
            <a:spAutoFit/>
          </a:bodyPr>
          <a:lstStyle/>
          <a:p>
            <a:r>
              <a:rPr lang="en-US" b="1" dirty="0" smtClean="0">
                <a:solidFill>
                  <a:schemeClr val="tx2"/>
                </a:solidFill>
                <a:latin typeface="Optima"/>
                <a:cs typeface="Optima"/>
              </a:rPr>
              <a:t>Seal</a:t>
            </a:r>
            <a:endParaRPr lang="en-US" b="1" dirty="0">
              <a:solidFill>
                <a:schemeClr val="tx2"/>
              </a:solidFill>
            </a:endParaRPr>
          </a:p>
        </p:txBody>
      </p:sp>
      <p:sp>
        <p:nvSpPr>
          <p:cNvPr id="16" name="Rectangle 15"/>
          <p:cNvSpPr/>
          <p:nvPr/>
        </p:nvSpPr>
        <p:spPr>
          <a:xfrm>
            <a:off x="1517208" y="587152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17" name="Rectangle 16"/>
          <p:cNvSpPr/>
          <p:nvPr/>
        </p:nvSpPr>
        <p:spPr>
          <a:xfrm>
            <a:off x="1594075" y="44958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18" name="TextBox 17"/>
          <p:cNvSpPr txBox="1"/>
          <p:nvPr/>
        </p:nvSpPr>
        <p:spPr>
          <a:xfrm>
            <a:off x="3262161" y="56981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19" name="TextBox 18"/>
          <p:cNvSpPr txBox="1"/>
          <p:nvPr/>
        </p:nvSpPr>
        <p:spPr>
          <a:xfrm>
            <a:off x="3273404" y="46687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20" name="TextBox 19"/>
          <p:cNvSpPr txBox="1"/>
          <p:nvPr/>
        </p:nvSpPr>
        <p:spPr>
          <a:xfrm>
            <a:off x="4457711" y="498668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21" name="TextBox 20"/>
          <p:cNvSpPr txBox="1"/>
          <p:nvPr/>
        </p:nvSpPr>
        <p:spPr>
          <a:xfrm>
            <a:off x="5653357" y="46687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22" name="TextBox 21"/>
          <p:cNvSpPr txBox="1"/>
          <p:nvPr/>
        </p:nvSpPr>
        <p:spPr>
          <a:xfrm>
            <a:off x="5653357" y="56981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23"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spTree>
    <p:extLst>
      <p:ext uri="{BB962C8B-B14F-4D97-AF65-F5344CB8AC3E}">
        <p14:creationId xmlns:p14="http://schemas.microsoft.com/office/powerpoint/2010/main" val="75886902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3"/>
          <p:cNvSpPr txBox="1">
            <a:spLocks/>
          </p:cNvSpPr>
          <p:nvPr/>
        </p:nvSpPr>
        <p:spPr>
          <a:xfrm>
            <a:off x="304802" y="5499996"/>
            <a:ext cx="8610601"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b="1" dirty="0" smtClean="0">
              <a:latin typeface="Optima"/>
              <a:cs typeface="Optima"/>
            </a:endParaRPr>
          </a:p>
        </p:txBody>
      </p:sp>
      <p:cxnSp>
        <p:nvCxnSpPr>
          <p:cNvPr id="46" name="Straight Arrow Connector 45"/>
          <p:cNvCxnSpPr/>
          <p:nvPr/>
        </p:nvCxnSpPr>
        <p:spPr>
          <a:xfrm>
            <a:off x="4017481" y="54183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5249430" y="5410228"/>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257802" y="4726683"/>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2667530" y="54183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flipV="1">
            <a:off x="2675902" y="47347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1" name="Oval 50"/>
          <p:cNvSpPr>
            <a:spLocks noChangeAspect="1"/>
          </p:cNvSpPr>
          <p:nvPr/>
        </p:nvSpPr>
        <p:spPr>
          <a:xfrm>
            <a:off x="3898008" y="52214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2" name="Oval 51"/>
          <p:cNvSpPr>
            <a:spLocks noChangeAspect="1"/>
          </p:cNvSpPr>
          <p:nvPr/>
        </p:nvSpPr>
        <p:spPr>
          <a:xfrm>
            <a:off x="6407370" y="4531204"/>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3" name="Oval 52"/>
          <p:cNvSpPr>
            <a:spLocks noChangeAspect="1"/>
          </p:cNvSpPr>
          <p:nvPr/>
        </p:nvSpPr>
        <p:spPr>
          <a:xfrm>
            <a:off x="6407370" y="588423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Oval 53"/>
          <p:cNvSpPr>
            <a:spLocks noChangeAspect="1"/>
          </p:cNvSpPr>
          <p:nvPr/>
        </p:nvSpPr>
        <p:spPr>
          <a:xfrm>
            <a:off x="4993669" y="5221413"/>
            <a:ext cx="365762" cy="365760"/>
          </a:xfrm>
          <a:prstGeom prst="ellipse">
            <a:avLst/>
          </a:prstGeom>
          <a:solidFill>
            <a:srgbClr val="149B5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176FC1"/>
              </a:solidFill>
              <a:latin typeface="Optima"/>
              <a:cs typeface="Optima"/>
            </a:endParaRPr>
          </a:p>
        </p:txBody>
      </p:sp>
      <p:sp>
        <p:nvSpPr>
          <p:cNvPr id="55" name="Oval 54"/>
          <p:cNvSpPr>
            <a:spLocks noChangeAspect="1"/>
          </p:cNvSpPr>
          <p:nvPr/>
        </p:nvSpPr>
        <p:spPr>
          <a:xfrm>
            <a:off x="2489698" y="58842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6" name="Oval 55"/>
          <p:cNvSpPr>
            <a:spLocks noChangeAspect="1"/>
          </p:cNvSpPr>
          <p:nvPr/>
        </p:nvSpPr>
        <p:spPr>
          <a:xfrm>
            <a:off x="2489698" y="45312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7" name="Rectangle 56"/>
          <p:cNvSpPr/>
          <p:nvPr/>
        </p:nvSpPr>
        <p:spPr>
          <a:xfrm>
            <a:off x="6795814" y="5868259"/>
            <a:ext cx="838845" cy="369332"/>
          </a:xfrm>
          <a:prstGeom prst="rect">
            <a:avLst/>
          </a:prstGeom>
        </p:spPr>
        <p:txBody>
          <a:bodyPr wrap="none">
            <a:spAutoFit/>
          </a:bodyPr>
          <a:lstStyle/>
          <a:p>
            <a:r>
              <a:rPr lang="en-US" b="1" dirty="0" smtClean="0">
                <a:solidFill>
                  <a:srgbClr val="ED1C24"/>
                </a:solidFill>
                <a:latin typeface="Optima"/>
                <a:cs typeface="Optima"/>
              </a:rPr>
              <a:t>Whale</a:t>
            </a:r>
            <a:endParaRPr lang="en-US" dirty="0">
              <a:solidFill>
                <a:srgbClr val="ED1C24"/>
              </a:solidFill>
            </a:endParaRPr>
          </a:p>
        </p:txBody>
      </p:sp>
      <p:sp>
        <p:nvSpPr>
          <p:cNvPr id="58" name="Rectangle 57"/>
          <p:cNvSpPr/>
          <p:nvPr/>
        </p:nvSpPr>
        <p:spPr>
          <a:xfrm>
            <a:off x="6795812" y="4511765"/>
            <a:ext cx="595086" cy="369332"/>
          </a:xfrm>
          <a:prstGeom prst="rect">
            <a:avLst/>
          </a:prstGeom>
        </p:spPr>
        <p:txBody>
          <a:bodyPr wrap="none">
            <a:spAutoFit/>
          </a:bodyPr>
          <a:lstStyle/>
          <a:p>
            <a:r>
              <a:rPr lang="en-US" b="1" dirty="0" smtClean="0">
                <a:solidFill>
                  <a:schemeClr val="tx2"/>
                </a:solidFill>
                <a:latin typeface="Optima"/>
                <a:cs typeface="Optima"/>
              </a:rPr>
              <a:t>Seal</a:t>
            </a:r>
            <a:endParaRPr lang="en-US" b="1" dirty="0">
              <a:solidFill>
                <a:schemeClr val="tx2"/>
              </a:solidFill>
            </a:endParaRPr>
          </a:p>
        </p:txBody>
      </p:sp>
      <p:sp>
        <p:nvSpPr>
          <p:cNvPr id="59" name="Rectangle 58"/>
          <p:cNvSpPr/>
          <p:nvPr/>
        </p:nvSpPr>
        <p:spPr>
          <a:xfrm>
            <a:off x="1517208" y="587152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60" name="Rectangle 59"/>
          <p:cNvSpPr/>
          <p:nvPr/>
        </p:nvSpPr>
        <p:spPr>
          <a:xfrm>
            <a:off x="1594075" y="44958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61" name="TextBox 60"/>
          <p:cNvSpPr txBox="1"/>
          <p:nvPr/>
        </p:nvSpPr>
        <p:spPr>
          <a:xfrm>
            <a:off x="3262161" y="56981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2" name="TextBox 61"/>
          <p:cNvSpPr txBox="1"/>
          <p:nvPr/>
        </p:nvSpPr>
        <p:spPr>
          <a:xfrm>
            <a:off x="3273404" y="46687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63" name="TextBox 62"/>
          <p:cNvSpPr txBox="1"/>
          <p:nvPr/>
        </p:nvSpPr>
        <p:spPr>
          <a:xfrm>
            <a:off x="4457711" y="498668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64" name="TextBox 63"/>
          <p:cNvSpPr txBox="1"/>
          <p:nvPr/>
        </p:nvSpPr>
        <p:spPr>
          <a:xfrm>
            <a:off x="5653357" y="46687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5" name="TextBox 64"/>
          <p:cNvSpPr txBox="1"/>
          <p:nvPr/>
        </p:nvSpPr>
        <p:spPr>
          <a:xfrm>
            <a:off x="5653357" y="56981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sp>
        <p:nvSpPr>
          <p:cNvPr id="26" name="Content Placeholder 3"/>
          <p:cNvSpPr txBox="1">
            <a:spLocks/>
          </p:cNvSpPr>
          <p:nvPr/>
        </p:nvSpPr>
        <p:spPr>
          <a:xfrm>
            <a:off x="465840" y="1524000"/>
            <a:ext cx="8229600" cy="990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Seal and whale are </a:t>
            </a:r>
            <a:r>
              <a:rPr lang="en-US" sz="2800" b="1" dirty="0" smtClean="0">
                <a:solidFill>
                  <a:srgbClr val="ED1C24"/>
                </a:solidFill>
                <a:latin typeface="Optima"/>
                <a:cs typeface="Optima"/>
              </a:rPr>
              <a:t>neighbors</a:t>
            </a:r>
            <a:r>
              <a:rPr lang="en-US" sz="2800" dirty="0" smtClean="0">
                <a:solidFill>
                  <a:srgbClr val="ED1C24"/>
                </a:solidFill>
                <a:latin typeface="Optima"/>
                <a:cs typeface="Optima"/>
              </a:rPr>
              <a:t> </a:t>
            </a:r>
            <a:r>
              <a:rPr lang="en-US" sz="2800" dirty="0" smtClean="0">
                <a:latin typeface="Optima"/>
                <a:cs typeface="Optima"/>
              </a:rPr>
              <a:t>(meaning they share the same </a:t>
            </a:r>
            <a:r>
              <a:rPr lang="en-US" sz="2800" b="1" dirty="0" smtClean="0">
                <a:solidFill>
                  <a:schemeClr val="bg2"/>
                </a:solidFill>
                <a:latin typeface="Optima"/>
                <a:cs typeface="Optima"/>
              </a:rPr>
              <a:t>parent</a:t>
            </a:r>
            <a:r>
              <a:rPr lang="en-US" sz="2800" dirty="0" smtClean="0">
                <a:latin typeface="Optima"/>
                <a:cs typeface="Optima"/>
              </a:rPr>
              <a:t>).</a:t>
            </a:r>
          </a:p>
        </p:txBody>
      </p:sp>
    </p:spTree>
    <p:extLst>
      <p:ext uri="{BB962C8B-B14F-4D97-AF65-F5344CB8AC3E}">
        <p14:creationId xmlns:p14="http://schemas.microsoft.com/office/powerpoint/2010/main" val="398494460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3"/>
          <p:cNvSpPr txBox="1">
            <a:spLocks/>
          </p:cNvSpPr>
          <p:nvPr/>
        </p:nvSpPr>
        <p:spPr>
          <a:xfrm>
            <a:off x="465840" y="1524000"/>
            <a:ext cx="8229600" cy="990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Seal and whale are </a:t>
            </a:r>
            <a:r>
              <a:rPr lang="en-US" sz="2800" b="1" dirty="0" smtClean="0">
                <a:solidFill>
                  <a:srgbClr val="ED1C24"/>
                </a:solidFill>
                <a:latin typeface="Optima"/>
                <a:cs typeface="Optima"/>
              </a:rPr>
              <a:t>neighbors</a:t>
            </a:r>
            <a:r>
              <a:rPr lang="en-US" sz="2800" dirty="0" smtClean="0">
                <a:solidFill>
                  <a:srgbClr val="ED1C24"/>
                </a:solidFill>
                <a:latin typeface="Optima"/>
                <a:cs typeface="Optima"/>
              </a:rPr>
              <a:t> </a:t>
            </a:r>
            <a:r>
              <a:rPr lang="en-US" sz="2800" dirty="0" smtClean="0">
                <a:latin typeface="Optima"/>
                <a:cs typeface="Optima"/>
              </a:rPr>
              <a:t>(meaning they share the same </a:t>
            </a:r>
            <a:r>
              <a:rPr lang="en-US" sz="2800" b="1" dirty="0" smtClean="0">
                <a:solidFill>
                  <a:schemeClr val="bg2"/>
                </a:solidFill>
                <a:latin typeface="Optima"/>
                <a:cs typeface="Optima"/>
              </a:rPr>
              <a:t>parent</a:t>
            </a:r>
            <a:r>
              <a:rPr lang="en-US" sz="2800" dirty="0" smtClean="0">
                <a:latin typeface="Optima"/>
                <a:cs typeface="Optima"/>
              </a:rPr>
              <a:t>).</a:t>
            </a:r>
          </a:p>
        </p:txBody>
      </p:sp>
      <p:sp>
        <p:nvSpPr>
          <p:cNvPr id="25" name="Content Placeholder 3"/>
          <p:cNvSpPr txBox="1">
            <a:spLocks/>
          </p:cNvSpPr>
          <p:nvPr/>
        </p:nvSpPr>
        <p:spPr>
          <a:xfrm>
            <a:off x="304802" y="5499996"/>
            <a:ext cx="8610601"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b="1" dirty="0" smtClean="0">
              <a:latin typeface="Optima"/>
              <a:cs typeface="Optima"/>
            </a:endParaRPr>
          </a:p>
        </p:txBody>
      </p:sp>
      <p:cxnSp>
        <p:nvCxnSpPr>
          <p:cNvPr id="46" name="Straight Arrow Connector 45"/>
          <p:cNvCxnSpPr/>
          <p:nvPr/>
        </p:nvCxnSpPr>
        <p:spPr>
          <a:xfrm>
            <a:off x="4017481" y="54183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5249430" y="5410228"/>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257802" y="4726683"/>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2667530" y="54183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flipV="1">
            <a:off x="2675902" y="47347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1" name="Oval 50"/>
          <p:cNvSpPr>
            <a:spLocks noChangeAspect="1"/>
          </p:cNvSpPr>
          <p:nvPr/>
        </p:nvSpPr>
        <p:spPr>
          <a:xfrm>
            <a:off x="3898008" y="52214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2" name="Oval 51"/>
          <p:cNvSpPr>
            <a:spLocks noChangeAspect="1"/>
          </p:cNvSpPr>
          <p:nvPr/>
        </p:nvSpPr>
        <p:spPr>
          <a:xfrm>
            <a:off x="6407370" y="4531204"/>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3" name="Oval 52"/>
          <p:cNvSpPr>
            <a:spLocks noChangeAspect="1"/>
          </p:cNvSpPr>
          <p:nvPr/>
        </p:nvSpPr>
        <p:spPr>
          <a:xfrm>
            <a:off x="6407370" y="588423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Oval 53"/>
          <p:cNvSpPr>
            <a:spLocks noChangeAspect="1"/>
          </p:cNvSpPr>
          <p:nvPr/>
        </p:nvSpPr>
        <p:spPr>
          <a:xfrm>
            <a:off x="4993669" y="5221413"/>
            <a:ext cx="365762" cy="365760"/>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176FC1"/>
              </a:solidFill>
              <a:latin typeface="Optima"/>
              <a:cs typeface="Optima"/>
            </a:endParaRPr>
          </a:p>
        </p:txBody>
      </p:sp>
      <p:sp>
        <p:nvSpPr>
          <p:cNvPr id="55" name="Oval 54"/>
          <p:cNvSpPr>
            <a:spLocks noChangeAspect="1"/>
          </p:cNvSpPr>
          <p:nvPr/>
        </p:nvSpPr>
        <p:spPr>
          <a:xfrm>
            <a:off x="2489698" y="58842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6" name="Oval 55"/>
          <p:cNvSpPr>
            <a:spLocks noChangeAspect="1"/>
          </p:cNvSpPr>
          <p:nvPr/>
        </p:nvSpPr>
        <p:spPr>
          <a:xfrm>
            <a:off x="2489698" y="45312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7" name="Rectangle 56"/>
          <p:cNvSpPr/>
          <p:nvPr/>
        </p:nvSpPr>
        <p:spPr>
          <a:xfrm>
            <a:off x="6795814" y="5868259"/>
            <a:ext cx="838845" cy="369332"/>
          </a:xfrm>
          <a:prstGeom prst="rect">
            <a:avLst/>
          </a:prstGeom>
        </p:spPr>
        <p:txBody>
          <a:bodyPr wrap="none">
            <a:spAutoFit/>
          </a:bodyPr>
          <a:lstStyle/>
          <a:p>
            <a:r>
              <a:rPr lang="en-US" b="1" dirty="0" smtClean="0">
                <a:solidFill>
                  <a:srgbClr val="ED1C24"/>
                </a:solidFill>
                <a:latin typeface="Optima"/>
                <a:cs typeface="Optima"/>
              </a:rPr>
              <a:t>Whale</a:t>
            </a:r>
            <a:endParaRPr lang="en-US" dirty="0">
              <a:solidFill>
                <a:srgbClr val="ED1C24"/>
              </a:solidFill>
            </a:endParaRPr>
          </a:p>
        </p:txBody>
      </p:sp>
      <p:sp>
        <p:nvSpPr>
          <p:cNvPr id="58" name="Rectangle 57"/>
          <p:cNvSpPr/>
          <p:nvPr/>
        </p:nvSpPr>
        <p:spPr>
          <a:xfrm>
            <a:off x="6795812" y="4511765"/>
            <a:ext cx="595086" cy="369332"/>
          </a:xfrm>
          <a:prstGeom prst="rect">
            <a:avLst/>
          </a:prstGeom>
        </p:spPr>
        <p:txBody>
          <a:bodyPr wrap="none">
            <a:spAutoFit/>
          </a:bodyPr>
          <a:lstStyle/>
          <a:p>
            <a:r>
              <a:rPr lang="en-US" b="1" dirty="0" smtClean="0">
                <a:solidFill>
                  <a:schemeClr val="tx2"/>
                </a:solidFill>
                <a:latin typeface="Optima"/>
                <a:cs typeface="Optima"/>
              </a:rPr>
              <a:t>Seal</a:t>
            </a:r>
            <a:endParaRPr lang="en-US" b="1" dirty="0">
              <a:solidFill>
                <a:schemeClr val="tx2"/>
              </a:solidFill>
            </a:endParaRPr>
          </a:p>
        </p:txBody>
      </p:sp>
      <p:sp>
        <p:nvSpPr>
          <p:cNvPr id="59" name="Rectangle 58"/>
          <p:cNvSpPr/>
          <p:nvPr/>
        </p:nvSpPr>
        <p:spPr>
          <a:xfrm>
            <a:off x="1517208" y="5871527"/>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60" name="Rectangle 59"/>
          <p:cNvSpPr/>
          <p:nvPr/>
        </p:nvSpPr>
        <p:spPr>
          <a:xfrm>
            <a:off x="1594075" y="44958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61" name="TextBox 60"/>
          <p:cNvSpPr txBox="1"/>
          <p:nvPr/>
        </p:nvSpPr>
        <p:spPr>
          <a:xfrm>
            <a:off x="3262161" y="56981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2" name="TextBox 61"/>
          <p:cNvSpPr txBox="1"/>
          <p:nvPr/>
        </p:nvSpPr>
        <p:spPr>
          <a:xfrm>
            <a:off x="3273404" y="46687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63" name="TextBox 62"/>
          <p:cNvSpPr txBox="1"/>
          <p:nvPr/>
        </p:nvSpPr>
        <p:spPr>
          <a:xfrm>
            <a:off x="4457711" y="498668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
        <p:nvSpPr>
          <p:cNvPr id="64" name="TextBox 63"/>
          <p:cNvSpPr txBox="1"/>
          <p:nvPr/>
        </p:nvSpPr>
        <p:spPr>
          <a:xfrm>
            <a:off x="5653357" y="46687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5" name="TextBox 64"/>
          <p:cNvSpPr txBox="1"/>
          <p:nvPr/>
        </p:nvSpPr>
        <p:spPr>
          <a:xfrm>
            <a:off x="5653357" y="56981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sp>
        <p:nvSpPr>
          <p:cNvPr id="26" name="Content Placeholder 3"/>
          <p:cNvSpPr txBox="1">
            <a:spLocks/>
          </p:cNvSpPr>
          <p:nvPr/>
        </p:nvSpPr>
        <p:spPr>
          <a:xfrm>
            <a:off x="457200" y="2971800"/>
            <a:ext cx="8241820" cy="991903"/>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Theorem</a:t>
            </a:r>
            <a:r>
              <a:rPr lang="en-US" sz="2800" b="1" dirty="0">
                <a:latin typeface="Optima"/>
                <a:cs typeface="Optima"/>
              </a:rPr>
              <a:t>: </a:t>
            </a:r>
            <a:r>
              <a:rPr lang="en-US" sz="2800" dirty="0">
                <a:latin typeface="Optima"/>
                <a:cs typeface="Optima"/>
              </a:rPr>
              <a:t>Every simple tree with at least two nodes </a:t>
            </a:r>
            <a:r>
              <a:rPr lang="en-US" sz="2800">
                <a:latin typeface="Optima"/>
                <a:cs typeface="Optima"/>
              </a:rPr>
              <a:t>has </a:t>
            </a:r>
            <a:r>
              <a:rPr lang="en-US" sz="2800" smtClean="0">
                <a:latin typeface="Optima"/>
                <a:cs typeface="Optima"/>
              </a:rPr>
              <a:t>at least one </a:t>
            </a:r>
            <a:r>
              <a:rPr lang="en-US" sz="2800" dirty="0">
                <a:latin typeface="Optima"/>
                <a:cs typeface="Optima"/>
              </a:rPr>
              <a:t>pair of neighboring leaves</a:t>
            </a:r>
            <a:r>
              <a:rPr lang="en-US" sz="2800" dirty="0" smtClean="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286728658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2685207776"/>
              </p:ext>
            </p:extLst>
          </p:nvPr>
        </p:nvGraphicFramePr>
        <p:xfrm>
          <a:off x="1752600" y="19812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ED1C24"/>
                          </a:solidFill>
                          <a:latin typeface="Optima"/>
                          <a:cs typeface="Optima"/>
                        </a:rPr>
                        <a:t>Whale</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ED1C24"/>
                          </a:solidFill>
                          <a:latin typeface="Optima"/>
                          <a:cs typeface="Optima"/>
                        </a:rPr>
                        <a:t>Seal</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chemeClr val="tx1">
                              <a:lumMod val="85000"/>
                              <a:lumOff val="15000"/>
                            </a:schemeClr>
                          </a:solidFill>
                          <a:latin typeface="Optima"/>
                          <a:cs typeface="Optima"/>
                        </a:rPr>
                        <a:t>0</a:t>
                      </a:r>
                      <a:endParaRPr lang="en-US" sz="19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rgbClr val="ED1C24"/>
                          </a:solidFill>
                          <a:latin typeface="Optima"/>
                          <a:cs typeface="Optima"/>
                        </a:rPr>
                        <a:t>2</a:t>
                      </a:r>
                      <a:endParaRPr lang="en-US" sz="19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5410228"/>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726683"/>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531204"/>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88423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5221413"/>
            <a:ext cx="365762" cy="365760"/>
          </a:xfrm>
          <a:prstGeom prst="ellipse">
            <a:avLst/>
          </a:prstGeom>
          <a:solidFill>
            <a:srgbClr val="149B5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149B52"/>
              </a:solidFill>
              <a:latin typeface="Optima"/>
              <a:cs typeface="Optima"/>
            </a:endParaRPr>
          </a:p>
        </p:txBody>
      </p:sp>
      <p:sp>
        <p:nvSpPr>
          <p:cNvPr id="38" name="Rectangle 37"/>
          <p:cNvSpPr/>
          <p:nvPr/>
        </p:nvSpPr>
        <p:spPr>
          <a:xfrm>
            <a:off x="6795814" y="5868259"/>
            <a:ext cx="838845" cy="369332"/>
          </a:xfrm>
          <a:prstGeom prst="rect">
            <a:avLst/>
          </a:prstGeom>
        </p:spPr>
        <p:txBody>
          <a:bodyPr wrap="none">
            <a:spAutoFit/>
          </a:bodyPr>
          <a:lstStyle/>
          <a:p>
            <a:r>
              <a:rPr lang="en-US" b="1" dirty="0" smtClean="0">
                <a:solidFill>
                  <a:srgbClr val="ED1C24"/>
                </a:solidFill>
                <a:latin typeface="Optima"/>
                <a:cs typeface="Optima"/>
              </a:rPr>
              <a:t>Whale</a:t>
            </a:r>
            <a:endParaRPr lang="en-US" dirty="0">
              <a:solidFill>
                <a:srgbClr val="ED1C24"/>
              </a:solidFill>
            </a:endParaRPr>
          </a:p>
        </p:txBody>
      </p:sp>
      <p:sp>
        <p:nvSpPr>
          <p:cNvPr id="39" name="Rectangle 38"/>
          <p:cNvSpPr/>
          <p:nvPr/>
        </p:nvSpPr>
        <p:spPr>
          <a:xfrm>
            <a:off x="6795812" y="4511765"/>
            <a:ext cx="595086" cy="369332"/>
          </a:xfrm>
          <a:prstGeom prst="rect">
            <a:avLst/>
          </a:prstGeom>
        </p:spPr>
        <p:txBody>
          <a:bodyPr wrap="none">
            <a:spAutoFit/>
          </a:bodyPr>
          <a:lstStyle/>
          <a:p>
            <a:r>
              <a:rPr lang="en-US" b="1" dirty="0" smtClean="0">
                <a:solidFill>
                  <a:schemeClr val="tx2"/>
                </a:solidFill>
                <a:latin typeface="Optima"/>
                <a:cs typeface="Optima"/>
              </a:rPr>
              <a:t>Seal</a:t>
            </a:r>
            <a:endParaRPr lang="en-US" b="1" dirty="0">
              <a:solidFill>
                <a:schemeClr val="tx2"/>
              </a:solidFill>
            </a:endParaRPr>
          </a:p>
        </p:txBody>
      </p:sp>
      <p:sp>
        <p:nvSpPr>
          <p:cNvPr id="45" name="TextBox 44"/>
          <p:cNvSpPr txBox="1"/>
          <p:nvPr/>
        </p:nvSpPr>
        <p:spPr>
          <a:xfrm>
            <a:off x="5674774" y="4668773"/>
            <a:ext cx="284435"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a:t>
            </a:r>
            <a:endParaRPr lang="en-US" sz="2000" dirty="0">
              <a:solidFill>
                <a:schemeClr val="tx1">
                  <a:lumMod val="85000"/>
                  <a:lumOff val="15000"/>
                </a:schemeClr>
              </a:solidFill>
              <a:latin typeface="Optima"/>
              <a:cs typeface="Optima"/>
            </a:endParaRPr>
          </a:p>
        </p:txBody>
      </p:sp>
      <p:sp>
        <p:nvSpPr>
          <p:cNvPr id="66" name="TextBox 65"/>
          <p:cNvSpPr txBox="1"/>
          <p:nvPr/>
        </p:nvSpPr>
        <p:spPr>
          <a:xfrm>
            <a:off x="5674774" y="56981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Tree>
    <p:extLst>
      <p:ext uri="{BB962C8B-B14F-4D97-AF65-F5344CB8AC3E}">
        <p14:creationId xmlns:p14="http://schemas.microsoft.com/office/powerpoint/2010/main" val="157042123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3311821696"/>
              </p:ext>
            </p:extLst>
          </p:nvPr>
        </p:nvGraphicFramePr>
        <p:xfrm>
          <a:off x="1752600" y="19812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ED1C24"/>
                          </a:solidFill>
                          <a:latin typeface="Optima"/>
                          <a:cs typeface="Optima"/>
                        </a:rPr>
                        <a:t>Whale</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ED1C24"/>
                          </a:solidFill>
                          <a:latin typeface="Optima"/>
                          <a:cs typeface="Optima"/>
                        </a:rPr>
                        <a:t>Seal</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chemeClr val="tx1">
                              <a:lumMod val="85000"/>
                              <a:lumOff val="15000"/>
                            </a:schemeClr>
                          </a:solidFill>
                          <a:latin typeface="Optima"/>
                          <a:cs typeface="Optima"/>
                        </a:rPr>
                        <a:t>0</a:t>
                      </a:r>
                      <a:endParaRPr lang="en-US" sz="19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rgbClr val="ED1C24"/>
                          </a:solidFill>
                          <a:latin typeface="Optima"/>
                          <a:cs typeface="Optima"/>
                        </a:rPr>
                        <a:t>2</a:t>
                      </a:r>
                      <a:endParaRPr lang="en-US" sz="19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5410228"/>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726683"/>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531204"/>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88423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5221413"/>
            <a:ext cx="365762" cy="365760"/>
          </a:xfrm>
          <a:prstGeom prst="ellipse">
            <a:avLst/>
          </a:prstGeom>
          <a:solidFill>
            <a:srgbClr val="149B5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868259"/>
            <a:ext cx="838845" cy="369332"/>
          </a:xfrm>
          <a:prstGeom prst="rect">
            <a:avLst/>
          </a:prstGeom>
        </p:spPr>
        <p:txBody>
          <a:bodyPr wrap="none">
            <a:spAutoFit/>
          </a:bodyPr>
          <a:lstStyle/>
          <a:p>
            <a:r>
              <a:rPr lang="en-US" b="1" dirty="0" smtClean="0">
                <a:solidFill>
                  <a:srgbClr val="ED1C24"/>
                </a:solidFill>
                <a:latin typeface="Optima"/>
                <a:cs typeface="Optima"/>
              </a:rPr>
              <a:t>Whale</a:t>
            </a:r>
            <a:endParaRPr lang="en-US" dirty="0">
              <a:solidFill>
                <a:srgbClr val="ED1C24"/>
              </a:solidFill>
            </a:endParaRPr>
          </a:p>
        </p:txBody>
      </p:sp>
      <p:sp>
        <p:nvSpPr>
          <p:cNvPr id="39" name="Rectangle 38"/>
          <p:cNvSpPr/>
          <p:nvPr/>
        </p:nvSpPr>
        <p:spPr>
          <a:xfrm>
            <a:off x="6795812" y="4511765"/>
            <a:ext cx="595086" cy="369332"/>
          </a:xfrm>
          <a:prstGeom prst="rect">
            <a:avLst/>
          </a:prstGeom>
        </p:spPr>
        <p:txBody>
          <a:bodyPr wrap="none">
            <a:spAutoFit/>
          </a:bodyPr>
          <a:lstStyle/>
          <a:p>
            <a:r>
              <a:rPr lang="en-US" b="1" dirty="0" smtClean="0">
                <a:solidFill>
                  <a:schemeClr val="tx2"/>
                </a:solidFill>
                <a:latin typeface="Optima"/>
                <a:cs typeface="Optima"/>
              </a:rPr>
              <a:t>Seal</a:t>
            </a:r>
            <a:endParaRPr lang="en-US" b="1" dirty="0">
              <a:solidFill>
                <a:schemeClr val="tx2"/>
              </a:solidFill>
            </a:endParaRPr>
          </a:p>
        </p:txBody>
      </p:sp>
      <p:sp>
        <p:nvSpPr>
          <p:cNvPr id="45" name="TextBox 44"/>
          <p:cNvSpPr txBox="1"/>
          <p:nvPr/>
        </p:nvSpPr>
        <p:spPr>
          <a:xfrm>
            <a:off x="5674774" y="4668773"/>
            <a:ext cx="284435"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a:t>
            </a:r>
            <a:endParaRPr lang="en-US" sz="2000" dirty="0">
              <a:solidFill>
                <a:schemeClr val="tx1">
                  <a:lumMod val="85000"/>
                  <a:lumOff val="15000"/>
                </a:schemeClr>
              </a:solidFill>
              <a:latin typeface="Optima"/>
              <a:cs typeface="Optima"/>
            </a:endParaRPr>
          </a:p>
        </p:txBody>
      </p:sp>
      <p:sp>
        <p:nvSpPr>
          <p:cNvPr id="66" name="TextBox 65"/>
          <p:cNvSpPr txBox="1"/>
          <p:nvPr/>
        </p:nvSpPr>
        <p:spPr>
          <a:xfrm>
            <a:off x="5674774" y="56981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3" name="Rectangle 12"/>
          <p:cNvSpPr/>
          <p:nvPr/>
        </p:nvSpPr>
        <p:spPr>
          <a:xfrm>
            <a:off x="574320" y="4648202"/>
            <a:ext cx="3692880" cy="1384995"/>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rgbClr val="FF0000"/>
                </a:solidFill>
                <a:latin typeface="Optima"/>
                <a:cs typeface="Optima"/>
              </a:rPr>
              <a:t>STOP and Think: </a:t>
            </a:r>
            <a:r>
              <a:rPr lang="en-US" sz="2800" dirty="0" smtClean="0">
                <a:latin typeface="Optima"/>
                <a:cs typeface="Optima"/>
              </a:rPr>
              <a:t>How do we compute the unknown distances?</a:t>
            </a:r>
            <a:endParaRPr lang="en-US" i="1" dirty="0">
              <a:latin typeface="Optima"/>
              <a:cs typeface="Optima"/>
            </a:endParaRPr>
          </a:p>
        </p:txBody>
      </p:sp>
    </p:spTree>
    <p:extLst>
      <p:ext uri="{BB962C8B-B14F-4D97-AF65-F5344CB8AC3E}">
        <p14:creationId xmlns:p14="http://schemas.microsoft.com/office/powerpoint/2010/main" val="17799179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602" t="11402" r="5510" b="28935"/>
          <a:stretch/>
        </p:blipFill>
        <p:spPr>
          <a:xfrm>
            <a:off x="-17932" y="-47039"/>
            <a:ext cx="9161932" cy="6991688"/>
          </a:xfrm>
          <a:prstGeom prst="rect">
            <a:avLst/>
          </a:prstGeom>
        </p:spPr>
      </p:pic>
      <p:sp>
        <p:nvSpPr>
          <p:cNvPr id="6" name="Title 1"/>
          <p:cNvSpPr txBox="1">
            <a:spLocks/>
          </p:cNvSpPr>
          <p:nvPr/>
        </p:nvSpPr>
        <p:spPr>
          <a:xfrm>
            <a:off x="-41286" y="5602760"/>
            <a:ext cx="3054918" cy="136500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solidFill>
                  <a:schemeClr val="tx2"/>
                </a:solidFill>
                <a:latin typeface="Optima"/>
                <a:cs typeface="Optima"/>
              </a:rPr>
              <a:t>The Spread</a:t>
            </a:r>
            <a:br>
              <a:rPr lang="en-US" b="1" dirty="0" smtClean="0">
                <a:solidFill>
                  <a:schemeClr val="tx2"/>
                </a:solidFill>
                <a:latin typeface="Optima"/>
                <a:cs typeface="Optima"/>
              </a:rPr>
            </a:br>
            <a:r>
              <a:rPr lang="en-US" b="1" dirty="0" smtClean="0">
                <a:solidFill>
                  <a:schemeClr val="tx2"/>
                </a:solidFill>
                <a:latin typeface="Optima"/>
                <a:cs typeface="Optima"/>
              </a:rPr>
              <a:t>of ?????</a:t>
            </a:r>
            <a:endParaRPr lang="en-US" b="1" dirty="0">
              <a:solidFill>
                <a:schemeClr val="tx2"/>
              </a:solidFill>
              <a:latin typeface="Optima"/>
              <a:cs typeface="Optima"/>
            </a:endParaRPr>
          </a:p>
        </p:txBody>
      </p:sp>
    </p:spTree>
    <p:extLst>
      <p:ext uri="{BB962C8B-B14F-4D97-AF65-F5344CB8AC3E}">
        <p14:creationId xmlns:p14="http://schemas.microsoft.com/office/powerpoint/2010/main" val="356913374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Recursive Algorithm</a:t>
            </a:r>
            <a:endParaRPr lang="en-US" b="1" dirty="0">
              <a:latin typeface="Optima"/>
              <a:cs typeface="Optima"/>
            </a:endParaRPr>
          </a:p>
        </p:txBody>
      </p:sp>
      <p:sp>
        <p:nvSpPr>
          <p:cNvPr id="28" name="TextBox 27"/>
          <p:cNvSpPr txBox="1"/>
          <p:nvPr/>
        </p:nvSpPr>
        <p:spPr>
          <a:xfrm>
            <a:off x="2584826" y="1918509"/>
            <a:ext cx="2047413" cy="400110"/>
          </a:xfrm>
          <a:prstGeom prst="rect">
            <a:avLst/>
          </a:prstGeom>
          <a:noFill/>
        </p:spPr>
        <p:txBody>
          <a:bodyPr wrap="square" rtlCol="0">
            <a:spAutoFit/>
          </a:bodyPr>
          <a:lstStyle/>
          <a:p>
            <a:pPr algn="ctr"/>
            <a:r>
              <a:rPr lang="en-US" sz="2000" i="1" dirty="0" smtClean="0">
                <a:solidFill>
                  <a:schemeClr val="accent4"/>
                </a:solidFill>
                <a:latin typeface="Optima"/>
                <a:cs typeface="Optima"/>
              </a:rPr>
              <a:t>d</a:t>
            </a:r>
            <a:r>
              <a:rPr lang="en-US" sz="2000" i="1" baseline="-25000" dirty="0" smtClean="0">
                <a:solidFill>
                  <a:schemeClr val="accent4"/>
                </a:solidFill>
                <a:latin typeface="Optima"/>
                <a:cs typeface="Optima"/>
              </a:rPr>
              <a:t>i</a:t>
            </a:r>
            <a:r>
              <a:rPr lang="en-US" sz="2000" baseline="-25000" dirty="0" smtClean="0">
                <a:solidFill>
                  <a:schemeClr val="accent4"/>
                </a:solidFill>
                <a:latin typeface="Optima"/>
                <a:cs typeface="Optima"/>
              </a:rPr>
              <a:t>,</a:t>
            </a:r>
            <a:r>
              <a:rPr lang="en-US" sz="1000" i="1" baseline="-25000" dirty="0" smtClean="0">
                <a:solidFill>
                  <a:schemeClr val="accent4"/>
                </a:solidFill>
                <a:latin typeface="Optima"/>
                <a:cs typeface="Optima"/>
              </a:rPr>
              <a:t> </a:t>
            </a:r>
            <a:r>
              <a:rPr lang="en-US" sz="2000" i="1" baseline="-25000" dirty="0" smtClean="0">
                <a:solidFill>
                  <a:schemeClr val="accent4"/>
                </a:solidFill>
                <a:latin typeface="Optima"/>
                <a:cs typeface="Optima"/>
              </a:rPr>
              <a:t>m</a:t>
            </a:r>
            <a:endParaRPr lang="en-US" sz="2000" i="1" dirty="0">
              <a:solidFill>
                <a:schemeClr val="tx2"/>
              </a:solidFill>
              <a:latin typeface="Optima"/>
              <a:cs typeface="Optima"/>
            </a:endParaRPr>
          </a:p>
        </p:txBody>
      </p:sp>
      <p:sp>
        <p:nvSpPr>
          <p:cNvPr id="29" name="TextBox 28"/>
          <p:cNvSpPr txBox="1"/>
          <p:nvPr/>
        </p:nvSpPr>
        <p:spPr>
          <a:xfrm>
            <a:off x="3168506" y="3263089"/>
            <a:ext cx="849215" cy="400110"/>
          </a:xfrm>
          <a:prstGeom prst="rect">
            <a:avLst/>
          </a:prstGeom>
          <a:noFill/>
        </p:spPr>
        <p:txBody>
          <a:bodyPr wrap="square" rtlCol="0">
            <a:spAutoFit/>
          </a:bodyPr>
          <a:lstStyle/>
          <a:p>
            <a:pPr algn="ctr"/>
            <a:r>
              <a:rPr lang="en-US" sz="2000" i="1" dirty="0" err="1" smtClean="0">
                <a:solidFill>
                  <a:srgbClr val="176FC1"/>
                </a:solidFill>
                <a:latin typeface="Optima"/>
                <a:cs typeface="Optima"/>
              </a:rPr>
              <a:t>d</a:t>
            </a:r>
            <a:r>
              <a:rPr lang="en-US" sz="2000" i="1" baseline="-25000" dirty="0" err="1" smtClean="0">
                <a:solidFill>
                  <a:srgbClr val="176FC1"/>
                </a:solidFill>
                <a:latin typeface="Optima"/>
                <a:cs typeface="Optima"/>
              </a:rPr>
              <a:t>j</a:t>
            </a:r>
            <a:r>
              <a:rPr lang="en-US" sz="2000" baseline="-25000" dirty="0" smtClean="0">
                <a:solidFill>
                  <a:srgbClr val="176FC1"/>
                </a:solidFill>
                <a:latin typeface="Optima"/>
                <a:cs typeface="Optima"/>
              </a:rPr>
              <a:t>,</a:t>
            </a:r>
            <a:r>
              <a:rPr lang="en-US" sz="1000" baseline="-25000" dirty="0" smtClean="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sp>
        <p:nvSpPr>
          <p:cNvPr id="30" name="TextBox 29"/>
          <p:cNvSpPr txBox="1"/>
          <p:nvPr/>
        </p:nvSpPr>
        <p:spPr>
          <a:xfrm>
            <a:off x="4898954" y="2057400"/>
            <a:ext cx="831453" cy="400110"/>
          </a:xfrm>
          <a:prstGeom prst="rect">
            <a:avLst/>
          </a:prstGeom>
          <a:noFill/>
        </p:spPr>
        <p:txBody>
          <a:bodyPr wrap="square" rtlCol="0">
            <a:spAutoFit/>
          </a:bodyPr>
          <a:lstStyle/>
          <a:p>
            <a:pPr algn="ct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spTree>
    <p:extLst>
      <p:ext uri="{BB962C8B-B14F-4D97-AF65-F5344CB8AC3E}">
        <p14:creationId xmlns:p14="http://schemas.microsoft.com/office/powerpoint/2010/main" val="3116896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smtClean="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smtClean="0">
                <a:solidFill>
                  <a:schemeClr val="accent4"/>
                </a:solidFill>
                <a:latin typeface="Optima"/>
                <a:cs typeface="Optima"/>
              </a:rPr>
              <a:t>,</a:t>
            </a:r>
            <a:r>
              <a:rPr lang="en-US" sz="1000" i="1" baseline="-25000" dirty="0" smtClean="0">
                <a:solidFill>
                  <a:schemeClr val="accent4"/>
                </a:solidFill>
                <a:latin typeface="Optima"/>
                <a:cs typeface="Optima"/>
              </a:rPr>
              <a:t> </a:t>
            </a:r>
            <a:r>
              <a:rPr lang="en-US" sz="2000" i="1" baseline="-25000" dirty="0">
                <a:solidFill>
                  <a:schemeClr val="accent4"/>
                </a:solidFill>
                <a:latin typeface="Optima"/>
                <a:cs typeface="Optima"/>
              </a:rPr>
              <a:t>m</a:t>
            </a:r>
            <a:r>
              <a:rPr lang="en-US" sz="2000" dirty="0" smtClean="0">
                <a:solidFill>
                  <a:schemeClr val="accent4"/>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smtClean="0">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accent1"/>
                </a:solidFill>
                <a:latin typeface="Optima"/>
                <a:cs typeface="Optima"/>
              </a:rPr>
              <a:t>d</a:t>
            </a:r>
            <a:r>
              <a:rPr lang="en-US" sz="2000" i="1" baseline="-25000" dirty="0" err="1" smtClean="0">
                <a:solidFill>
                  <a:schemeClr val="accent1"/>
                </a:solidFill>
                <a:latin typeface="Optima"/>
                <a:cs typeface="Optima"/>
              </a:rPr>
              <a:t>j</a:t>
            </a:r>
            <a:r>
              <a:rPr lang="en-US" sz="2000" baseline="-25000" dirty="0" smtClean="0">
                <a:solidFill>
                  <a:schemeClr val="accent1"/>
                </a:solidFill>
                <a:latin typeface="Optima"/>
                <a:cs typeface="Optima"/>
              </a:rPr>
              <a:t>,</a:t>
            </a:r>
            <a:r>
              <a:rPr lang="en-US" sz="1000" i="1" baseline="-25000" dirty="0" smtClean="0">
                <a:solidFill>
                  <a:schemeClr val="accent1"/>
                </a:solidFill>
                <a:latin typeface="Optima"/>
                <a:cs typeface="Optima"/>
              </a:rPr>
              <a:t> </a:t>
            </a:r>
            <a:r>
              <a:rPr lang="en-US" sz="2000" i="1" baseline="-25000" dirty="0">
                <a:solidFill>
                  <a:schemeClr val="accent1"/>
                </a:solidFill>
                <a:latin typeface="Optima"/>
                <a:cs typeface="Optima"/>
              </a:rPr>
              <a:t>m</a:t>
            </a:r>
            <a:r>
              <a:rPr lang="en-US" sz="2000" dirty="0" smtClean="0">
                <a:solidFill>
                  <a:schemeClr val="accent1"/>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smtClean="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smtClean="0">
                <a:solidFill>
                  <a:srgbClr val="95319E"/>
                </a:solidFill>
                <a:latin typeface="Optima"/>
                <a:cs typeface="Optima"/>
              </a:rPr>
              <a:t>,</a:t>
            </a:r>
            <a:r>
              <a:rPr lang="en-US" sz="1000" i="1" baseline="-25000" dirty="0" smtClean="0">
                <a:solidFill>
                  <a:srgbClr val="95319E"/>
                </a:solidFill>
                <a:latin typeface="Optima"/>
                <a:cs typeface="Optima"/>
              </a:rPr>
              <a:t> </a:t>
            </a:r>
            <a:r>
              <a:rPr lang="en-US" sz="2000" i="1" baseline="-25000" dirty="0">
                <a:solidFill>
                  <a:srgbClr val="95319E"/>
                </a:solidFill>
                <a:latin typeface="Optima"/>
                <a:cs typeface="Optima"/>
              </a:rPr>
              <a:t>m</a:t>
            </a:r>
            <a:r>
              <a:rPr lang="en-US" sz="2000" dirty="0" smtClean="0">
                <a:solidFill>
                  <a:srgbClr val="95319E"/>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smtClean="0">
                <a:solidFill>
                  <a:srgbClr val="176FC1"/>
                </a:solidFill>
                <a:latin typeface="Optima"/>
                <a:cs typeface="Optima"/>
              </a:rPr>
              <a:t>,</a:t>
            </a:r>
            <a:r>
              <a:rPr lang="en-US" sz="1000" baseline="-25000" dirty="0" smtClean="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Recursive Algorithm</a:t>
            </a:r>
            <a:endParaRPr lang="en-US" b="1" dirty="0">
              <a:latin typeface="Optima"/>
              <a:cs typeface="Optima"/>
            </a:endParaRPr>
          </a:p>
        </p:txBody>
      </p:sp>
    </p:spTree>
    <p:extLst>
      <p:ext uri="{BB962C8B-B14F-4D97-AF65-F5344CB8AC3E}">
        <p14:creationId xmlns:p14="http://schemas.microsoft.com/office/powerpoint/2010/main" val="3096888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smtClean="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smtClean="0">
                <a:solidFill>
                  <a:schemeClr val="accent4"/>
                </a:solidFill>
                <a:latin typeface="Optima"/>
                <a:cs typeface="Optima"/>
              </a:rPr>
              <a:t>,</a:t>
            </a:r>
            <a:r>
              <a:rPr lang="en-US" sz="1000" i="1" baseline="-25000" dirty="0" smtClean="0">
                <a:solidFill>
                  <a:schemeClr val="accent4"/>
                </a:solidFill>
                <a:latin typeface="Optima"/>
                <a:cs typeface="Optima"/>
              </a:rPr>
              <a:t> </a:t>
            </a:r>
            <a:r>
              <a:rPr lang="en-US" sz="2000" i="1" baseline="-25000" dirty="0">
                <a:solidFill>
                  <a:schemeClr val="accent4"/>
                </a:solidFill>
                <a:latin typeface="Optima"/>
                <a:cs typeface="Optima"/>
              </a:rPr>
              <a:t>m</a:t>
            </a:r>
            <a:r>
              <a:rPr lang="en-US" sz="2000" dirty="0" smtClean="0">
                <a:solidFill>
                  <a:schemeClr val="accent4"/>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smtClean="0">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accent1"/>
                </a:solidFill>
                <a:latin typeface="Optima"/>
                <a:cs typeface="Optima"/>
              </a:rPr>
              <a:t>d</a:t>
            </a:r>
            <a:r>
              <a:rPr lang="en-US" sz="2000" i="1" baseline="-25000" dirty="0" err="1" smtClean="0">
                <a:solidFill>
                  <a:schemeClr val="accent1"/>
                </a:solidFill>
                <a:latin typeface="Optima"/>
                <a:cs typeface="Optima"/>
              </a:rPr>
              <a:t>j</a:t>
            </a:r>
            <a:r>
              <a:rPr lang="en-US" sz="2000" baseline="-25000" dirty="0" smtClean="0">
                <a:solidFill>
                  <a:schemeClr val="accent1"/>
                </a:solidFill>
                <a:latin typeface="Optima"/>
                <a:cs typeface="Optima"/>
              </a:rPr>
              <a:t>,</a:t>
            </a:r>
            <a:r>
              <a:rPr lang="en-US" sz="1000" i="1" baseline="-25000" dirty="0" smtClean="0">
                <a:solidFill>
                  <a:schemeClr val="accent1"/>
                </a:solidFill>
                <a:latin typeface="Optima"/>
                <a:cs typeface="Optima"/>
              </a:rPr>
              <a:t> </a:t>
            </a:r>
            <a:r>
              <a:rPr lang="en-US" sz="2000" i="1" baseline="-25000" dirty="0">
                <a:solidFill>
                  <a:schemeClr val="accent1"/>
                </a:solidFill>
                <a:latin typeface="Optima"/>
                <a:cs typeface="Optima"/>
              </a:rPr>
              <a:t>m</a:t>
            </a:r>
            <a:r>
              <a:rPr lang="en-US" sz="2000" dirty="0" smtClean="0">
                <a:solidFill>
                  <a:schemeClr val="accent1"/>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smtClean="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smtClean="0">
                <a:solidFill>
                  <a:srgbClr val="95319E"/>
                </a:solidFill>
                <a:latin typeface="Optima"/>
                <a:cs typeface="Optima"/>
              </a:rPr>
              <a:t>,</a:t>
            </a:r>
            <a:r>
              <a:rPr lang="en-US" sz="1000" i="1" baseline="-25000" dirty="0" smtClean="0">
                <a:solidFill>
                  <a:srgbClr val="95319E"/>
                </a:solidFill>
                <a:latin typeface="Optima"/>
                <a:cs typeface="Optima"/>
              </a:rPr>
              <a:t> </a:t>
            </a:r>
            <a:r>
              <a:rPr lang="en-US" sz="2000" i="1" baseline="-25000" dirty="0">
                <a:solidFill>
                  <a:srgbClr val="95319E"/>
                </a:solidFill>
                <a:latin typeface="Optima"/>
                <a:cs typeface="Optima"/>
              </a:rPr>
              <a:t>m</a:t>
            </a:r>
            <a:r>
              <a:rPr lang="en-US" sz="2000" dirty="0" smtClean="0">
                <a:solidFill>
                  <a:srgbClr val="95319E"/>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smtClean="0">
                <a:solidFill>
                  <a:srgbClr val="176FC1"/>
                </a:solidFill>
                <a:latin typeface="Optima"/>
                <a:cs typeface="Optima"/>
              </a:rPr>
              <a:t>,</a:t>
            </a:r>
            <a:r>
              <a:rPr lang="en-US" sz="1000" baseline="-25000" dirty="0" smtClean="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Recursive Algorithm</a:t>
            </a:r>
            <a:endParaRPr lang="en-US" b="1" dirty="0">
              <a:latin typeface="Optima"/>
              <a:cs typeface="Optima"/>
            </a:endParaRPr>
          </a:p>
        </p:txBody>
      </p:sp>
      <p:sp>
        <p:nvSpPr>
          <p:cNvPr id="28" name="Rectangle 27"/>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Tree>
    <p:extLst>
      <p:ext uri="{BB962C8B-B14F-4D97-AF65-F5344CB8AC3E}">
        <p14:creationId xmlns:p14="http://schemas.microsoft.com/office/powerpoint/2010/main" val="3627932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smtClean="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smtClean="0">
                <a:solidFill>
                  <a:schemeClr val="accent4"/>
                </a:solidFill>
                <a:latin typeface="Optima"/>
                <a:cs typeface="Optima"/>
              </a:rPr>
              <a:t>,</a:t>
            </a:r>
            <a:r>
              <a:rPr lang="en-US" sz="1000" i="1" baseline="-25000" dirty="0" smtClean="0">
                <a:solidFill>
                  <a:schemeClr val="accent4"/>
                </a:solidFill>
                <a:latin typeface="Optima"/>
                <a:cs typeface="Optima"/>
              </a:rPr>
              <a:t> </a:t>
            </a:r>
            <a:r>
              <a:rPr lang="en-US" sz="2000" i="1" baseline="-25000" dirty="0">
                <a:solidFill>
                  <a:schemeClr val="accent4"/>
                </a:solidFill>
                <a:latin typeface="Optima"/>
                <a:cs typeface="Optima"/>
              </a:rPr>
              <a:t>m</a:t>
            </a:r>
            <a:r>
              <a:rPr lang="en-US" sz="2000" dirty="0" smtClean="0">
                <a:solidFill>
                  <a:schemeClr val="accent4"/>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smtClean="0">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accent1"/>
                </a:solidFill>
                <a:latin typeface="Optima"/>
                <a:cs typeface="Optima"/>
              </a:rPr>
              <a:t>d</a:t>
            </a:r>
            <a:r>
              <a:rPr lang="en-US" sz="2000" i="1" baseline="-25000" dirty="0" err="1" smtClean="0">
                <a:solidFill>
                  <a:schemeClr val="accent1"/>
                </a:solidFill>
                <a:latin typeface="Optima"/>
                <a:cs typeface="Optima"/>
              </a:rPr>
              <a:t>j</a:t>
            </a:r>
            <a:r>
              <a:rPr lang="en-US" sz="2000" baseline="-25000" dirty="0" smtClean="0">
                <a:solidFill>
                  <a:schemeClr val="accent1"/>
                </a:solidFill>
                <a:latin typeface="Optima"/>
                <a:cs typeface="Optima"/>
              </a:rPr>
              <a:t>,</a:t>
            </a:r>
            <a:r>
              <a:rPr lang="en-US" sz="1000" i="1" baseline="-25000" dirty="0" smtClean="0">
                <a:solidFill>
                  <a:schemeClr val="accent1"/>
                </a:solidFill>
                <a:latin typeface="Optima"/>
                <a:cs typeface="Optima"/>
              </a:rPr>
              <a:t> </a:t>
            </a:r>
            <a:r>
              <a:rPr lang="en-US" sz="2000" i="1" baseline="-25000" dirty="0">
                <a:solidFill>
                  <a:schemeClr val="accent1"/>
                </a:solidFill>
                <a:latin typeface="Optima"/>
                <a:cs typeface="Optima"/>
              </a:rPr>
              <a:t>m</a:t>
            </a:r>
            <a:r>
              <a:rPr lang="en-US" sz="2000" dirty="0" smtClean="0">
                <a:solidFill>
                  <a:schemeClr val="accent1"/>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smtClean="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smtClean="0">
                <a:solidFill>
                  <a:srgbClr val="95319E"/>
                </a:solidFill>
                <a:latin typeface="Optima"/>
                <a:cs typeface="Optima"/>
              </a:rPr>
              <a:t>,</a:t>
            </a:r>
            <a:r>
              <a:rPr lang="en-US" sz="1000" i="1" baseline="-25000" dirty="0" smtClean="0">
                <a:solidFill>
                  <a:srgbClr val="95319E"/>
                </a:solidFill>
                <a:latin typeface="Optima"/>
                <a:cs typeface="Optima"/>
              </a:rPr>
              <a:t> </a:t>
            </a:r>
            <a:r>
              <a:rPr lang="en-US" sz="2000" i="1" baseline="-25000" dirty="0">
                <a:solidFill>
                  <a:srgbClr val="95319E"/>
                </a:solidFill>
                <a:latin typeface="Optima"/>
                <a:cs typeface="Optima"/>
              </a:rPr>
              <a:t>m</a:t>
            </a:r>
            <a:r>
              <a:rPr lang="en-US" sz="2000" dirty="0" smtClean="0">
                <a:solidFill>
                  <a:srgbClr val="95319E"/>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smtClean="0">
                <a:solidFill>
                  <a:srgbClr val="176FC1"/>
                </a:solidFill>
                <a:latin typeface="Optima"/>
                <a:cs typeface="Optima"/>
              </a:rPr>
              <a:t>,</a:t>
            </a:r>
            <a:r>
              <a:rPr lang="en-US" sz="1000" baseline="-25000" dirty="0" smtClean="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Recursive Algorithm</a:t>
            </a:r>
            <a:endParaRPr lang="en-US" b="1" dirty="0">
              <a:latin typeface="Optima"/>
              <a:cs typeface="Optima"/>
            </a:endParaRPr>
          </a:p>
        </p:txBody>
      </p:sp>
      <p:sp>
        <p:nvSpPr>
          <p:cNvPr id="27" name="Content Placeholder 3"/>
          <p:cNvSpPr txBox="1">
            <a:spLocks/>
          </p:cNvSpPr>
          <p:nvPr/>
        </p:nvSpPr>
        <p:spPr>
          <a:xfrm>
            <a:off x="685802" y="4572000"/>
            <a:ext cx="7848599"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i,k</a:t>
            </a:r>
            <a:r>
              <a:rPr lang="en-US" sz="2800" dirty="0" smtClean="0">
                <a:latin typeface="Optima"/>
                <a:cs typeface="Optima"/>
              </a:rPr>
              <a:t> + </a:t>
            </a:r>
            <a:r>
              <a:rPr lang="en-US" sz="2800" i="1" dirty="0" err="1" smtClean="0">
                <a:latin typeface="Optima"/>
                <a:cs typeface="Optima"/>
              </a:rPr>
              <a:t>d</a:t>
            </a:r>
            <a:r>
              <a:rPr lang="en-US" sz="2800" i="1" baseline="-25000" dirty="0" err="1" smtClean="0">
                <a:latin typeface="Optima"/>
                <a:cs typeface="Optima"/>
              </a:rPr>
              <a:t>j,</a:t>
            </a:r>
            <a:r>
              <a:rPr lang="en-US" sz="2800" i="1" baseline="-25000" dirty="0" err="1" smtClean="0">
                <a:latin typeface="Optima"/>
                <a:cs typeface="Optima"/>
              </a:rPr>
              <a:t>k</a:t>
            </a:r>
            <a:r>
              <a:rPr lang="en-US" sz="2800" dirty="0" smtClean="0">
                <a:latin typeface="Optima"/>
                <a:cs typeface="Optima"/>
              </a:rPr>
              <a:t> –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smtClean="0">
                <a:latin typeface="Optima"/>
                <a:cs typeface="Optima"/>
              </a:rPr>
              <a:t>) / 2</a:t>
            </a:r>
            <a:endParaRPr lang="en-US" sz="2800" i="1" dirty="0">
              <a:latin typeface="Optima"/>
              <a:cs typeface="Optima"/>
            </a:endParaRPr>
          </a:p>
        </p:txBody>
      </p:sp>
      <p:sp>
        <p:nvSpPr>
          <p:cNvPr id="3" name="Rectangle 2"/>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Tree>
    <p:extLst>
      <p:ext uri="{BB962C8B-B14F-4D97-AF65-F5344CB8AC3E}">
        <p14:creationId xmlns:p14="http://schemas.microsoft.com/office/powerpoint/2010/main" val="1235264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smtClean="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smtClean="0">
                <a:solidFill>
                  <a:schemeClr val="accent4"/>
                </a:solidFill>
                <a:latin typeface="Optima"/>
                <a:cs typeface="Optima"/>
              </a:rPr>
              <a:t>,</a:t>
            </a:r>
            <a:r>
              <a:rPr lang="en-US" sz="1000" i="1" baseline="-25000" dirty="0" smtClean="0">
                <a:solidFill>
                  <a:schemeClr val="accent4"/>
                </a:solidFill>
                <a:latin typeface="Optima"/>
                <a:cs typeface="Optima"/>
              </a:rPr>
              <a:t> </a:t>
            </a:r>
            <a:r>
              <a:rPr lang="en-US" sz="2000" i="1" baseline="-25000" dirty="0">
                <a:solidFill>
                  <a:schemeClr val="accent4"/>
                </a:solidFill>
                <a:latin typeface="Optima"/>
                <a:cs typeface="Optima"/>
              </a:rPr>
              <a:t>m</a:t>
            </a:r>
            <a:r>
              <a:rPr lang="en-US" sz="2000" dirty="0" smtClean="0">
                <a:solidFill>
                  <a:schemeClr val="accent4"/>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smtClean="0">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accent1"/>
                </a:solidFill>
                <a:latin typeface="Optima"/>
                <a:cs typeface="Optima"/>
              </a:rPr>
              <a:t>d</a:t>
            </a:r>
            <a:r>
              <a:rPr lang="en-US" sz="2000" i="1" baseline="-25000" dirty="0" err="1" smtClean="0">
                <a:solidFill>
                  <a:schemeClr val="accent1"/>
                </a:solidFill>
                <a:latin typeface="Optima"/>
                <a:cs typeface="Optima"/>
              </a:rPr>
              <a:t>j</a:t>
            </a:r>
            <a:r>
              <a:rPr lang="en-US" sz="2000" baseline="-25000" dirty="0" smtClean="0">
                <a:solidFill>
                  <a:schemeClr val="accent1"/>
                </a:solidFill>
                <a:latin typeface="Optima"/>
                <a:cs typeface="Optima"/>
              </a:rPr>
              <a:t>,</a:t>
            </a:r>
            <a:r>
              <a:rPr lang="en-US" sz="1000" i="1" baseline="-25000" dirty="0" smtClean="0">
                <a:solidFill>
                  <a:schemeClr val="accent1"/>
                </a:solidFill>
                <a:latin typeface="Optima"/>
                <a:cs typeface="Optima"/>
              </a:rPr>
              <a:t> </a:t>
            </a:r>
            <a:r>
              <a:rPr lang="en-US" sz="2000" i="1" baseline="-25000" dirty="0">
                <a:solidFill>
                  <a:schemeClr val="accent1"/>
                </a:solidFill>
                <a:latin typeface="Optima"/>
                <a:cs typeface="Optima"/>
              </a:rPr>
              <a:t>m</a:t>
            </a:r>
            <a:r>
              <a:rPr lang="en-US" sz="2000" dirty="0" smtClean="0">
                <a:solidFill>
                  <a:schemeClr val="accent1"/>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smtClean="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smtClean="0">
                <a:solidFill>
                  <a:srgbClr val="95319E"/>
                </a:solidFill>
                <a:latin typeface="Optima"/>
                <a:cs typeface="Optima"/>
              </a:rPr>
              <a:t>,</a:t>
            </a:r>
            <a:r>
              <a:rPr lang="en-US" sz="1000" i="1" baseline="-25000" dirty="0" smtClean="0">
                <a:solidFill>
                  <a:srgbClr val="95319E"/>
                </a:solidFill>
                <a:latin typeface="Optima"/>
                <a:cs typeface="Optima"/>
              </a:rPr>
              <a:t> </a:t>
            </a:r>
            <a:r>
              <a:rPr lang="en-US" sz="2000" i="1" baseline="-25000" dirty="0">
                <a:solidFill>
                  <a:srgbClr val="95319E"/>
                </a:solidFill>
                <a:latin typeface="Optima"/>
                <a:cs typeface="Optima"/>
              </a:rPr>
              <a:t>m</a:t>
            </a:r>
            <a:r>
              <a:rPr lang="en-US" sz="2000" dirty="0" smtClean="0">
                <a:solidFill>
                  <a:srgbClr val="95319E"/>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smtClean="0">
                <a:solidFill>
                  <a:srgbClr val="176FC1"/>
                </a:solidFill>
                <a:latin typeface="Optima"/>
                <a:cs typeface="Optima"/>
              </a:rPr>
              <a:t>,</a:t>
            </a:r>
            <a:r>
              <a:rPr lang="en-US" sz="1000" baseline="-25000" dirty="0" smtClean="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Recursive Algorithm</a:t>
            </a:r>
            <a:endParaRPr lang="en-US" b="1" dirty="0">
              <a:latin typeface="Optima"/>
              <a:cs typeface="Optima"/>
            </a:endParaRPr>
          </a:p>
        </p:txBody>
      </p:sp>
      <p:sp>
        <p:nvSpPr>
          <p:cNvPr id="27" name="Content Placeholder 3"/>
          <p:cNvSpPr txBox="1">
            <a:spLocks/>
          </p:cNvSpPr>
          <p:nvPr/>
        </p:nvSpPr>
        <p:spPr>
          <a:xfrm>
            <a:off x="685802" y="4572000"/>
            <a:ext cx="7848599"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i,k</a:t>
            </a:r>
            <a:r>
              <a:rPr lang="en-US" sz="2800" dirty="0" smtClean="0">
                <a:latin typeface="Optima"/>
                <a:cs typeface="Optima"/>
              </a:rPr>
              <a:t> + </a:t>
            </a:r>
            <a:r>
              <a:rPr lang="en-US" sz="2800" i="1" dirty="0" err="1" smtClean="0">
                <a:latin typeface="Optima"/>
                <a:cs typeface="Optima"/>
              </a:rPr>
              <a:t>d</a:t>
            </a:r>
            <a:r>
              <a:rPr lang="en-US" sz="2800" i="1" baseline="-25000" dirty="0" err="1" smtClean="0">
                <a:latin typeface="Optima"/>
                <a:cs typeface="Optima"/>
              </a:rPr>
              <a:t>j,</a:t>
            </a:r>
            <a:r>
              <a:rPr lang="en-US" sz="2800" i="1" baseline="-25000" dirty="0" err="1" smtClean="0">
                <a:latin typeface="Optima"/>
                <a:cs typeface="Optima"/>
              </a:rPr>
              <a:t>k</a:t>
            </a:r>
            <a:r>
              <a:rPr lang="en-US" sz="2800" dirty="0" smtClean="0">
                <a:latin typeface="Optima"/>
                <a:cs typeface="Optima"/>
              </a:rPr>
              <a:t> –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smtClean="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j,</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,j</a:t>
            </a:r>
            <a:r>
              <a:rPr lang="en-US" sz="2800" dirty="0">
                <a:latin typeface="Optima"/>
                <a:cs typeface="Optima"/>
              </a:rPr>
              <a:t>) / 2</a:t>
            </a:r>
            <a:endParaRPr lang="en-US" sz="2800" i="1" dirty="0">
              <a:latin typeface="Optima"/>
              <a:cs typeface="Optima"/>
            </a:endParaRPr>
          </a:p>
          <a:p>
            <a:pPr marL="0" indent="0">
              <a:buNone/>
            </a:pPr>
            <a:endParaRPr lang="en-US" sz="2800" dirty="0" smtClean="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Tree>
    <p:extLst>
      <p:ext uri="{BB962C8B-B14F-4D97-AF65-F5344CB8AC3E}">
        <p14:creationId xmlns:p14="http://schemas.microsoft.com/office/powerpoint/2010/main" val="905845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smtClean="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smtClean="0">
                <a:solidFill>
                  <a:schemeClr val="accent4"/>
                </a:solidFill>
                <a:latin typeface="Optima"/>
                <a:cs typeface="Optima"/>
              </a:rPr>
              <a:t>,</a:t>
            </a:r>
            <a:r>
              <a:rPr lang="en-US" sz="1000" i="1" baseline="-25000" dirty="0" smtClean="0">
                <a:solidFill>
                  <a:schemeClr val="accent4"/>
                </a:solidFill>
                <a:latin typeface="Optima"/>
                <a:cs typeface="Optima"/>
              </a:rPr>
              <a:t> </a:t>
            </a:r>
            <a:r>
              <a:rPr lang="en-US" sz="2000" i="1" baseline="-25000" dirty="0">
                <a:solidFill>
                  <a:schemeClr val="accent4"/>
                </a:solidFill>
                <a:latin typeface="Optima"/>
                <a:cs typeface="Optima"/>
              </a:rPr>
              <a:t>m</a:t>
            </a:r>
            <a:r>
              <a:rPr lang="en-US" sz="2000" dirty="0" smtClean="0">
                <a:solidFill>
                  <a:schemeClr val="accent4"/>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smtClean="0">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accent1"/>
                </a:solidFill>
                <a:latin typeface="Optima"/>
                <a:cs typeface="Optima"/>
              </a:rPr>
              <a:t>d</a:t>
            </a:r>
            <a:r>
              <a:rPr lang="en-US" sz="2000" i="1" baseline="-25000" dirty="0" err="1" smtClean="0">
                <a:solidFill>
                  <a:schemeClr val="accent1"/>
                </a:solidFill>
                <a:latin typeface="Optima"/>
                <a:cs typeface="Optima"/>
              </a:rPr>
              <a:t>j</a:t>
            </a:r>
            <a:r>
              <a:rPr lang="en-US" sz="2000" baseline="-25000" dirty="0" smtClean="0">
                <a:solidFill>
                  <a:schemeClr val="accent1"/>
                </a:solidFill>
                <a:latin typeface="Optima"/>
                <a:cs typeface="Optima"/>
              </a:rPr>
              <a:t>,</a:t>
            </a:r>
            <a:r>
              <a:rPr lang="en-US" sz="1000" i="1" baseline="-25000" dirty="0" smtClean="0">
                <a:solidFill>
                  <a:schemeClr val="accent1"/>
                </a:solidFill>
                <a:latin typeface="Optima"/>
                <a:cs typeface="Optima"/>
              </a:rPr>
              <a:t> </a:t>
            </a:r>
            <a:r>
              <a:rPr lang="en-US" sz="2000" i="1" baseline="-25000" dirty="0">
                <a:solidFill>
                  <a:schemeClr val="accent1"/>
                </a:solidFill>
                <a:latin typeface="Optima"/>
                <a:cs typeface="Optima"/>
              </a:rPr>
              <a:t>m</a:t>
            </a:r>
            <a:r>
              <a:rPr lang="en-US" sz="2000" dirty="0" smtClean="0">
                <a:solidFill>
                  <a:schemeClr val="accent1"/>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smtClean="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smtClean="0">
                <a:solidFill>
                  <a:srgbClr val="95319E"/>
                </a:solidFill>
                <a:latin typeface="Optima"/>
                <a:cs typeface="Optima"/>
              </a:rPr>
              <a:t>,</a:t>
            </a:r>
            <a:r>
              <a:rPr lang="en-US" sz="1000" i="1" baseline="-25000" dirty="0" smtClean="0">
                <a:solidFill>
                  <a:srgbClr val="95319E"/>
                </a:solidFill>
                <a:latin typeface="Optima"/>
                <a:cs typeface="Optima"/>
              </a:rPr>
              <a:t> </a:t>
            </a:r>
            <a:r>
              <a:rPr lang="en-US" sz="2000" i="1" baseline="-25000" dirty="0">
                <a:solidFill>
                  <a:srgbClr val="95319E"/>
                </a:solidFill>
                <a:latin typeface="Optima"/>
                <a:cs typeface="Optima"/>
              </a:rPr>
              <a:t>m</a:t>
            </a:r>
            <a:r>
              <a:rPr lang="en-US" sz="2000" dirty="0" smtClean="0">
                <a:solidFill>
                  <a:srgbClr val="95319E"/>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smtClean="0">
                <a:solidFill>
                  <a:srgbClr val="176FC1"/>
                </a:solidFill>
                <a:latin typeface="Optima"/>
                <a:cs typeface="Optima"/>
              </a:rPr>
              <a:t>,</a:t>
            </a:r>
            <a:r>
              <a:rPr lang="en-US" sz="1000" baseline="-25000" dirty="0" smtClean="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Recursive Algorithm</a:t>
            </a:r>
            <a:endParaRPr lang="en-US" b="1" dirty="0">
              <a:latin typeface="Optima"/>
              <a:cs typeface="Optima"/>
            </a:endParaRPr>
          </a:p>
        </p:txBody>
      </p:sp>
      <p:sp>
        <p:nvSpPr>
          <p:cNvPr id="27" name="Content Placeholder 3"/>
          <p:cNvSpPr txBox="1">
            <a:spLocks/>
          </p:cNvSpPr>
          <p:nvPr/>
        </p:nvSpPr>
        <p:spPr>
          <a:xfrm>
            <a:off x="685802" y="4572000"/>
            <a:ext cx="7848599" cy="1752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i,k</a:t>
            </a:r>
            <a:r>
              <a:rPr lang="en-US" sz="2800" dirty="0" smtClean="0">
                <a:latin typeface="Optima"/>
                <a:cs typeface="Optima"/>
              </a:rPr>
              <a:t> + </a:t>
            </a:r>
            <a:r>
              <a:rPr lang="en-US" sz="2800" i="1" dirty="0" err="1" smtClean="0">
                <a:latin typeface="Optima"/>
                <a:cs typeface="Optima"/>
              </a:rPr>
              <a:t>d</a:t>
            </a:r>
            <a:r>
              <a:rPr lang="en-US" sz="2800" i="1" baseline="-25000" dirty="0" err="1">
                <a:latin typeface="Optima"/>
                <a:cs typeface="Optima"/>
              </a:rPr>
              <a:t>j</a:t>
            </a:r>
            <a:r>
              <a:rPr lang="en-US" sz="2800" i="1" baseline="-25000" dirty="0" err="1" smtClean="0">
                <a:latin typeface="Optima"/>
                <a:cs typeface="Optima"/>
              </a:rPr>
              <a:t>,</a:t>
            </a:r>
            <a:r>
              <a:rPr lang="en-US" sz="2800" i="1" baseline="-25000" dirty="0" err="1" smtClean="0">
                <a:latin typeface="Optima"/>
                <a:cs typeface="Optima"/>
              </a:rPr>
              <a:t>k</a:t>
            </a:r>
            <a:r>
              <a:rPr lang="en-US" sz="2800" dirty="0" smtClean="0">
                <a:latin typeface="Optima"/>
                <a:cs typeface="Optima"/>
              </a:rPr>
              <a:t> –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smtClean="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a:latin typeface="Optima"/>
                <a:cs typeface="Optima"/>
              </a:rPr>
              <a:t>j</a:t>
            </a:r>
            <a:r>
              <a:rPr lang="en-US" sz="2800" i="1" baseline="-25000" dirty="0" err="1" smtClean="0">
                <a:latin typeface="Optima"/>
                <a:cs typeface="Optima"/>
              </a:rPr>
              <a:t>,</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,j</a:t>
            </a:r>
            <a:r>
              <a:rPr lang="en-US" sz="2800" dirty="0">
                <a:latin typeface="Optima"/>
                <a:cs typeface="Optima"/>
              </a:rPr>
              <a:t>) / 2</a:t>
            </a:r>
            <a:endParaRPr lang="en-US" sz="2800" i="1" dirty="0">
              <a:latin typeface="Optima"/>
              <a:cs typeface="Optima"/>
            </a:endParaRPr>
          </a:p>
          <a:p>
            <a:pPr marL="0" indent="0">
              <a:buNone/>
            </a:pPr>
            <a:r>
              <a:rPr lang="en-US" sz="2800" i="1" baseline="-25000" dirty="0" smtClean="0">
                <a:solidFill>
                  <a:schemeClr val="accent1"/>
                </a:solidFill>
                <a:latin typeface="Optima"/>
                <a:cs typeface="Optima"/>
              </a:rPr>
              <a:t> </a:t>
            </a:r>
            <a:r>
              <a:rPr lang="en-US" sz="2800" i="1" dirty="0" err="1" smtClean="0">
                <a:solidFill>
                  <a:schemeClr val="accent4"/>
                </a:solidFill>
                <a:latin typeface="Optima"/>
                <a:cs typeface="Optima"/>
              </a:rPr>
              <a:t>d</a:t>
            </a:r>
            <a:r>
              <a:rPr lang="en-US" sz="2800" i="1" baseline="-25000" dirty="0" err="1" smtClean="0">
                <a:solidFill>
                  <a:schemeClr val="accent4"/>
                </a:solidFill>
                <a:latin typeface="Optima"/>
                <a:cs typeface="Optima"/>
              </a:rPr>
              <a:t>i,m</a:t>
            </a:r>
            <a:r>
              <a:rPr lang="en-US" sz="2800" dirty="0" smtClean="0">
                <a:solidFill>
                  <a:schemeClr val="accent4"/>
                </a:solidFill>
                <a:latin typeface="Optima"/>
                <a:cs typeface="Optima"/>
              </a:rPr>
              <a:t> </a:t>
            </a:r>
            <a:r>
              <a:rPr lang="en-US" sz="2800" dirty="0" smtClean="0">
                <a:latin typeface="Optima"/>
                <a:cs typeface="Optima"/>
              </a:rPr>
              <a:t>= </a:t>
            </a:r>
            <a:r>
              <a:rPr lang="en-US" sz="2800" i="1" dirty="0" err="1" smtClean="0">
                <a:latin typeface="Optima"/>
                <a:cs typeface="Optima"/>
              </a:rPr>
              <a:t>D</a:t>
            </a:r>
            <a:r>
              <a:rPr lang="en-US" sz="2800" i="1" baseline="-25000" dirty="0" err="1">
                <a:latin typeface="Optima"/>
                <a:cs typeface="Optima"/>
              </a:rPr>
              <a:t>i</a:t>
            </a:r>
            <a:r>
              <a:rPr lang="en-US" sz="2800" i="1" baseline="-25000" dirty="0" err="1" smtClean="0">
                <a:latin typeface="Optima"/>
                <a:cs typeface="Optima"/>
              </a:rPr>
              <a:t>,k</a:t>
            </a:r>
            <a:r>
              <a:rPr lang="en-US" sz="2800" dirty="0" smtClean="0">
                <a:latin typeface="Optima"/>
                <a:cs typeface="Optima"/>
              </a:rPr>
              <a:t> –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j,</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dirty="0" smtClean="0">
                <a:latin typeface="Optima"/>
                <a:cs typeface="Optima"/>
              </a:rPr>
              <a:t>2</a:t>
            </a:r>
            <a:endParaRPr lang="en-US" sz="2800" i="1" dirty="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
        <p:nvSpPr>
          <p:cNvPr id="3" name="Rectangle 2"/>
          <p:cNvSpPr/>
          <p:nvPr/>
        </p:nvSpPr>
        <p:spPr>
          <a:xfrm>
            <a:off x="304802" y="5638800"/>
            <a:ext cx="543739" cy="523220"/>
          </a:xfrm>
          <a:prstGeom prst="rect">
            <a:avLst/>
          </a:prstGeom>
        </p:spPr>
        <p:txBody>
          <a:bodyPr wrap="none">
            <a:spAutoFit/>
          </a:bodyPr>
          <a:lstStyle/>
          <a:p>
            <a:r>
              <a:rPr lang="en-US" sz="2800" dirty="0">
                <a:latin typeface="Optima"/>
                <a:cs typeface="Optima"/>
              </a:rPr>
              <a:t>∴</a:t>
            </a:r>
          </a:p>
        </p:txBody>
      </p:sp>
    </p:spTree>
    <p:extLst>
      <p:ext uri="{BB962C8B-B14F-4D97-AF65-F5344CB8AC3E}">
        <p14:creationId xmlns:p14="http://schemas.microsoft.com/office/powerpoint/2010/main" val="2671396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smtClean="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smtClean="0">
                <a:solidFill>
                  <a:schemeClr val="accent4"/>
                </a:solidFill>
                <a:latin typeface="Optima"/>
                <a:cs typeface="Optima"/>
              </a:rPr>
              <a:t>,</a:t>
            </a:r>
            <a:r>
              <a:rPr lang="en-US" sz="1000" i="1" baseline="-25000" dirty="0" smtClean="0">
                <a:solidFill>
                  <a:schemeClr val="accent4"/>
                </a:solidFill>
                <a:latin typeface="Optima"/>
                <a:cs typeface="Optima"/>
              </a:rPr>
              <a:t> </a:t>
            </a:r>
            <a:r>
              <a:rPr lang="en-US" sz="2000" i="1" baseline="-25000" dirty="0">
                <a:solidFill>
                  <a:schemeClr val="accent4"/>
                </a:solidFill>
                <a:latin typeface="Optima"/>
                <a:cs typeface="Optima"/>
              </a:rPr>
              <a:t>m</a:t>
            </a:r>
            <a:r>
              <a:rPr lang="en-US" sz="2000" dirty="0" smtClean="0">
                <a:solidFill>
                  <a:schemeClr val="accent4"/>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smtClean="0">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accent1"/>
                </a:solidFill>
                <a:latin typeface="Optima"/>
                <a:cs typeface="Optima"/>
              </a:rPr>
              <a:t>d</a:t>
            </a:r>
            <a:r>
              <a:rPr lang="en-US" sz="2000" i="1" baseline="-25000" dirty="0" err="1" smtClean="0">
                <a:solidFill>
                  <a:schemeClr val="accent1"/>
                </a:solidFill>
                <a:latin typeface="Optima"/>
                <a:cs typeface="Optima"/>
              </a:rPr>
              <a:t>j</a:t>
            </a:r>
            <a:r>
              <a:rPr lang="en-US" sz="2000" baseline="-25000" dirty="0" smtClean="0">
                <a:solidFill>
                  <a:schemeClr val="accent1"/>
                </a:solidFill>
                <a:latin typeface="Optima"/>
                <a:cs typeface="Optima"/>
              </a:rPr>
              <a:t>,</a:t>
            </a:r>
            <a:r>
              <a:rPr lang="en-US" sz="1000" i="1" baseline="-25000" dirty="0" smtClean="0">
                <a:solidFill>
                  <a:schemeClr val="accent1"/>
                </a:solidFill>
                <a:latin typeface="Optima"/>
                <a:cs typeface="Optima"/>
              </a:rPr>
              <a:t> </a:t>
            </a:r>
            <a:r>
              <a:rPr lang="en-US" sz="2000" i="1" baseline="-25000" dirty="0">
                <a:solidFill>
                  <a:schemeClr val="accent1"/>
                </a:solidFill>
                <a:latin typeface="Optima"/>
                <a:cs typeface="Optima"/>
              </a:rPr>
              <a:t>m</a:t>
            </a:r>
            <a:r>
              <a:rPr lang="en-US" sz="2000" dirty="0" smtClean="0">
                <a:solidFill>
                  <a:schemeClr val="accent1"/>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smtClean="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smtClean="0">
                <a:solidFill>
                  <a:srgbClr val="95319E"/>
                </a:solidFill>
                <a:latin typeface="Optima"/>
                <a:cs typeface="Optima"/>
              </a:rPr>
              <a:t>,</a:t>
            </a:r>
            <a:r>
              <a:rPr lang="en-US" sz="1000" i="1" baseline="-25000" dirty="0" smtClean="0">
                <a:solidFill>
                  <a:srgbClr val="95319E"/>
                </a:solidFill>
                <a:latin typeface="Optima"/>
                <a:cs typeface="Optima"/>
              </a:rPr>
              <a:t> </a:t>
            </a:r>
            <a:r>
              <a:rPr lang="en-US" sz="2000" i="1" baseline="-25000" dirty="0">
                <a:solidFill>
                  <a:srgbClr val="95319E"/>
                </a:solidFill>
                <a:latin typeface="Optima"/>
                <a:cs typeface="Optima"/>
              </a:rPr>
              <a:t>m</a:t>
            </a:r>
            <a:r>
              <a:rPr lang="en-US" sz="2000" dirty="0" smtClean="0">
                <a:solidFill>
                  <a:srgbClr val="95319E"/>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smtClean="0">
                <a:solidFill>
                  <a:srgbClr val="176FC1"/>
                </a:solidFill>
                <a:latin typeface="Optima"/>
                <a:cs typeface="Optima"/>
              </a:rPr>
              <a:t>,</a:t>
            </a:r>
            <a:r>
              <a:rPr lang="en-US" sz="1000" baseline="-25000" dirty="0" smtClean="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Toward a Recursive Algorithm</a:t>
            </a:r>
            <a:endParaRPr lang="en-US" b="1" dirty="0">
              <a:latin typeface="Optima"/>
              <a:cs typeface="Optima"/>
            </a:endParaRPr>
          </a:p>
        </p:txBody>
      </p:sp>
      <p:sp>
        <p:nvSpPr>
          <p:cNvPr id="27"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i,k</a:t>
            </a:r>
            <a:r>
              <a:rPr lang="en-US" sz="2800" dirty="0" smtClean="0">
                <a:latin typeface="Optima"/>
                <a:cs typeface="Optima"/>
              </a:rPr>
              <a:t> + </a:t>
            </a:r>
            <a:r>
              <a:rPr lang="en-US" sz="2800" i="1" dirty="0" err="1" smtClean="0">
                <a:latin typeface="Optima"/>
                <a:cs typeface="Optima"/>
              </a:rPr>
              <a:t>d</a:t>
            </a:r>
            <a:r>
              <a:rPr lang="en-US" sz="2800" i="1" baseline="-25000" dirty="0" err="1">
                <a:latin typeface="Optima"/>
                <a:cs typeface="Optima"/>
              </a:rPr>
              <a:t>j</a:t>
            </a:r>
            <a:r>
              <a:rPr lang="en-US" sz="2800" i="1" baseline="-25000" dirty="0" err="1" smtClean="0">
                <a:latin typeface="Optima"/>
                <a:cs typeface="Optima"/>
              </a:rPr>
              <a:t>,</a:t>
            </a:r>
            <a:r>
              <a:rPr lang="en-US" sz="2800" i="1" baseline="-25000" dirty="0" err="1" smtClean="0">
                <a:latin typeface="Optima"/>
                <a:cs typeface="Optima"/>
              </a:rPr>
              <a:t>k</a:t>
            </a:r>
            <a:r>
              <a:rPr lang="en-US" sz="2800" dirty="0" smtClean="0">
                <a:latin typeface="Optima"/>
                <a:cs typeface="Optima"/>
              </a:rPr>
              <a:t> –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smtClean="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a:latin typeface="Optima"/>
                <a:cs typeface="Optima"/>
              </a:rPr>
              <a:t>j</a:t>
            </a:r>
            <a:r>
              <a:rPr lang="en-US" sz="2800" i="1" baseline="-25000" dirty="0" err="1" smtClean="0">
                <a:latin typeface="Optima"/>
                <a:cs typeface="Optima"/>
              </a:rPr>
              <a:t>,</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,j</a:t>
            </a:r>
            <a:r>
              <a:rPr lang="en-US" sz="2800" dirty="0">
                <a:latin typeface="Optima"/>
                <a:cs typeface="Optima"/>
              </a:rPr>
              <a:t>) / 2</a:t>
            </a:r>
            <a:endParaRPr lang="en-US" sz="2800" i="1" dirty="0">
              <a:latin typeface="Optima"/>
              <a:cs typeface="Optima"/>
            </a:endParaRPr>
          </a:p>
          <a:p>
            <a:pPr marL="0" indent="0">
              <a:buNone/>
            </a:pPr>
            <a:r>
              <a:rPr lang="en-US" sz="2800" i="1" baseline="-25000" dirty="0" smtClean="0">
                <a:solidFill>
                  <a:schemeClr val="accent1"/>
                </a:solidFill>
                <a:latin typeface="Optima"/>
                <a:cs typeface="Optima"/>
              </a:rPr>
              <a:t> </a:t>
            </a:r>
            <a:r>
              <a:rPr lang="en-US" sz="2800" i="1" dirty="0" err="1" smtClean="0">
                <a:solidFill>
                  <a:schemeClr val="accent4"/>
                </a:solidFill>
                <a:latin typeface="Optima"/>
                <a:cs typeface="Optima"/>
              </a:rPr>
              <a:t>d</a:t>
            </a:r>
            <a:r>
              <a:rPr lang="en-US" sz="2800" i="1" baseline="-25000" dirty="0" err="1" smtClean="0">
                <a:solidFill>
                  <a:schemeClr val="accent4"/>
                </a:solidFill>
                <a:latin typeface="Optima"/>
                <a:cs typeface="Optima"/>
              </a:rPr>
              <a:t>i,m</a:t>
            </a:r>
            <a:r>
              <a:rPr lang="en-US" sz="2800" dirty="0" smtClean="0">
                <a:solidFill>
                  <a:schemeClr val="accent4"/>
                </a:solidFill>
                <a:latin typeface="Optima"/>
                <a:cs typeface="Optima"/>
              </a:rPr>
              <a:t> </a:t>
            </a:r>
            <a:r>
              <a:rPr lang="en-US" sz="2800" dirty="0" smtClean="0">
                <a:latin typeface="Optima"/>
                <a:cs typeface="Optima"/>
              </a:rPr>
              <a:t>= </a:t>
            </a:r>
            <a:r>
              <a:rPr lang="en-US" sz="2800" i="1" dirty="0" err="1" smtClean="0">
                <a:latin typeface="Optima"/>
                <a:cs typeface="Optima"/>
              </a:rPr>
              <a:t>D</a:t>
            </a:r>
            <a:r>
              <a:rPr lang="en-US" sz="2800" i="1" baseline="-25000" dirty="0" err="1">
                <a:latin typeface="Optima"/>
                <a:cs typeface="Optima"/>
              </a:rPr>
              <a:t>i</a:t>
            </a:r>
            <a:r>
              <a:rPr lang="en-US" sz="2800" i="1" baseline="-25000" dirty="0" err="1" smtClean="0">
                <a:latin typeface="Optima"/>
                <a:cs typeface="Optima"/>
              </a:rPr>
              <a:t>,k</a:t>
            </a:r>
            <a:r>
              <a:rPr lang="en-US" sz="2800" dirty="0" smtClean="0">
                <a:latin typeface="Optima"/>
                <a:cs typeface="Optima"/>
              </a:rPr>
              <a:t> –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j,</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dirty="0" smtClean="0">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smtClean="0">
                <a:latin typeface="Optima"/>
                <a:cs typeface="Optima"/>
              </a:rPr>
              <a:t>= </a:t>
            </a:r>
            <a:r>
              <a:rPr lang="en-US" sz="2800" dirty="0">
                <a:latin typeface="Optima"/>
                <a:cs typeface="Optima"/>
              </a:rPr>
              <a:t>(</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a:t>
            </a:r>
            <a:r>
              <a:rPr lang="en-US" sz="2800" dirty="0" smtClean="0">
                <a:latin typeface="Optima"/>
                <a:cs typeface="Optima"/>
              </a:rPr>
              <a:t>+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a:latin typeface="Optima"/>
                <a:cs typeface="Optima"/>
              </a:rPr>
              <a:t> </a:t>
            </a:r>
            <a:r>
              <a:rPr lang="en-US" sz="2800" dirty="0" smtClean="0">
                <a:latin typeface="Optima"/>
                <a:cs typeface="Optima"/>
              </a:rPr>
              <a:t>– </a:t>
            </a:r>
            <a:r>
              <a:rPr lang="en-US" sz="2800" i="1" dirty="0" err="1">
                <a:latin typeface="Optima"/>
                <a:cs typeface="Optima"/>
              </a:rPr>
              <a:t>D</a:t>
            </a:r>
            <a:r>
              <a:rPr lang="en-US" sz="2800" i="1" baseline="-25000" dirty="0" err="1">
                <a:latin typeface="Optima"/>
                <a:cs typeface="Optima"/>
              </a:rPr>
              <a:t>j,</a:t>
            </a:r>
            <a:r>
              <a:rPr lang="en-US" sz="2800" i="1" baseline="-25000" dirty="0" err="1" smtClean="0">
                <a:latin typeface="Optima"/>
                <a:cs typeface="Optima"/>
              </a:rPr>
              <a:t>k</a:t>
            </a:r>
            <a:r>
              <a:rPr lang="en-US" sz="2800" dirty="0" smtClean="0">
                <a:latin typeface="Optima"/>
                <a:cs typeface="Optima"/>
              </a:rPr>
              <a:t>) / 2</a:t>
            </a:r>
            <a:endParaRPr lang="en-US" sz="2800" i="1" dirty="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
        <p:nvSpPr>
          <p:cNvPr id="3" name="Rectangle 2"/>
          <p:cNvSpPr/>
          <p:nvPr/>
        </p:nvSpPr>
        <p:spPr>
          <a:xfrm>
            <a:off x="304802" y="5638800"/>
            <a:ext cx="543739" cy="523220"/>
          </a:xfrm>
          <a:prstGeom prst="rect">
            <a:avLst/>
          </a:prstGeom>
        </p:spPr>
        <p:txBody>
          <a:bodyPr wrap="none">
            <a:spAutoFit/>
          </a:bodyPr>
          <a:lstStyle/>
          <a:p>
            <a:r>
              <a:rPr lang="en-US" sz="2800" dirty="0">
                <a:latin typeface="Optima"/>
                <a:cs typeface="Optima"/>
              </a:rPr>
              <a:t>∴</a:t>
            </a:r>
          </a:p>
        </p:txBody>
      </p:sp>
    </p:spTree>
    <p:extLst>
      <p:ext uri="{BB962C8B-B14F-4D97-AF65-F5344CB8AC3E}">
        <p14:creationId xmlns:p14="http://schemas.microsoft.com/office/powerpoint/2010/main" val="1941313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2664786372"/>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674774" y="4211573"/>
            <a:ext cx="284435"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a:t>
            </a:r>
            <a:endParaRPr lang="en-US" sz="2000" dirty="0">
              <a:solidFill>
                <a:schemeClr val="tx1">
                  <a:lumMod val="85000"/>
                  <a:lumOff val="15000"/>
                </a:schemeClr>
              </a:solidFill>
              <a:latin typeface="Optima"/>
              <a:cs typeface="Optima"/>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smtClean="0">
                <a:latin typeface="Optima"/>
                <a:cs typeface="Optima"/>
              </a:rPr>
              <a:t>= </a:t>
            </a:r>
            <a:r>
              <a:rPr lang="en-US" sz="2800" dirty="0">
                <a:latin typeface="Optima"/>
                <a:cs typeface="Optima"/>
              </a:rPr>
              <a:t>(</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a:t>
            </a:r>
            <a:r>
              <a:rPr lang="en-US" sz="2800" dirty="0" smtClean="0">
                <a:latin typeface="Optima"/>
                <a:cs typeface="Optima"/>
              </a:rPr>
              <a:t>+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a:latin typeface="Optima"/>
                <a:cs typeface="Optima"/>
              </a:rPr>
              <a:t> </a:t>
            </a:r>
            <a:r>
              <a:rPr lang="en-US" sz="2800" dirty="0" smtClean="0">
                <a:latin typeface="Optima"/>
                <a:cs typeface="Optima"/>
              </a:rPr>
              <a:t>– </a:t>
            </a:r>
            <a:r>
              <a:rPr lang="en-US" sz="2800" i="1" dirty="0" err="1">
                <a:latin typeface="Optima"/>
                <a:cs typeface="Optima"/>
              </a:rPr>
              <a:t>D</a:t>
            </a:r>
            <a:r>
              <a:rPr lang="en-US" sz="2800" i="1" baseline="-25000" dirty="0" err="1">
                <a:latin typeface="Optima"/>
                <a:cs typeface="Optima"/>
              </a:rPr>
              <a:t>j,</a:t>
            </a:r>
            <a:r>
              <a:rPr lang="en-US" sz="2800" i="1" baseline="-25000" dirty="0" err="1" smtClean="0">
                <a:latin typeface="Optima"/>
                <a:cs typeface="Optima"/>
              </a:rPr>
              <a:t>k</a:t>
            </a:r>
            <a:r>
              <a:rPr lang="en-US" sz="2800" dirty="0" smtClean="0">
                <a:latin typeface="Optima"/>
                <a:cs typeface="Optima"/>
              </a:rPr>
              <a:t>) / 2</a:t>
            </a:r>
            <a:endParaRPr lang="en-US" sz="2800" i="1" dirty="0">
              <a:latin typeface="Optima"/>
              <a:cs typeface="Optima"/>
            </a:endParaRPr>
          </a:p>
        </p:txBody>
      </p:sp>
    </p:spTree>
    <p:extLst>
      <p:ext uri="{BB962C8B-B14F-4D97-AF65-F5344CB8AC3E}">
        <p14:creationId xmlns:p14="http://schemas.microsoft.com/office/powerpoint/2010/main" val="376466479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3909207941"/>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674774" y="4211573"/>
            <a:ext cx="284435"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a:t>
            </a:r>
            <a:endParaRPr lang="en-US" sz="2000" dirty="0">
              <a:solidFill>
                <a:schemeClr val="tx1">
                  <a:lumMod val="85000"/>
                  <a:lumOff val="15000"/>
                </a:schemeClr>
              </a:solidFill>
              <a:latin typeface="Optima"/>
              <a:cs typeface="Optima"/>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smtClean="0">
                <a:latin typeface="Optima"/>
                <a:cs typeface="Optima"/>
              </a:rPr>
              <a:t>= </a:t>
            </a:r>
            <a:r>
              <a:rPr lang="en-US" sz="2800" dirty="0">
                <a:latin typeface="Optima"/>
                <a:cs typeface="Optima"/>
              </a:rPr>
              <a:t>(</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a:t>
            </a:r>
            <a:r>
              <a:rPr lang="en-US" sz="2800" dirty="0" smtClean="0">
                <a:latin typeface="Optima"/>
                <a:cs typeface="Optima"/>
              </a:rPr>
              <a:t>+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a:latin typeface="Optima"/>
                <a:cs typeface="Optima"/>
              </a:rPr>
              <a:t> </a:t>
            </a:r>
            <a:r>
              <a:rPr lang="en-US" sz="2800" dirty="0" smtClean="0">
                <a:latin typeface="Optima"/>
                <a:cs typeface="Optima"/>
              </a:rPr>
              <a:t>– </a:t>
            </a:r>
            <a:r>
              <a:rPr lang="en-US" sz="2800" i="1" dirty="0" err="1">
                <a:latin typeface="Optima"/>
                <a:cs typeface="Optima"/>
              </a:rPr>
              <a:t>D</a:t>
            </a:r>
            <a:r>
              <a:rPr lang="en-US" sz="2800" i="1" baseline="-25000" dirty="0" err="1">
                <a:latin typeface="Optima"/>
                <a:cs typeface="Optima"/>
              </a:rPr>
              <a:t>j,</a:t>
            </a:r>
            <a:r>
              <a:rPr lang="en-US" sz="2800" i="1" baseline="-25000" dirty="0" err="1" smtClean="0">
                <a:latin typeface="Optima"/>
                <a:cs typeface="Optima"/>
              </a:rPr>
              <a:t>k</a:t>
            </a:r>
            <a:r>
              <a:rPr lang="en-US" sz="2800" dirty="0" smtClean="0">
                <a:latin typeface="Optima"/>
                <a:cs typeface="Optima"/>
              </a:rPr>
              <a:t>) / 2</a:t>
            </a:r>
            <a:endParaRPr lang="en-US" sz="2800" i="1" dirty="0">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29306392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smtClean="0">
                <a:solidFill>
                  <a:schemeClr val="accent4"/>
                </a:solidFill>
                <a:latin typeface="Optima"/>
                <a:cs typeface="Optima"/>
              </a:rPr>
              <a:t>d</a:t>
            </a:r>
            <a:r>
              <a:rPr lang="en-US" sz="2800" baseline="-25000" dirty="0" err="1" smtClean="0">
                <a:solidFill>
                  <a:schemeClr val="accent4"/>
                </a:solidFill>
                <a:latin typeface="Optima"/>
                <a:cs typeface="Optima"/>
              </a:rPr>
              <a:t>Seal</a:t>
            </a:r>
            <a:r>
              <a:rPr lang="en-US" sz="2800" i="1" baseline="-25000" dirty="0" err="1" smtClean="0">
                <a:solidFill>
                  <a:schemeClr val="accent4"/>
                </a:solidFill>
                <a:latin typeface="Optima"/>
                <a:cs typeface="Optima"/>
              </a:rPr>
              <a:t>,m</a:t>
            </a:r>
            <a:r>
              <a:rPr lang="en-US" sz="2800" dirty="0" smtClean="0">
                <a:solidFill>
                  <a:schemeClr val="accent4"/>
                </a:solidFill>
                <a:latin typeface="Optima"/>
                <a:cs typeface="Optima"/>
              </a:rPr>
              <a:t> </a:t>
            </a:r>
            <a:r>
              <a:rPr lang="en-US" sz="2800" dirty="0" smtClean="0">
                <a:latin typeface="Optima"/>
                <a:cs typeface="Optima"/>
              </a:rPr>
              <a:t>= </a:t>
            </a:r>
            <a:r>
              <a:rPr lang="en-US" sz="2800" dirty="0">
                <a:latin typeface="Optima"/>
                <a:cs typeface="Optima"/>
              </a:rPr>
              <a:t>(</a:t>
            </a:r>
            <a:r>
              <a:rPr lang="en-US" sz="2800" i="1" dirty="0" err="1" smtClean="0">
                <a:latin typeface="Optima"/>
                <a:cs typeface="Optima"/>
              </a:rPr>
              <a:t>D</a:t>
            </a:r>
            <a:r>
              <a:rPr lang="en-US" sz="2800" baseline="-25000" dirty="0" err="1" smtClean="0">
                <a:latin typeface="Optima"/>
                <a:cs typeface="Optima"/>
              </a:rPr>
              <a:t>Seal</a:t>
            </a:r>
            <a:r>
              <a:rPr lang="en-US" sz="2800" i="1" baseline="-25000" dirty="0" err="1" smtClean="0">
                <a:latin typeface="Optima"/>
                <a:cs typeface="Optima"/>
              </a:rPr>
              <a:t>,</a:t>
            </a:r>
            <a:r>
              <a:rPr lang="en-US" sz="2800" i="1" baseline="-25000" dirty="0" err="1">
                <a:latin typeface="Optima"/>
                <a:cs typeface="Optima"/>
              </a:rPr>
              <a:t>k</a:t>
            </a:r>
            <a:r>
              <a:rPr lang="en-US" sz="2800" dirty="0">
                <a:latin typeface="Optima"/>
                <a:cs typeface="Optima"/>
              </a:rPr>
              <a:t> </a:t>
            </a:r>
            <a:r>
              <a:rPr lang="en-US" sz="2800" dirty="0" smtClean="0">
                <a:latin typeface="Optima"/>
                <a:cs typeface="Optima"/>
              </a:rPr>
              <a:t>+ </a:t>
            </a:r>
            <a:r>
              <a:rPr lang="en-US" sz="2800" i="1" dirty="0" err="1" smtClean="0">
                <a:latin typeface="Optima"/>
                <a:cs typeface="Optima"/>
              </a:rPr>
              <a:t>D</a:t>
            </a:r>
            <a:r>
              <a:rPr lang="en-US" sz="2800" baseline="-25000" dirty="0" err="1" smtClean="0">
                <a:latin typeface="Optima"/>
                <a:cs typeface="Optima"/>
              </a:rPr>
              <a:t>Seal</a:t>
            </a:r>
            <a:r>
              <a:rPr lang="en-US" sz="2800" i="1" baseline="-25000" dirty="0" err="1" smtClean="0">
                <a:latin typeface="Optima"/>
                <a:cs typeface="Optima"/>
              </a:rPr>
              <a:t>,j</a:t>
            </a:r>
            <a:r>
              <a:rPr lang="en-US" sz="2800" dirty="0">
                <a:latin typeface="Optima"/>
                <a:cs typeface="Optima"/>
              </a:rPr>
              <a:t> </a:t>
            </a:r>
            <a:r>
              <a:rPr lang="en-US" sz="2800" dirty="0" smtClean="0">
                <a:latin typeface="Optima"/>
                <a:cs typeface="Optima"/>
              </a:rPr>
              <a:t>– </a:t>
            </a:r>
            <a:r>
              <a:rPr lang="en-US" sz="2800" i="1" dirty="0" err="1">
                <a:latin typeface="Optima"/>
                <a:cs typeface="Optima"/>
              </a:rPr>
              <a:t>D</a:t>
            </a:r>
            <a:r>
              <a:rPr lang="en-US" sz="2800" i="1" baseline="-25000" dirty="0" err="1">
                <a:latin typeface="Optima"/>
                <a:cs typeface="Optima"/>
              </a:rPr>
              <a:t>j,</a:t>
            </a:r>
            <a:r>
              <a:rPr lang="en-US" sz="2800" i="1" baseline="-25000" dirty="0" err="1" smtClean="0">
                <a:latin typeface="Optima"/>
                <a:cs typeface="Optima"/>
              </a:rPr>
              <a:t>k</a:t>
            </a:r>
            <a:r>
              <a:rPr lang="en-US" sz="2800" dirty="0" smtClean="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2662559959"/>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265608" y="4106149"/>
            <a:ext cx="883223" cy="400110"/>
          </a:xfrm>
          <a:prstGeom prst="rect">
            <a:avLst/>
          </a:prstGeom>
          <a:noFill/>
        </p:spPr>
        <p:txBody>
          <a:bodyPr wrap="none" rtlCol="0">
            <a:spAutoFit/>
          </a:bodyPr>
          <a:lstStyle/>
          <a:p>
            <a:pPr algn="ctr"/>
            <a:r>
              <a:rPr lang="en-US" sz="2000" i="1" dirty="0" err="1" smtClean="0">
                <a:solidFill>
                  <a:schemeClr val="accent4"/>
                </a:solidFill>
                <a:latin typeface="Optima"/>
                <a:cs typeface="Optima"/>
              </a:rPr>
              <a:t>d</a:t>
            </a:r>
            <a:r>
              <a:rPr lang="en-US" sz="2000" baseline="-25000" dirty="0" err="1" smtClean="0">
                <a:solidFill>
                  <a:schemeClr val="accent4"/>
                </a:solidFill>
                <a:latin typeface="Optima"/>
                <a:cs typeface="Optima"/>
              </a:rPr>
              <a:t>Seal,</a:t>
            </a:r>
            <a:r>
              <a:rPr lang="en-US" sz="2000" i="1" baseline="-25000" dirty="0" err="1" smtClean="0">
                <a:solidFill>
                  <a:schemeClr val="accent4"/>
                </a:solidFill>
                <a:latin typeface="Optima"/>
                <a:cs typeface="Optima"/>
              </a:rPr>
              <a:t>m</a:t>
            </a:r>
            <a:endParaRPr lang="en-US" sz="2000" i="1" dirty="0">
              <a:solidFill>
                <a:schemeClr val="accent4"/>
              </a:solidFill>
              <a:latin typeface="Optima"/>
              <a:cs typeface="Optima"/>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28005759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602" t="11402" r="5510" b="28935"/>
          <a:stretch/>
        </p:blipFill>
        <p:spPr>
          <a:xfrm>
            <a:off x="-17932" y="-47039"/>
            <a:ext cx="9161932" cy="6991688"/>
          </a:xfrm>
          <a:prstGeom prst="rect">
            <a:avLst/>
          </a:prstGeom>
        </p:spPr>
      </p:pic>
      <p:sp>
        <p:nvSpPr>
          <p:cNvPr id="6" name="Title 1"/>
          <p:cNvSpPr txBox="1">
            <a:spLocks/>
          </p:cNvSpPr>
          <p:nvPr/>
        </p:nvSpPr>
        <p:spPr>
          <a:xfrm>
            <a:off x="-41286" y="5602760"/>
            <a:ext cx="3054918" cy="136500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solidFill>
                  <a:schemeClr val="tx2"/>
                </a:solidFill>
                <a:latin typeface="Optima"/>
                <a:cs typeface="Optima"/>
              </a:rPr>
              <a:t>The Spread</a:t>
            </a:r>
            <a:br>
              <a:rPr lang="en-US" b="1" dirty="0" smtClean="0">
                <a:solidFill>
                  <a:schemeClr val="tx2"/>
                </a:solidFill>
                <a:latin typeface="Optima"/>
                <a:cs typeface="Optima"/>
              </a:rPr>
            </a:br>
            <a:r>
              <a:rPr lang="en-US" b="1" dirty="0" smtClean="0">
                <a:solidFill>
                  <a:schemeClr val="tx2"/>
                </a:solidFill>
                <a:latin typeface="Optima"/>
                <a:cs typeface="Optima"/>
              </a:rPr>
              <a:t>of SARS</a:t>
            </a:r>
            <a:endParaRPr lang="en-US" b="1" dirty="0">
              <a:solidFill>
                <a:schemeClr val="tx2"/>
              </a:solidFill>
              <a:latin typeface="Optima"/>
              <a:cs typeface="Optima"/>
            </a:endParaRPr>
          </a:p>
        </p:txBody>
      </p:sp>
    </p:spTree>
    <p:extLst>
      <p:ext uri="{BB962C8B-B14F-4D97-AF65-F5344CB8AC3E}">
        <p14:creationId xmlns:p14="http://schemas.microsoft.com/office/powerpoint/2010/main" val="129425907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smtClean="0">
                <a:solidFill>
                  <a:schemeClr val="accent4"/>
                </a:solidFill>
                <a:latin typeface="Optima"/>
                <a:cs typeface="Optima"/>
              </a:rPr>
              <a:t>d</a:t>
            </a:r>
            <a:r>
              <a:rPr lang="en-US" sz="2800" baseline="-25000" dirty="0" err="1" smtClean="0">
                <a:solidFill>
                  <a:schemeClr val="accent4"/>
                </a:solidFill>
                <a:latin typeface="Optima"/>
                <a:cs typeface="Optima"/>
              </a:rPr>
              <a:t>Seal</a:t>
            </a:r>
            <a:r>
              <a:rPr lang="en-US" sz="2800" i="1" baseline="-25000" dirty="0" err="1" smtClean="0">
                <a:solidFill>
                  <a:schemeClr val="accent4"/>
                </a:solidFill>
                <a:latin typeface="Optima"/>
                <a:cs typeface="Optima"/>
              </a:rPr>
              <a:t>,m</a:t>
            </a:r>
            <a:r>
              <a:rPr lang="en-US" sz="2800" dirty="0" smtClean="0">
                <a:solidFill>
                  <a:schemeClr val="accent4"/>
                </a:solidFill>
                <a:latin typeface="Optima"/>
                <a:cs typeface="Optima"/>
              </a:rPr>
              <a:t> </a:t>
            </a:r>
            <a:r>
              <a:rPr lang="en-US" sz="2800" dirty="0" smtClean="0">
                <a:latin typeface="Optima"/>
                <a:cs typeface="Optima"/>
              </a:rPr>
              <a:t>= </a:t>
            </a:r>
            <a:r>
              <a:rPr lang="en-US" sz="2800" dirty="0">
                <a:latin typeface="Optima"/>
                <a:cs typeface="Optima"/>
              </a:rPr>
              <a:t>(</a:t>
            </a:r>
            <a:r>
              <a:rPr lang="en-US" sz="2800" i="1" dirty="0" err="1" smtClean="0">
                <a:latin typeface="Optima"/>
                <a:cs typeface="Optima"/>
              </a:rPr>
              <a:t>D</a:t>
            </a:r>
            <a:r>
              <a:rPr lang="en-US" sz="2800" baseline="-25000" dirty="0" err="1" smtClean="0">
                <a:latin typeface="Optima"/>
                <a:cs typeface="Optima"/>
              </a:rPr>
              <a:t>Seal</a:t>
            </a:r>
            <a:r>
              <a:rPr lang="en-US" sz="2800" i="1" baseline="-25000" dirty="0" err="1" smtClean="0">
                <a:latin typeface="Optima"/>
                <a:cs typeface="Optima"/>
              </a:rPr>
              <a:t>,</a:t>
            </a:r>
            <a:r>
              <a:rPr lang="en-US" sz="2800" i="1" baseline="-25000" dirty="0" err="1">
                <a:latin typeface="Optima"/>
                <a:cs typeface="Optima"/>
              </a:rPr>
              <a:t>k</a:t>
            </a:r>
            <a:r>
              <a:rPr lang="en-US" sz="2800" dirty="0">
                <a:latin typeface="Optima"/>
                <a:cs typeface="Optima"/>
              </a:rPr>
              <a:t> </a:t>
            </a:r>
            <a:r>
              <a:rPr lang="en-US" sz="2800" dirty="0" smtClean="0">
                <a:latin typeface="Optima"/>
                <a:cs typeface="Optima"/>
              </a:rPr>
              <a:t>+ </a:t>
            </a:r>
            <a:r>
              <a:rPr lang="en-US" sz="2800" i="1" dirty="0" err="1" smtClean="0">
                <a:latin typeface="Optima"/>
                <a:cs typeface="Optima"/>
              </a:rPr>
              <a:t>D</a:t>
            </a:r>
            <a:r>
              <a:rPr lang="en-US" sz="2800" baseline="-25000" dirty="0" err="1" smtClean="0">
                <a:latin typeface="Optima"/>
                <a:cs typeface="Optima"/>
              </a:rPr>
              <a:t>Seal</a:t>
            </a:r>
            <a:r>
              <a:rPr lang="en-US" sz="2800" i="1" baseline="-25000" dirty="0" err="1" smtClean="0">
                <a:latin typeface="Optima"/>
                <a:cs typeface="Optima"/>
              </a:rPr>
              <a:t>,</a:t>
            </a:r>
            <a:r>
              <a:rPr lang="en-US" sz="2800" baseline="-25000" dirty="0" err="1" smtClean="0">
                <a:latin typeface="Optima"/>
                <a:cs typeface="Optima"/>
              </a:rPr>
              <a:t>Whale</a:t>
            </a:r>
            <a:r>
              <a:rPr lang="en-US" sz="2800" dirty="0" smtClean="0">
                <a:latin typeface="Optima"/>
                <a:cs typeface="Optima"/>
              </a:rPr>
              <a:t> – </a:t>
            </a:r>
            <a:r>
              <a:rPr lang="en-US" sz="2800" i="1" dirty="0" err="1" smtClean="0">
                <a:latin typeface="Optima"/>
                <a:cs typeface="Optima"/>
              </a:rPr>
              <a:t>D</a:t>
            </a:r>
            <a:r>
              <a:rPr lang="en-US" sz="2800" baseline="-25000" dirty="0" err="1" smtClean="0">
                <a:latin typeface="Optima"/>
                <a:cs typeface="Optima"/>
              </a:rPr>
              <a:t>Whale</a:t>
            </a:r>
            <a:r>
              <a:rPr lang="en-US" sz="2800" i="1" baseline="-25000" dirty="0" err="1" smtClean="0">
                <a:latin typeface="Optima"/>
                <a:cs typeface="Optima"/>
              </a:rPr>
              <a:t>,k</a:t>
            </a:r>
            <a:r>
              <a:rPr lang="en-US" sz="2800" dirty="0" smtClean="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148587158"/>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sp>
        <p:nvSpPr>
          <p:cNvPr id="16" name="TextBox 15"/>
          <p:cNvSpPr txBox="1"/>
          <p:nvPr/>
        </p:nvSpPr>
        <p:spPr>
          <a:xfrm>
            <a:off x="5265608" y="4106149"/>
            <a:ext cx="883223" cy="400110"/>
          </a:xfrm>
          <a:prstGeom prst="rect">
            <a:avLst/>
          </a:prstGeom>
          <a:noFill/>
        </p:spPr>
        <p:txBody>
          <a:bodyPr wrap="none" rtlCol="0">
            <a:spAutoFit/>
          </a:bodyPr>
          <a:lstStyle/>
          <a:p>
            <a:pPr algn="ctr"/>
            <a:r>
              <a:rPr lang="en-US" sz="2000" i="1" dirty="0" err="1" smtClean="0">
                <a:solidFill>
                  <a:schemeClr val="accent4"/>
                </a:solidFill>
                <a:latin typeface="Optima"/>
                <a:cs typeface="Optima"/>
              </a:rPr>
              <a:t>d</a:t>
            </a:r>
            <a:r>
              <a:rPr lang="en-US" sz="2000" baseline="-25000" dirty="0" err="1" smtClean="0">
                <a:solidFill>
                  <a:schemeClr val="accent4"/>
                </a:solidFill>
                <a:latin typeface="Optima"/>
                <a:cs typeface="Optima"/>
              </a:rPr>
              <a:t>Seal,</a:t>
            </a:r>
            <a:r>
              <a:rPr lang="en-US" sz="2000" i="1" baseline="-25000" dirty="0" err="1" smtClean="0">
                <a:solidFill>
                  <a:schemeClr val="accent4"/>
                </a:solidFill>
                <a:latin typeface="Optima"/>
                <a:cs typeface="Optima"/>
              </a:rPr>
              <a:t>m</a:t>
            </a:r>
            <a:endParaRPr lang="en-US" sz="2000" i="1" dirty="0">
              <a:solidFill>
                <a:schemeClr val="accent4"/>
              </a:solidFill>
              <a:latin typeface="Optima"/>
              <a:cs typeface="Optima"/>
            </a:endParaRPr>
          </a:p>
        </p:txBody>
      </p:sp>
    </p:spTree>
    <p:extLst>
      <p:ext uri="{BB962C8B-B14F-4D97-AF65-F5344CB8AC3E}">
        <p14:creationId xmlns:p14="http://schemas.microsoft.com/office/powerpoint/2010/main" val="341586904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smtClean="0">
                <a:solidFill>
                  <a:schemeClr val="accent4"/>
                </a:solidFill>
                <a:latin typeface="Optima"/>
                <a:cs typeface="Optima"/>
              </a:rPr>
              <a:t>d</a:t>
            </a:r>
            <a:r>
              <a:rPr lang="en-US" sz="2800" baseline="-25000" dirty="0" err="1" smtClean="0">
                <a:solidFill>
                  <a:schemeClr val="accent4"/>
                </a:solidFill>
                <a:latin typeface="Optima"/>
                <a:cs typeface="Optima"/>
              </a:rPr>
              <a:t>Seal</a:t>
            </a:r>
            <a:r>
              <a:rPr lang="en-US" sz="2800" i="1" baseline="-25000" dirty="0" err="1" smtClean="0">
                <a:solidFill>
                  <a:schemeClr val="accent4"/>
                </a:solidFill>
                <a:latin typeface="Optima"/>
                <a:cs typeface="Optima"/>
              </a:rPr>
              <a:t>,m</a:t>
            </a:r>
            <a:r>
              <a:rPr lang="en-US" sz="2800" dirty="0" smtClean="0">
                <a:solidFill>
                  <a:schemeClr val="accent4"/>
                </a:solidFill>
                <a:latin typeface="Optima"/>
                <a:cs typeface="Optima"/>
              </a:rPr>
              <a:t> </a:t>
            </a:r>
            <a:r>
              <a:rPr lang="en-US" sz="2800" dirty="0" smtClean="0">
                <a:latin typeface="Optima"/>
                <a:cs typeface="Optima"/>
              </a:rPr>
              <a:t>= </a:t>
            </a:r>
            <a:r>
              <a:rPr lang="en-US" sz="2800" dirty="0">
                <a:latin typeface="Optima"/>
                <a:cs typeface="Optima"/>
              </a:rPr>
              <a:t>(</a:t>
            </a:r>
            <a:r>
              <a:rPr lang="en-US" sz="2800" i="1" dirty="0" err="1" smtClean="0">
                <a:latin typeface="Optima"/>
                <a:cs typeface="Optima"/>
              </a:rPr>
              <a:t>D</a:t>
            </a:r>
            <a:r>
              <a:rPr lang="en-US" sz="2800" baseline="-25000" dirty="0" err="1" smtClean="0">
                <a:latin typeface="Optima"/>
                <a:cs typeface="Optima"/>
              </a:rPr>
              <a:t>Seal</a:t>
            </a:r>
            <a:r>
              <a:rPr lang="en-US" sz="2800" i="1" baseline="-25000" dirty="0" err="1" smtClean="0">
                <a:latin typeface="Optima"/>
                <a:cs typeface="Optima"/>
              </a:rPr>
              <a:t>,</a:t>
            </a:r>
            <a:r>
              <a:rPr lang="en-US" sz="2800" baseline="-25000" dirty="0" err="1" smtClean="0">
                <a:latin typeface="Optima"/>
                <a:cs typeface="Optima"/>
              </a:rPr>
              <a:t>Chimp</a:t>
            </a:r>
            <a:r>
              <a:rPr lang="en-US" sz="2800" dirty="0" smtClean="0">
                <a:latin typeface="Optima"/>
                <a:cs typeface="Optima"/>
              </a:rPr>
              <a:t> + </a:t>
            </a:r>
            <a:r>
              <a:rPr lang="en-US" sz="2800" i="1" dirty="0" err="1" smtClean="0">
                <a:latin typeface="Optima"/>
                <a:cs typeface="Optima"/>
              </a:rPr>
              <a:t>D</a:t>
            </a:r>
            <a:r>
              <a:rPr lang="en-US" sz="2800" baseline="-25000" dirty="0" err="1" smtClean="0">
                <a:latin typeface="Optima"/>
                <a:cs typeface="Optima"/>
              </a:rPr>
              <a:t>Seal</a:t>
            </a:r>
            <a:r>
              <a:rPr lang="en-US" sz="2800" i="1" baseline="-25000" dirty="0" err="1" smtClean="0">
                <a:latin typeface="Optima"/>
                <a:cs typeface="Optima"/>
              </a:rPr>
              <a:t>,</a:t>
            </a:r>
            <a:r>
              <a:rPr lang="en-US" sz="2800" baseline="-25000" dirty="0" err="1" smtClean="0">
                <a:latin typeface="Optima"/>
                <a:cs typeface="Optima"/>
              </a:rPr>
              <a:t>Whale</a:t>
            </a:r>
            <a:r>
              <a:rPr lang="en-US" sz="2800" dirty="0" smtClean="0">
                <a:latin typeface="Optima"/>
                <a:cs typeface="Optima"/>
              </a:rPr>
              <a:t> – </a:t>
            </a:r>
            <a:r>
              <a:rPr lang="en-US" sz="2800" i="1" dirty="0" err="1" smtClean="0">
                <a:latin typeface="Optima"/>
                <a:cs typeface="Optima"/>
              </a:rPr>
              <a:t>D</a:t>
            </a:r>
            <a:r>
              <a:rPr lang="en-US" sz="2800" baseline="-25000" dirty="0" err="1" smtClean="0">
                <a:latin typeface="Optima"/>
                <a:cs typeface="Optima"/>
              </a:rPr>
              <a:t>Whale</a:t>
            </a:r>
            <a:r>
              <a:rPr lang="en-US" sz="2800" i="1" baseline="-25000" dirty="0" err="1" smtClean="0">
                <a:latin typeface="Optima"/>
                <a:cs typeface="Optima"/>
              </a:rPr>
              <a:t>,</a:t>
            </a:r>
            <a:r>
              <a:rPr lang="en-US" sz="2800" baseline="-25000" dirty="0" err="1" smtClean="0">
                <a:latin typeface="Optima"/>
                <a:cs typeface="Optima"/>
              </a:rPr>
              <a:t>Chimp</a:t>
            </a:r>
            <a:r>
              <a:rPr lang="en-US" sz="2800" dirty="0" smtClean="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3892400456"/>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sp>
        <p:nvSpPr>
          <p:cNvPr id="20" name="TextBox 19"/>
          <p:cNvSpPr txBox="1"/>
          <p:nvPr/>
        </p:nvSpPr>
        <p:spPr>
          <a:xfrm>
            <a:off x="5265608" y="4106149"/>
            <a:ext cx="883223" cy="400110"/>
          </a:xfrm>
          <a:prstGeom prst="rect">
            <a:avLst/>
          </a:prstGeom>
          <a:noFill/>
        </p:spPr>
        <p:txBody>
          <a:bodyPr wrap="none" rtlCol="0">
            <a:spAutoFit/>
          </a:bodyPr>
          <a:lstStyle/>
          <a:p>
            <a:pPr algn="ctr"/>
            <a:r>
              <a:rPr lang="en-US" sz="2000" i="1" dirty="0" err="1" smtClean="0">
                <a:solidFill>
                  <a:schemeClr val="accent4"/>
                </a:solidFill>
                <a:latin typeface="Optima"/>
                <a:cs typeface="Optima"/>
              </a:rPr>
              <a:t>d</a:t>
            </a:r>
            <a:r>
              <a:rPr lang="en-US" sz="2000" baseline="-25000" dirty="0" err="1" smtClean="0">
                <a:solidFill>
                  <a:schemeClr val="accent4"/>
                </a:solidFill>
                <a:latin typeface="Optima"/>
                <a:cs typeface="Optima"/>
              </a:rPr>
              <a:t>Seal,</a:t>
            </a:r>
            <a:r>
              <a:rPr lang="en-US" sz="2000" i="1" baseline="-25000" dirty="0" err="1" smtClean="0">
                <a:solidFill>
                  <a:schemeClr val="accent4"/>
                </a:solidFill>
                <a:latin typeface="Optima"/>
                <a:cs typeface="Optima"/>
              </a:rPr>
              <a:t>m</a:t>
            </a:r>
            <a:endParaRPr lang="en-US" sz="2000" i="1" dirty="0">
              <a:solidFill>
                <a:schemeClr val="accent4"/>
              </a:solidFill>
              <a:latin typeface="Optima"/>
              <a:cs typeface="Optima"/>
            </a:endParaRPr>
          </a:p>
        </p:txBody>
      </p:sp>
      <p:sp>
        <p:nvSpPr>
          <p:cNvPr id="21" name="Rectangle 20"/>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2" name="Oval 21"/>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Tree>
    <p:extLst>
      <p:ext uri="{BB962C8B-B14F-4D97-AF65-F5344CB8AC3E}">
        <p14:creationId xmlns:p14="http://schemas.microsoft.com/office/powerpoint/2010/main" val="148841926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3" name="Oval 22"/>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smtClean="0">
                <a:solidFill>
                  <a:schemeClr val="accent4"/>
                </a:solidFill>
                <a:latin typeface="Optima"/>
                <a:cs typeface="Optima"/>
              </a:rPr>
              <a:t>d</a:t>
            </a:r>
            <a:r>
              <a:rPr lang="en-US" sz="2800" baseline="-25000" dirty="0" err="1" smtClean="0">
                <a:solidFill>
                  <a:schemeClr val="accent4"/>
                </a:solidFill>
                <a:latin typeface="Optima"/>
                <a:cs typeface="Optima"/>
              </a:rPr>
              <a:t>Seal</a:t>
            </a:r>
            <a:r>
              <a:rPr lang="en-US" sz="2800" i="1" baseline="-25000" dirty="0" err="1" smtClean="0">
                <a:solidFill>
                  <a:schemeClr val="accent4"/>
                </a:solidFill>
                <a:latin typeface="Optima"/>
                <a:cs typeface="Optima"/>
              </a:rPr>
              <a:t>,m</a:t>
            </a:r>
            <a:r>
              <a:rPr lang="en-US" sz="2800" dirty="0" smtClean="0">
                <a:solidFill>
                  <a:schemeClr val="accent4"/>
                </a:solidFill>
                <a:latin typeface="Optima"/>
                <a:cs typeface="Optima"/>
              </a:rPr>
              <a:t> </a:t>
            </a:r>
            <a:r>
              <a:rPr lang="en-US" sz="2800" dirty="0" smtClean="0">
                <a:latin typeface="Optima"/>
                <a:cs typeface="Optima"/>
              </a:rPr>
              <a:t>= </a:t>
            </a:r>
            <a:r>
              <a:rPr lang="en-US" sz="2800" dirty="0">
                <a:latin typeface="Optima"/>
                <a:cs typeface="Optima"/>
              </a:rPr>
              <a:t>(</a:t>
            </a:r>
            <a:r>
              <a:rPr lang="en-US" sz="2800" i="1" dirty="0" err="1" smtClean="0">
                <a:solidFill>
                  <a:schemeClr val="tx1">
                    <a:alpha val="0"/>
                  </a:schemeClr>
                </a:solidFill>
                <a:latin typeface="Optima"/>
                <a:cs typeface="Optima"/>
              </a:rPr>
              <a:t>D</a:t>
            </a:r>
            <a:r>
              <a:rPr lang="en-US" sz="2800" baseline="-25000" dirty="0" err="1" smtClean="0">
                <a:solidFill>
                  <a:schemeClr val="tx1">
                    <a:alpha val="0"/>
                  </a:schemeClr>
                </a:solidFill>
                <a:latin typeface="Optima"/>
                <a:cs typeface="Optima"/>
              </a:rPr>
              <a:t>Seal</a:t>
            </a:r>
            <a:r>
              <a:rPr lang="en-US" sz="2800" i="1" baseline="-25000" dirty="0" err="1" smtClean="0">
                <a:solidFill>
                  <a:schemeClr val="tx1">
                    <a:alpha val="0"/>
                  </a:schemeClr>
                </a:solidFill>
                <a:latin typeface="Optima"/>
                <a:cs typeface="Optima"/>
              </a:rPr>
              <a:t>,</a:t>
            </a:r>
            <a:r>
              <a:rPr lang="en-US" sz="2800" baseline="-25000" dirty="0" err="1" smtClean="0">
                <a:solidFill>
                  <a:schemeClr val="tx1">
                    <a:alpha val="0"/>
                  </a:schemeClr>
                </a:solidFill>
                <a:latin typeface="Optima"/>
                <a:cs typeface="Optima"/>
              </a:rPr>
              <a:t>Chimp</a:t>
            </a:r>
            <a:r>
              <a:rPr lang="en-US" sz="2800" dirty="0" smtClean="0">
                <a:solidFill>
                  <a:schemeClr val="tx1">
                    <a:alpha val="0"/>
                  </a:schemeClr>
                </a:solidFill>
                <a:latin typeface="Optima"/>
                <a:cs typeface="Optima"/>
              </a:rPr>
              <a:t> </a:t>
            </a:r>
            <a:r>
              <a:rPr lang="en-US" sz="2800" dirty="0" smtClean="0">
                <a:latin typeface="Optima"/>
                <a:cs typeface="Optima"/>
              </a:rPr>
              <a:t>+ </a:t>
            </a:r>
            <a:r>
              <a:rPr lang="en-US" sz="2800" i="1" dirty="0" err="1" smtClean="0">
                <a:latin typeface="Optima"/>
                <a:cs typeface="Optima"/>
              </a:rPr>
              <a:t>D</a:t>
            </a:r>
            <a:r>
              <a:rPr lang="en-US" sz="2800" baseline="-25000" dirty="0" err="1" smtClean="0">
                <a:latin typeface="Optima"/>
                <a:cs typeface="Optima"/>
              </a:rPr>
              <a:t>Seal</a:t>
            </a:r>
            <a:r>
              <a:rPr lang="en-US" sz="2800" i="1" baseline="-25000" dirty="0" err="1" smtClean="0">
                <a:latin typeface="Optima"/>
                <a:cs typeface="Optima"/>
              </a:rPr>
              <a:t>,</a:t>
            </a:r>
            <a:r>
              <a:rPr lang="en-US" sz="2800" baseline="-25000" dirty="0" err="1" smtClean="0">
                <a:latin typeface="Optima"/>
                <a:cs typeface="Optima"/>
              </a:rPr>
              <a:t>Whale</a:t>
            </a:r>
            <a:r>
              <a:rPr lang="en-US" sz="2800" dirty="0" smtClean="0">
                <a:latin typeface="Optima"/>
                <a:cs typeface="Optima"/>
              </a:rPr>
              <a:t> – </a:t>
            </a:r>
            <a:r>
              <a:rPr lang="en-US" sz="2800" i="1" dirty="0" err="1" smtClean="0">
                <a:latin typeface="Optima"/>
                <a:cs typeface="Optima"/>
              </a:rPr>
              <a:t>D</a:t>
            </a:r>
            <a:r>
              <a:rPr lang="en-US" sz="2800" baseline="-25000" dirty="0" err="1" smtClean="0">
                <a:latin typeface="Optima"/>
                <a:cs typeface="Optima"/>
              </a:rPr>
              <a:t>Whale</a:t>
            </a:r>
            <a:r>
              <a:rPr lang="en-US" sz="2800" i="1" baseline="-25000" dirty="0" err="1" smtClean="0">
                <a:latin typeface="Optima"/>
                <a:cs typeface="Optima"/>
              </a:rPr>
              <a:t>,</a:t>
            </a:r>
            <a:r>
              <a:rPr lang="en-US" sz="2800" baseline="-25000" dirty="0" err="1" smtClean="0">
                <a:latin typeface="Optima"/>
                <a:cs typeface="Optima"/>
              </a:rPr>
              <a:t>Chimp</a:t>
            </a:r>
            <a:r>
              <a:rPr lang="en-US" sz="2800" dirty="0" smtClean="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3825004339"/>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sp>
        <p:nvSpPr>
          <p:cNvPr id="2" name="Rectangle 1"/>
          <p:cNvSpPr/>
          <p:nvPr/>
        </p:nvSpPr>
        <p:spPr>
          <a:xfrm>
            <a:off x="2814528" y="6091140"/>
            <a:ext cx="384310" cy="523220"/>
          </a:xfrm>
          <a:prstGeom prst="rect">
            <a:avLst/>
          </a:prstGeom>
        </p:spPr>
        <p:txBody>
          <a:bodyPr wrap="none">
            <a:spAutoFit/>
          </a:bodyPr>
          <a:lstStyle/>
          <a:p>
            <a:r>
              <a:rPr lang="en-US" sz="2800" dirty="0" smtClean="0">
                <a:latin typeface="Optima"/>
                <a:cs typeface="Optima"/>
              </a:rPr>
              <a:t>6</a:t>
            </a:r>
            <a:endParaRPr lang="en-US" sz="2800" dirty="0">
              <a:latin typeface="Optima"/>
              <a:cs typeface="Optima"/>
            </a:endParaRPr>
          </a:p>
        </p:txBody>
      </p:sp>
      <p:sp>
        <p:nvSpPr>
          <p:cNvPr id="20" name="TextBox 19"/>
          <p:cNvSpPr txBox="1"/>
          <p:nvPr/>
        </p:nvSpPr>
        <p:spPr>
          <a:xfrm>
            <a:off x="5265608" y="4106149"/>
            <a:ext cx="883223" cy="400110"/>
          </a:xfrm>
          <a:prstGeom prst="rect">
            <a:avLst/>
          </a:prstGeom>
          <a:noFill/>
        </p:spPr>
        <p:txBody>
          <a:bodyPr wrap="none" rtlCol="0">
            <a:spAutoFit/>
          </a:bodyPr>
          <a:lstStyle/>
          <a:p>
            <a:pPr algn="ctr"/>
            <a:r>
              <a:rPr lang="en-US" sz="2000" i="1" dirty="0" err="1" smtClean="0">
                <a:solidFill>
                  <a:schemeClr val="accent4"/>
                </a:solidFill>
                <a:latin typeface="Optima"/>
                <a:cs typeface="Optima"/>
              </a:rPr>
              <a:t>d</a:t>
            </a:r>
            <a:r>
              <a:rPr lang="en-US" sz="2000" baseline="-25000" dirty="0" err="1" smtClean="0">
                <a:solidFill>
                  <a:schemeClr val="accent4"/>
                </a:solidFill>
                <a:latin typeface="Optima"/>
                <a:cs typeface="Optima"/>
              </a:rPr>
              <a:t>Seal,</a:t>
            </a:r>
            <a:r>
              <a:rPr lang="en-US" sz="2000" i="1" baseline="-25000" dirty="0" err="1" smtClean="0">
                <a:solidFill>
                  <a:schemeClr val="accent4"/>
                </a:solidFill>
                <a:latin typeface="Optima"/>
                <a:cs typeface="Optima"/>
              </a:rPr>
              <a:t>m</a:t>
            </a:r>
            <a:endParaRPr lang="en-US" sz="2000" i="1" dirty="0">
              <a:solidFill>
                <a:schemeClr val="accent4"/>
              </a:solidFill>
              <a:latin typeface="Optima"/>
              <a:cs typeface="Optima"/>
            </a:endParaRPr>
          </a:p>
        </p:txBody>
      </p:sp>
    </p:spTree>
    <p:extLst>
      <p:ext uri="{BB962C8B-B14F-4D97-AF65-F5344CB8AC3E}">
        <p14:creationId xmlns:p14="http://schemas.microsoft.com/office/powerpoint/2010/main" val="210184460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3" name="Oval 22"/>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smtClean="0">
                <a:solidFill>
                  <a:schemeClr val="accent4"/>
                </a:solidFill>
                <a:latin typeface="Optima"/>
                <a:cs typeface="Optima"/>
              </a:rPr>
              <a:t>d</a:t>
            </a:r>
            <a:r>
              <a:rPr lang="en-US" sz="2800" baseline="-25000" dirty="0" err="1" smtClean="0">
                <a:solidFill>
                  <a:schemeClr val="accent4"/>
                </a:solidFill>
                <a:latin typeface="Optima"/>
                <a:cs typeface="Optima"/>
              </a:rPr>
              <a:t>Seal</a:t>
            </a:r>
            <a:r>
              <a:rPr lang="en-US" sz="2800" i="1" baseline="-25000" dirty="0" err="1" smtClean="0">
                <a:solidFill>
                  <a:schemeClr val="accent4"/>
                </a:solidFill>
                <a:latin typeface="Optima"/>
                <a:cs typeface="Optima"/>
              </a:rPr>
              <a:t>,m</a:t>
            </a:r>
            <a:r>
              <a:rPr lang="en-US" sz="2800" dirty="0" smtClean="0">
                <a:solidFill>
                  <a:schemeClr val="accent4"/>
                </a:solidFill>
                <a:latin typeface="Optima"/>
                <a:cs typeface="Optima"/>
              </a:rPr>
              <a:t> </a:t>
            </a:r>
            <a:r>
              <a:rPr lang="en-US" sz="2800" dirty="0" smtClean="0">
                <a:latin typeface="Optima"/>
                <a:cs typeface="Optima"/>
              </a:rPr>
              <a:t>= </a:t>
            </a:r>
            <a:r>
              <a:rPr lang="en-US" sz="2800" dirty="0">
                <a:latin typeface="Optima"/>
                <a:cs typeface="Optima"/>
              </a:rPr>
              <a:t>(</a:t>
            </a:r>
            <a:r>
              <a:rPr lang="en-US" sz="2800" i="1" dirty="0" err="1" smtClean="0">
                <a:solidFill>
                  <a:schemeClr val="tx1">
                    <a:alpha val="0"/>
                  </a:schemeClr>
                </a:solidFill>
                <a:latin typeface="Optima"/>
                <a:cs typeface="Optima"/>
              </a:rPr>
              <a:t>D</a:t>
            </a:r>
            <a:r>
              <a:rPr lang="en-US" sz="2800" baseline="-25000" dirty="0" err="1" smtClean="0">
                <a:solidFill>
                  <a:schemeClr val="tx1">
                    <a:alpha val="0"/>
                  </a:schemeClr>
                </a:solidFill>
                <a:latin typeface="Optima"/>
                <a:cs typeface="Optima"/>
              </a:rPr>
              <a:t>Seal</a:t>
            </a:r>
            <a:r>
              <a:rPr lang="en-US" sz="2800" i="1" baseline="-25000" dirty="0" err="1" smtClean="0">
                <a:solidFill>
                  <a:schemeClr val="tx1">
                    <a:alpha val="0"/>
                  </a:schemeClr>
                </a:solidFill>
                <a:latin typeface="Optima"/>
                <a:cs typeface="Optima"/>
              </a:rPr>
              <a:t>,</a:t>
            </a:r>
            <a:r>
              <a:rPr lang="en-US" sz="2800" baseline="-25000" dirty="0" err="1" smtClean="0">
                <a:solidFill>
                  <a:schemeClr val="tx1">
                    <a:alpha val="0"/>
                  </a:schemeClr>
                </a:solidFill>
                <a:latin typeface="Optima"/>
                <a:cs typeface="Optima"/>
              </a:rPr>
              <a:t>Chimp</a:t>
            </a:r>
            <a:r>
              <a:rPr lang="en-US" sz="2800" dirty="0" smtClean="0">
                <a:solidFill>
                  <a:schemeClr val="tx1">
                    <a:alpha val="0"/>
                  </a:schemeClr>
                </a:solidFill>
                <a:latin typeface="Optima"/>
                <a:cs typeface="Optima"/>
              </a:rPr>
              <a:t> </a:t>
            </a:r>
            <a:r>
              <a:rPr lang="en-US" sz="2800" dirty="0" smtClean="0">
                <a:latin typeface="Optima"/>
                <a:cs typeface="Optima"/>
              </a:rPr>
              <a:t>+ </a:t>
            </a:r>
            <a:r>
              <a:rPr lang="en-US" sz="2800" i="1" dirty="0" err="1" smtClean="0">
                <a:solidFill>
                  <a:schemeClr val="tx1">
                    <a:alpha val="0"/>
                  </a:schemeClr>
                </a:solidFill>
                <a:latin typeface="Optima"/>
                <a:cs typeface="Optima"/>
              </a:rPr>
              <a:t>D</a:t>
            </a:r>
            <a:r>
              <a:rPr lang="en-US" sz="2800" baseline="-25000" dirty="0" err="1" smtClean="0">
                <a:solidFill>
                  <a:schemeClr val="tx1">
                    <a:alpha val="0"/>
                  </a:schemeClr>
                </a:solidFill>
                <a:latin typeface="Optima"/>
                <a:cs typeface="Optima"/>
              </a:rPr>
              <a:t>Seal</a:t>
            </a:r>
            <a:r>
              <a:rPr lang="en-US" sz="2800" i="1" baseline="-25000" dirty="0" err="1" smtClean="0">
                <a:solidFill>
                  <a:schemeClr val="tx1">
                    <a:alpha val="0"/>
                  </a:schemeClr>
                </a:solidFill>
                <a:latin typeface="Optima"/>
                <a:cs typeface="Optima"/>
              </a:rPr>
              <a:t>,</a:t>
            </a:r>
            <a:r>
              <a:rPr lang="en-US" sz="2800" baseline="-25000" dirty="0" err="1" smtClean="0">
                <a:solidFill>
                  <a:schemeClr val="tx1">
                    <a:alpha val="0"/>
                  </a:schemeClr>
                </a:solidFill>
                <a:latin typeface="Optima"/>
                <a:cs typeface="Optima"/>
              </a:rPr>
              <a:t>Whale</a:t>
            </a:r>
            <a:r>
              <a:rPr lang="en-US" sz="2800" dirty="0" smtClean="0">
                <a:solidFill>
                  <a:schemeClr val="tx1">
                    <a:alpha val="0"/>
                  </a:schemeClr>
                </a:solidFill>
                <a:latin typeface="Optima"/>
                <a:cs typeface="Optima"/>
              </a:rPr>
              <a:t> </a:t>
            </a:r>
            <a:r>
              <a:rPr lang="en-US" sz="2800" dirty="0" smtClean="0">
                <a:latin typeface="Optima"/>
                <a:cs typeface="Optima"/>
              </a:rPr>
              <a:t>– </a:t>
            </a:r>
            <a:r>
              <a:rPr lang="en-US" sz="2800" i="1" dirty="0" err="1" smtClean="0">
                <a:latin typeface="Optima"/>
                <a:cs typeface="Optima"/>
              </a:rPr>
              <a:t>D</a:t>
            </a:r>
            <a:r>
              <a:rPr lang="en-US" sz="2800" baseline="-25000" dirty="0" err="1" smtClean="0">
                <a:latin typeface="Optima"/>
                <a:cs typeface="Optima"/>
              </a:rPr>
              <a:t>Whale</a:t>
            </a:r>
            <a:r>
              <a:rPr lang="en-US" sz="2800" i="1" baseline="-25000" dirty="0" err="1" smtClean="0">
                <a:latin typeface="Optima"/>
                <a:cs typeface="Optima"/>
              </a:rPr>
              <a:t>,</a:t>
            </a:r>
            <a:r>
              <a:rPr lang="en-US" sz="2800" baseline="-25000" dirty="0" err="1" smtClean="0">
                <a:latin typeface="Optima"/>
                <a:cs typeface="Optima"/>
              </a:rPr>
              <a:t>Chimp</a:t>
            </a:r>
            <a:r>
              <a:rPr lang="en-US" sz="2800" dirty="0" smtClean="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1314984969"/>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sp>
        <p:nvSpPr>
          <p:cNvPr id="2" name="Rectangle 1"/>
          <p:cNvSpPr/>
          <p:nvPr/>
        </p:nvSpPr>
        <p:spPr>
          <a:xfrm>
            <a:off x="2814528" y="6091140"/>
            <a:ext cx="384310" cy="523220"/>
          </a:xfrm>
          <a:prstGeom prst="rect">
            <a:avLst/>
          </a:prstGeom>
        </p:spPr>
        <p:txBody>
          <a:bodyPr wrap="none">
            <a:spAutoFit/>
          </a:bodyPr>
          <a:lstStyle/>
          <a:p>
            <a:r>
              <a:rPr lang="en-US" sz="2800" dirty="0" smtClean="0">
                <a:latin typeface="Optima"/>
                <a:cs typeface="Optima"/>
              </a:rPr>
              <a:t>6</a:t>
            </a:r>
            <a:endParaRPr lang="en-US" sz="2800" dirty="0">
              <a:latin typeface="Optima"/>
              <a:cs typeface="Optima"/>
            </a:endParaRPr>
          </a:p>
        </p:txBody>
      </p:sp>
      <p:sp>
        <p:nvSpPr>
          <p:cNvPr id="19" name="Rectangle 18"/>
          <p:cNvSpPr/>
          <p:nvPr/>
        </p:nvSpPr>
        <p:spPr>
          <a:xfrm>
            <a:off x="4661712" y="6096000"/>
            <a:ext cx="384310" cy="523220"/>
          </a:xfrm>
          <a:prstGeom prst="rect">
            <a:avLst/>
          </a:prstGeom>
        </p:spPr>
        <p:txBody>
          <a:bodyPr wrap="none">
            <a:spAutoFit/>
          </a:bodyPr>
          <a:lstStyle/>
          <a:p>
            <a:r>
              <a:rPr lang="en-US" sz="2800" dirty="0" smtClean="0">
                <a:latin typeface="Optima"/>
                <a:cs typeface="Optima"/>
              </a:rPr>
              <a:t>2</a:t>
            </a:r>
            <a:endParaRPr lang="en-US" sz="2800" dirty="0">
              <a:latin typeface="Optima"/>
              <a:cs typeface="Optima"/>
            </a:endParaRPr>
          </a:p>
        </p:txBody>
      </p:sp>
      <p:sp>
        <p:nvSpPr>
          <p:cNvPr id="20" name="TextBox 19"/>
          <p:cNvSpPr txBox="1"/>
          <p:nvPr/>
        </p:nvSpPr>
        <p:spPr>
          <a:xfrm>
            <a:off x="5265608" y="4106149"/>
            <a:ext cx="883223" cy="400110"/>
          </a:xfrm>
          <a:prstGeom prst="rect">
            <a:avLst/>
          </a:prstGeom>
          <a:noFill/>
        </p:spPr>
        <p:txBody>
          <a:bodyPr wrap="none" rtlCol="0">
            <a:spAutoFit/>
          </a:bodyPr>
          <a:lstStyle/>
          <a:p>
            <a:pPr algn="ctr"/>
            <a:r>
              <a:rPr lang="en-US" sz="2000" i="1" dirty="0" err="1" smtClean="0">
                <a:solidFill>
                  <a:schemeClr val="accent4"/>
                </a:solidFill>
                <a:latin typeface="Optima"/>
                <a:cs typeface="Optima"/>
              </a:rPr>
              <a:t>d</a:t>
            </a:r>
            <a:r>
              <a:rPr lang="en-US" sz="2000" baseline="-25000" dirty="0" err="1" smtClean="0">
                <a:solidFill>
                  <a:schemeClr val="accent4"/>
                </a:solidFill>
                <a:latin typeface="Optima"/>
                <a:cs typeface="Optima"/>
              </a:rPr>
              <a:t>Seal,</a:t>
            </a:r>
            <a:r>
              <a:rPr lang="en-US" sz="2000" i="1" baseline="-25000" dirty="0" err="1" smtClean="0">
                <a:solidFill>
                  <a:schemeClr val="accent4"/>
                </a:solidFill>
                <a:latin typeface="Optima"/>
                <a:cs typeface="Optima"/>
              </a:rPr>
              <a:t>m</a:t>
            </a:r>
            <a:endParaRPr lang="en-US" sz="2000" i="1" dirty="0">
              <a:solidFill>
                <a:schemeClr val="accent4"/>
              </a:solidFill>
              <a:latin typeface="Optima"/>
              <a:cs typeface="Optima"/>
            </a:endParaRPr>
          </a:p>
        </p:txBody>
      </p:sp>
    </p:spTree>
    <p:extLst>
      <p:ext uri="{BB962C8B-B14F-4D97-AF65-F5344CB8AC3E}">
        <p14:creationId xmlns:p14="http://schemas.microsoft.com/office/powerpoint/2010/main" val="420277590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4" name="Oval 23"/>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smtClean="0">
                <a:solidFill>
                  <a:schemeClr val="accent4"/>
                </a:solidFill>
                <a:latin typeface="Optima"/>
                <a:cs typeface="Optima"/>
              </a:rPr>
              <a:t>d</a:t>
            </a:r>
            <a:r>
              <a:rPr lang="en-US" sz="2800" baseline="-25000" dirty="0" err="1" smtClean="0">
                <a:solidFill>
                  <a:schemeClr val="accent4"/>
                </a:solidFill>
                <a:latin typeface="Optima"/>
                <a:cs typeface="Optima"/>
              </a:rPr>
              <a:t>Seal</a:t>
            </a:r>
            <a:r>
              <a:rPr lang="en-US" sz="2800" i="1" baseline="-25000" dirty="0" err="1" smtClean="0">
                <a:solidFill>
                  <a:schemeClr val="accent4"/>
                </a:solidFill>
                <a:latin typeface="Optima"/>
                <a:cs typeface="Optima"/>
              </a:rPr>
              <a:t>,m</a:t>
            </a:r>
            <a:r>
              <a:rPr lang="en-US" sz="2800" dirty="0" smtClean="0">
                <a:solidFill>
                  <a:schemeClr val="accent4"/>
                </a:solidFill>
                <a:latin typeface="Optima"/>
                <a:cs typeface="Optima"/>
              </a:rPr>
              <a:t> </a:t>
            </a:r>
            <a:r>
              <a:rPr lang="en-US" sz="2800" dirty="0" smtClean="0">
                <a:latin typeface="Optima"/>
                <a:cs typeface="Optima"/>
              </a:rPr>
              <a:t>= </a:t>
            </a:r>
            <a:r>
              <a:rPr lang="en-US" sz="2800" dirty="0">
                <a:latin typeface="Optima"/>
                <a:cs typeface="Optima"/>
              </a:rPr>
              <a:t>(</a:t>
            </a:r>
            <a:r>
              <a:rPr lang="en-US" sz="2800" i="1" dirty="0" err="1" smtClean="0">
                <a:solidFill>
                  <a:schemeClr val="tx1">
                    <a:alpha val="0"/>
                  </a:schemeClr>
                </a:solidFill>
                <a:latin typeface="Optima"/>
                <a:cs typeface="Optima"/>
              </a:rPr>
              <a:t>D</a:t>
            </a:r>
            <a:r>
              <a:rPr lang="en-US" sz="2800" baseline="-25000" dirty="0" err="1" smtClean="0">
                <a:solidFill>
                  <a:schemeClr val="tx1">
                    <a:alpha val="0"/>
                  </a:schemeClr>
                </a:solidFill>
                <a:latin typeface="Optima"/>
                <a:cs typeface="Optima"/>
              </a:rPr>
              <a:t>Seal</a:t>
            </a:r>
            <a:r>
              <a:rPr lang="en-US" sz="2800" i="1" baseline="-25000" dirty="0" err="1" smtClean="0">
                <a:solidFill>
                  <a:schemeClr val="tx1">
                    <a:alpha val="0"/>
                  </a:schemeClr>
                </a:solidFill>
                <a:latin typeface="Optima"/>
                <a:cs typeface="Optima"/>
              </a:rPr>
              <a:t>,</a:t>
            </a:r>
            <a:r>
              <a:rPr lang="en-US" sz="2800" baseline="-25000" dirty="0" err="1" smtClean="0">
                <a:solidFill>
                  <a:schemeClr val="tx1">
                    <a:alpha val="0"/>
                  </a:schemeClr>
                </a:solidFill>
                <a:latin typeface="Optima"/>
                <a:cs typeface="Optima"/>
              </a:rPr>
              <a:t>Chimp</a:t>
            </a:r>
            <a:r>
              <a:rPr lang="en-US" sz="2800" dirty="0" smtClean="0">
                <a:solidFill>
                  <a:schemeClr val="tx1">
                    <a:alpha val="0"/>
                  </a:schemeClr>
                </a:solidFill>
                <a:latin typeface="Optima"/>
                <a:cs typeface="Optima"/>
              </a:rPr>
              <a:t> </a:t>
            </a:r>
            <a:r>
              <a:rPr lang="en-US" sz="2800" dirty="0" smtClean="0">
                <a:latin typeface="Optima"/>
                <a:cs typeface="Optima"/>
              </a:rPr>
              <a:t>+ </a:t>
            </a:r>
            <a:r>
              <a:rPr lang="en-US" sz="2800" i="1" dirty="0" err="1" smtClean="0">
                <a:solidFill>
                  <a:schemeClr val="tx1">
                    <a:alpha val="0"/>
                  </a:schemeClr>
                </a:solidFill>
                <a:latin typeface="Optima"/>
                <a:cs typeface="Optima"/>
              </a:rPr>
              <a:t>D</a:t>
            </a:r>
            <a:r>
              <a:rPr lang="en-US" sz="2800" baseline="-25000" dirty="0" err="1" smtClean="0">
                <a:solidFill>
                  <a:schemeClr val="tx1">
                    <a:alpha val="0"/>
                  </a:schemeClr>
                </a:solidFill>
                <a:latin typeface="Optima"/>
                <a:cs typeface="Optima"/>
              </a:rPr>
              <a:t>Seal</a:t>
            </a:r>
            <a:r>
              <a:rPr lang="en-US" sz="2800" i="1" baseline="-25000" dirty="0" err="1" smtClean="0">
                <a:solidFill>
                  <a:schemeClr val="tx1">
                    <a:alpha val="0"/>
                  </a:schemeClr>
                </a:solidFill>
                <a:latin typeface="Optima"/>
                <a:cs typeface="Optima"/>
              </a:rPr>
              <a:t>,</a:t>
            </a:r>
            <a:r>
              <a:rPr lang="en-US" sz="2800" baseline="-25000" dirty="0" err="1" smtClean="0">
                <a:solidFill>
                  <a:schemeClr val="tx1">
                    <a:alpha val="0"/>
                  </a:schemeClr>
                </a:solidFill>
                <a:latin typeface="Optima"/>
                <a:cs typeface="Optima"/>
              </a:rPr>
              <a:t>Whale</a:t>
            </a:r>
            <a:r>
              <a:rPr lang="en-US" sz="2800" dirty="0" smtClean="0">
                <a:solidFill>
                  <a:schemeClr val="tx1">
                    <a:alpha val="0"/>
                  </a:schemeClr>
                </a:solidFill>
                <a:latin typeface="Optima"/>
                <a:cs typeface="Optima"/>
              </a:rPr>
              <a:t> </a:t>
            </a:r>
            <a:r>
              <a:rPr lang="en-US" sz="2800" dirty="0" smtClean="0">
                <a:latin typeface="Optima"/>
                <a:cs typeface="Optima"/>
              </a:rPr>
              <a:t>– </a:t>
            </a:r>
            <a:r>
              <a:rPr lang="en-US" sz="2800" i="1" dirty="0" err="1" smtClean="0">
                <a:solidFill>
                  <a:schemeClr val="tx1">
                    <a:alpha val="0"/>
                  </a:schemeClr>
                </a:solidFill>
                <a:latin typeface="Optima"/>
                <a:cs typeface="Optima"/>
              </a:rPr>
              <a:t>D</a:t>
            </a:r>
            <a:r>
              <a:rPr lang="en-US" sz="2800" baseline="-25000" dirty="0" err="1" smtClean="0">
                <a:solidFill>
                  <a:schemeClr val="tx1">
                    <a:alpha val="0"/>
                  </a:schemeClr>
                </a:solidFill>
                <a:latin typeface="Optima"/>
                <a:cs typeface="Optima"/>
              </a:rPr>
              <a:t>Whale</a:t>
            </a:r>
            <a:r>
              <a:rPr lang="en-US" sz="2800" i="1" baseline="-25000" dirty="0" err="1" smtClean="0">
                <a:solidFill>
                  <a:schemeClr val="tx1">
                    <a:alpha val="0"/>
                  </a:schemeClr>
                </a:solidFill>
                <a:latin typeface="Optima"/>
                <a:cs typeface="Optima"/>
              </a:rPr>
              <a:t>,</a:t>
            </a:r>
            <a:r>
              <a:rPr lang="en-US" sz="2800" baseline="-25000" dirty="0" err="1" smtClean="0">
                <a:solidFill>
                  <a:schemeClr val="tx1">
                    <a:alpha val="0"/>
                  </a:schemeClr>
                </a:solidFill>
                <a:latin typeface="Optima"/>
                <a:cs typeface="Optima"/>
              </a:rPr>
              <a:t>Chimp</a:t>
            </a:r>
            <a:r>
              <a:rPr lang="en-US" sz="2800" dirty="0" smtClean="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1138793816"/>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sp>
        <p:nvSpPr>
          <p:cNvPr id="2" name="Rectangle 1"/>
          <p:cNvSpPr/>
          <p:nvPr/>
        </p:nvSpPr>
        <p:spPr>
          <a:xfrm>
            <a:off x="2814528" y="6091140"/>
            <a:ext cx="384310" cy="523220"/>
          </a:xfrm>
          <a:prstGeom prst="rect">
            <a:avLst/>
          </a:prstGeom>
        </p:spPr>
        <p:txBody>
          <a:bodyPr wrap="none">
            <a:spAutoFit/>
          </a:bodyPr>
          <a:lstStyle/>
          <a:p>
            <a:r>
              <a:rPr lang="en-US" sz="2800" dirty="0" smtClean="0">
                <a:latin typeface="Optima"/>
                <a:cs typeface="Optima"/>
              </a:rPr>
              <a:t>6</a:t>
            </a:r>
            <a:endParaRPr lang="en-US" sz="2800" dirty="0">
              <a:latin typeface="Optima"/>
              <a:cs typeface="Optima"/>
            </a:endParaRPr>
          </a:p>
        </p:txBody>
      </p:sp>
      <p:sp>
        <p:nvSpPr>
          <p:cNvPr id="19" name="Rectangle 18"/>
          <p:cNvSpPr/>
          <p:nvPr/>
        </p:nvSpPr>
        <p:spPr>
          <a:xfrm>
            <a:off x="4661712" y="6096000"/>
            <a:ext cx="384310" cy="523220"/>
          </a:xfrm>
          <a:prstGeom prst="rect">
            <a:avLst/>
          </a:prstGeom>
        </p:spPr>
        <p:txBody>
          <a:bodyPr wrap="none">
            <a:spAutoFit/>
          </a:bodyPr>
          <a:lstStyle/>
          <a:p>
            <a:r>
              <a:rPr lang="en-US" sz="2800" dirty="0" smtClean="0">
                <a:latin typeface="Optima"/>
                <a:cs typeface="Optima"/>
              </a:rPr>
              <a:t>2</a:t>
            </a:r>
            <a:endParaRPr lang="en-US" sz="2800" dirty="0">
              <a:latin typeface="Optima"/>
              <a:cs typeface="Optima"/>
            </a:endParaRPr>
          </a:p>
        </p:txBody>
      </p:sp>
      <p:sp>
        <p:nvSpPr>
          <p:cNvPr id="20" name="Rectangle 19"/>
          <p:cNvSpPr/>
          <p:nvPr/>
        </p:nvSpPr>
        <p:spPr>
          <a:xfrm>
            <a:off x="6593736" y="6082491"/>
            <a:ext cx="384310" cy="523220"/>
          </a:xfrm>
          <a:prstGeom prst="rect">
            <a:avLst/>
          </a:prstGeom>
        </p:spPr>
        <p:txBody>
          <a:bodyPr wrap="none">
            <a:spAutoFit/>
          </a:bodyPr>
          <a:lstStyle/>
          <a:p>
            <a:r>
              <a:rPr lang="en-US" sz="2800" dirty="0" smtClean="0">
                <a:latin typeface="Optima"/>
                <a:cs typeface="Optima"/>
              </a:rPr>
              <a:t>4</a:t>
            </a:r>
            <a:endParaRPr lang="en-US" sz="2800" dirty="0">
              <a:latin typeface="Optima"/>
              <a:cs typeface="Optima"/>
            </a:endParaRPr>
          </a:p>
        </p:txBody>
      </p:sp>
      <p:sp>
        <p:nvSpPr>
          <p:cNvPr id="21" name="TextBox 20"/>
          <p:cNvSpPr txBox="1"/>
          <p:nvPr/>
        </p:nvSpPr>
        <p:spPr>
          <a:xfrm>
            <a:off x="5265608" y="4106149"/>
            <a:ext cx="883223" cy="400110"/>
          </a:xfrm>
          <a:prstGeom prst="rect">
            <a:avLst/>
          </a:prstGeom>
          <a:noFill/>
        </p:spPr>
        <p:txBody>
          <a:bodyPr wrap="none" rtlCol="0">
            <a:spAutoFit/>
          </a:bodyPr>
          <a:lstStyle/>
          <a:p>
            <a:pPr algn="ctr"/>
            <a:r>
              <a:rPr lang="en-US" sz="2000" i="1" dirty="0" err="1" smtClean="0">
                <a:solidFill>
                  <a:schemeClr val="accent4"/>
                </a:solidFill>
                <a:latin typeface="Optima"/>
                <a:cs typeface="Optima"/>
              </a:rPr>
              <a:t>d</a:t>
            </a:r>
            <a:r>
              <a:rPr lang="en-US" sz="2000" baseline="-25000" dirty="0" err="1" smtClean="0">
                <a:solidFill>
                  <a:schemeClr val="accent4"/>
                </a:solidFill>
                <a:latin typeface="Optima"/>
                <a:cs typeface="Optima"/>
              </a:rPr>
              <a:t>Seal,</a:t>
            </a:r>
            <a:r>
              <a:rPr lang="en-US" sz="2000" i="1" baseline="-25000" dirty="0" err="1" smtClean="0">
                <a:solidFill>
                  <a:schemeClr val="accent4"/>
                </a:solidFill>
                <a:latin typeface="Optima"/>
                <a:cs typeface="Optima"/>
              </a:rPr>
              <a:t>m</a:t>
            </a:r>
            <a:endParaRPr lang="en-US" sz="2000" i="1" dirty="0">
              <a:solidFill>
                <a:schemeClr val="accent4"/>
              </a:solidFill>
              <a:latin typeface="Optima"/>
              <a:cs typeface="Optima"/>
            </a:endParaRPr>
          </a:p>
        </p:txBody>
      </p:sp>
    </p:spTree>
    <p:extLst>
      <p:ext uri="{BB962C8B-B14F-4D97-AF65-F5344CB8AC3E}">
        <p14:creationId xmlns:p14="http://schemas.microsoft.com/office/powerpoint/2010/main" val="157448474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3" name="Oval 22"/>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smtClean="0">
                <a:solidFill>
                  <a:schemeClr val="accent4"/>
                </a:solidFill>
                <a:latin typeface="Optima"/>
                <a:cs typeface="Optima"/>
              </a:rPr>
              <a:t>d</a:t>
            </a:r>
            <a:r>
              <a:rPr lang="en-US" sz="2800" baseline="-25000" dirty="0" err="1" smtClean="0">
                <a:solidFill>
                  <a:schemeClr val="accent4"/>
                </a:solidFill>
                <a:latin typeface="Optima"/>
                <a:cs typeface="Optima"/>
              </a:rPr>
              <a:t>Seal</a:t>
            </a:r>
            <a:r>
              <a:rPr lang="en-US" sz="2800" i="1" baseline="-25000" dirty="0" err="1" smtClean="0">
                <a:solidFill>
                  <a:schemeClr val="accent4"/>
                </a:solidFill>
                <a:latin typeface="Optima"/>
                <a:cs typeface="Optima"/>
              </a:rPr>
              <a:t>,m</a:t>
            </a:r>
            <a:r>
              <a:rPr lang="en-US" sz="2800" dirty="0" smtClean="0">
                <a:solidFill>
                  <a:schemeClr val="accent4"/>
                </a:solidFill>
                <a:latin typeface="Optima"/>
                <a:cs typeface="Optima"/>
              </a:rPr>
              <a:t> </a:t>
            </a:r>
            <a:r>
              <a:rPr lang="en-US" sz="2800" dirty="0" smtClean="0">
                <a:latin typeface="Optima"/>
                <a:cs typeface="Optima"/>
              </a:rPr>
              <a:t>=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1405982484"/>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accent4"/>
                </a:solidFill>
                <a:latin typeface="Optima"/>
                <a:cs typeface="Optima"/>
              </a:rPr>
              <a:t>2</a:t>
            </a:r>
            <a:endParaRPr lang="en-US" sz="2000" dirty="0">
              <a:solidFill>
                <a:schemeClr val="accent4"/>
              </a:solidFill>
              <a:latin typeface="Optima"/>
              <a:cs typeface="Optima"/>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116386968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1" name="Oval 20"/>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smtClean="0">
                <a:solidFill>
                  <a:schemeClr val="accent4"/>
                </a:solidFill>
                <a:latin typeface="Optima"/>
                <a:cs typeface="Optima"/>
              </a:rPr>
              <a:t>d</a:t>
            </a:r>
            <a:r>
              <a:rPr lang="en-US" sz="2800" baseline="-25000" dirty="0" err="1" smtClean="0">
                <a:solidFill>
                  <a:schemeClr val="accent4"/>
                </a:solidFill>
                <a:latin typeface="Optima"/>
                <a:cs typeface="Optima"/>
              </a:rPr>
              <a:t>Seal</a:t>
            </a:r>
            <a:r>
              <a:rPr lang="en-US" sz="2800" i="1" baseline="-25000" dirty="0" err="1" smtClean="0">
                <a:solidFill>
                  <a:schemeClr val="accent4"/>
                </a:solidFill>
                <a:latin typeface="Optima"/>
                <a:cs typeface="Optima"/>
              </a:rPr>
              <a:t>,m</a:t>
            </a:r>
            <a:r>
              <a:rPr lang="en-US" sz="2800" dirty="0" smtClean="0">
                <a:solidFill>
                  <a:schemeClr val="accent4"/>
                </a:solidFill>
                <a:latin typeface="Optima"/>
                <a:cs typeface="Optima"/>
              </a:rPr>
              <a:t> </a:t>
            </a:r>
            <a:r>
              <a:rPr lang="en-US" sz="2800" dirty="0" smtClean="0">
                <a:latin typeface="Optima"/>
                <a:cs typeface="Optima"/>
              </a:rPr>
              <a:t>=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1001481602"/>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accent4"/>
                </a:solidFill>
                <a:latin typeface="Optima"/>
                <a:cs typeface="Optima"/>
              </a:rPr>
              <a:t>2</a:t>
            </a:r>
            <a:endParaRPr lang="en-US" sz="2000" dirty="0">
              <a:solidFill>
                <a:schemeClr val="accent4"/>
              </a:solidFill>
              <a:latin typeface="Optima"/>
              <a:cs typeface="Optima"/>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9431707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5" name="Oval 24"/>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graphicFrame>
        <p:nvGraphicFramePr>
          <p:cNvPr id="26" name="Table 25"/>
          <p:cNvGraphicFramePr>
            <a:graphicFrameLocks noGrp="1"/>
          </p:cNvGraphicFramePr>
          <p:nvPr>
            <p:extLst>
              <p:ext uri="{D42A27DB-BD31-4B8C-83A1-F6EECF244321}">
                <p14:modId xmlns:p14="http://schemas.microsoft.com/office/powerpoint/2010/main" val="904726263"/>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sp>
        <p:nvSpPr>
          <p:cNvPr id="19" name="TextBox 18"/>
          <p:cNvSpPr txBox="1"/>
          <p:nvPr/>
        </p:nvSpPr>
        <p:spPr>
          <a:xfrm>
            <a:off x="3733802" y="4191000"/>
            <a:ext cx="340093"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17067703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67000" y="49530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graphicFrame>
        <p:nvGraphicFramePr>
          <p:cNvPr id="20" name="Table 19"/>
          <p:cNvGraphicFramePr>
            <a:graphicFrameLocks noGrp="1"/>
          </p:cNvGraphicFramePr>
          <p:nvPr>
            <p:extLst>
              <p:ext uri="{D42A27DB-BD31-4B8C-83A1-F6EECF244321}">
                <p14:modId xmlns:p14="http://schemas.microsoft.com/office/powerpoint/2010/main" val="2733804708"/>
              </p:ext>
            </p:extLst>
          </p:nvPr>
        </p:nvGraphicFramePr>
        <p:xfrm>
          <a:off x="1739090" y="1524000"/>
          <a:ext cx="6477001" cy="2286000"/>
        </p:xfrm>
        <a:graphic>
          <a:graphicData uri="http://schemas.openxmlformats.org/drawingml/2006/table">
            <a:tbl>
              <a:tblPr firstRow="1" bandRow="1">
                <a:tableStyleId>{5C22544A-7EE6-4342-B048-85BDC9FD1C3A}</a:tableStyleId>
              </a:tblPr>
              <a:tblGrid>
                <a:gridCol w="1220409"/>
                <a:gridCol w="1013913"/>
                <a:gridCol w="1151725"/>
                <a:gridCol w="964692"/>
                <a:gridCol w="1063131"/>
                <a:gridCol w="1063131"/>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smtClean="0">
                          <a:solidFill>
                            <a:srgbClr val="262626"/>
                          </a:solidFill>
                          <a:latin typeface="Optima"/>
                          <a:cs typeface="Optima"/>
                        </a:rPr>
                        <a:t>m</a:t>
                      </a:r>
                      <a:endParaRPr lang="en-US" sz="1600" b="0" i="1" dirty="0" smtClean="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rgbClr val="262626"/>
                          </a:solidFill>
                          <a:latin typeface="Optima"/>
                          <a:cs typeface="Optima"/>
                        </a:rPr>
                        <a:t>6</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4</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4</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rgbClr val="262626"/>
                          </a:solidFill>
                          <a:latin typeface="Optima"/>
                          <a:cs typeface="Optima"/>
                        </a:rPr>
                        <a:t>7</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5</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rgbClr val="262626"/>
                          </a:solidFill>
                          <a:latin typeface="Optima"/>
                          <a:cs typeface="Optima"/>
                        </a:rPr>
                        <a:t>6</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7</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0</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rgbClr val="262626"/>
                          </a:solidFill>
                          <a:latin typeface="Optima"/>
                          <a:cs typeface="Optima"/>
                        </a:rPr>
                        <a:t>4</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5</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0</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0</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rgbClr val="262626"/>
                          </a:solidFill>
                          <a:latin typeface="Optima"/>
                          <a:cs typeface="Optima"/>
                        </a:rPr>
                        <a:t>m</a:t>
                      </a:r>
                      <a:endParaRPr lang="en-US" sz="1600" b="0" i="1" dirty="0" smtClean="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0</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4" name="Rectangle 23"/>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5" name="Oval 24"/>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TextBox 26"/>
          <p:cNvSpPr txBox="1"/>
          <p:nvPr/>
        </p:nvSpPr>
        <p:spPr>
          <a:xfrm>
            <a:off x="3733802" y="4191000"/>
            <a:ext cx="340093"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p:txBody>
      </p:sp>
      <p:sp>
        <p:nvSpPr>
          <p:cNvPr id="30" name="Oval 29"/>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1" name="Rectangle 30"/>
          <p:cNvSpPr/>
          <p:nvPr/>
        </p:nvSpPr>
        <p:spPr>
          <a:xfrm>
            <a:off x="1517208" y="5410200"/>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36" name="TextBox 35"/>
          <p:cNvSpPr txBox="1"/>
          <p:nvPr/>
        </p:nvSpPr>
        <p:spPr>
          <a:xfrm>
            <a:off x="3740214" y="527996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256160558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p:nvPr/>
        </p:nvCxnSpPr>
        <p:spPr>
          <a:xfrm flipV="1">
            <a:off x="2667000" y="49530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1" name="Rectangle 30"/>
          <p:cNvSpPr/>
          <p:nvPr/>
        </p:nvSpPr>
        <p:spPr>
          <a:xfrm>
            <a:off x="1517208" y="5410200"/>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32" name="TextBox 31"/>
          <p:cNvSpPr txBox="1"/>
          <p:nvPr/>
        </p:nvSpPr>
        <p:spPr>
          <a:xfrm>
            <a:off x="3740214" y="527996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p:txBody>
      </p:sp>
      <p:cxnSp>
        <p:nvCxnSpPr>
          <p:cNvPr id="23" name="Straight Arrow Connector 22"/>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5" name="Oval 24"/>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TextBox 25"/>
          <p:cNvSpPr txBox="1"/>
          <p:nvPr/>
        </p:nvSpPr>
        <p:spPr>
          <a:xfrm>
            <a:off x="3733802" y="4191000"/>
            <a:ext cx="340093"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p:txBody>
      </p:sp>
      <p:cxnSp>
        <p:nvCxnSpPr>
          <p:cNvPr id="21" name="Straight Arrow Connector 20"/>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graphicFrame>
        <p:nvGraphicFramePr>
          <p:cNvPr id="20" name="Table 19"/>
          <p:cNvGraphicFramePr>
            <a:graphicFrameLocks noGrp="1"/>
          </p:cNvGraphicFramePr>
          <p:nvPr>
            <p:extLst>
              <p:ext uri="{D42A27DB-BD31-4B8C-83A1-F6EECF244321}">
                <p14:modId xmlns:p14="http://schemas.microsoft.com/office/powerpoint/2010/main" val="2729538899"/>
              </p:ext>
            </p:extLst>
          </p:nvPr>
        </p:nvGraphicFramePr>
        <p:xfrm>
          <a:off x="1739090" y="1524000"/>
          <a:ext cx="6477001" cy="2286000"/>
        </p:xfrm>
        <a:graphic>
          <a:graphicData uri="http://schemas.openxmlformats.org/drawingml/2006/table">
            <a:tbl>
              <a:tblPr firstRow="1" bandRow="1">
                <a:tableStyleId>{5C22544A-7EE6-4342-B048-85BDC9FD1C3A}</a:tableStyleId>
              </a:tblPr>
              <a:tblGrid>
                <a:gridCol w="1220409"/>
                <a:gridCol w="1013913"/>
                <a:gridCol w="1151725"/>
                <a:gridCol w="964692"/>
                <a:gridCol w="1063131"/>
                <a:gridCol w="1063131"/>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bg1">
                              <a:lumMod val="65000"/>
                            </a:schemeClr>
                          </a:solidFill>
                          <a:latin typeface="Optima"/>
                          <a:cs typeface="Optima"/>
                        </a:rPr>
                        <a:t>Seal</a:t>
                      </a:r>
                      <a:endParaRPr lang="en-US" sz="1600" b="1"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bg1">
                              <a:lumMod val="65000"/>
                            </a:schemeClr>
                          </a:solidFill>
                          <a:latin typeface="Optima"/>
                          <a:cs typeface="Optima"/>
                        </a:rPr>
                        <a:t>Whale</a:t>
                      </a:r>
                      <a:endParaRPr lang="en-US" sz="1600" b="1"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smtClean="0">
                          <a:solidFill>
                            <a:srgbClr val="262626"/>
                          </a:solidFill>
                          <a:latin typeface="Optima"/>
                          <a:cs typeface="Optima"/>
                        </a:rPr>
                        <a:t>m</a:t>
                      </a:r>
                      <a:endParaRPr lang="en-US" sz="1600" b="0" i="1" dirty="0" smtClean="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chemeClr val="bg1">
                              <a:lumMod val="65000"/>
                            </a:schemeClr>
                          </a:solidFill>
                          <a:latin typeface="Optima"/>
                          <a:cs typeface="Optima"/>
                        </a:rPr>
                        <a:t>6</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bg1">
                              <a:lumMod val="65000"/>
                            </a:schemeClr>
                          </a:solidFill>
                          <a:latin typeface="Optima"/>
                          <a:cs typeface="Optima"/>
                        </a:rPr>
                        <a:t>4</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4</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chemeClr val="bg1">
                              <a:lumMod val="65000"/>
                            </a:schemeClr>
                          </a:solidFill>
                          <a:latin typeface="Optima"/>
                          <a:cs typeface="Optima"/>
                        </a:rPr>
                        <a:t>7</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bg1">
                              <a:lumMod val="65000"/>
                            </a:schemeClr>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A6A6A6"/>
                          </a:solidFill>
                          <a:latin typeface="Optima"/>
                          <a:cs typeface="Optima"/>
                        </a:rPr>
                        <a:t>Seal</a:t>
                      </a:r>
                      <a:endParaRPr lang="en-US" sz="1600" b="1"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rgbClr val="A6A6A6"/>
                          </a:solidFill>
                          <a:latin typeface="Optima"/>
                          <a:cs typeface="Optima"/>
                        </a:rPr>
                        <a:t>6</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A6A6A6"/>
                          </a:solidFill>
                          <a:latin typeface="Optima"/>
                          <a:cs typeface="Optima"/>
                        </a:rPr>
                        <a:t>7</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A6A6A6"/>
                          </a:solidFill>
                          <a:latin typeface="Optima"/>
                          <a:cs typeface="Optima"/>
                        </a:rPr>
                        <a:t>0</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rgbClr val="A6A6A6"/>
                          </a:solidFill>
                          <a:latin typeface="Optima"/>
                          <a:cs typeface="Optima"/>
                        </a:rPr>
                        <a:t>2</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A6A6A6"/>
                          </a:solidFill>
                          <a:latin typeface="Optima"/>
                          <a:cs typeface="Optima"/>
                        </a:rPr>
                        <a:t>2</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solidFill>
                            <a:srgbClr val="A6A6A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rgbClr val="A6A6A6"/>
                          </a:solidFill>
                          <a:latin typeface="Optima"/>
                          <a:cs typeface="Optima"/>
                        </a:rPr>
                        <a:t>4</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A6A6A6"/>
                          </a:solidFill>
                          <a:latin typeface="Optima"/>
                          <a:cs typeface="Optima"/>
                        </a:rPr>
                        <a:t>5</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smtClean="0">
                          <a:solidFill>
                            <a:srgbClr val="A6A6A6"/>
                          </a:solidFill>
                          <a:latin typeface="Optima"/>
                          <a:cs typeface="Optima"/>
                        </a:rPr>
                        <a:t>2</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A6A6A6"/>
                          </a:solidFill>
                          <a:latin typeface="Optima"/>
                          <a:cs typeface="Optima"/>
                        </a:rPr>
                        <a:t>0</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A6A6A6"/>
                          </a:solidFill>
                          <a:latin typeface="Optima"/>
                          <a:cs typeface="Optima"/>
                        </a:rPr>
                        <a:t>0</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solidFill>
                            <a:srgbClr val="262626"/>
                          </a:solidFill>
                          <a:latin typeface="Optima"/>
                          <a:cs typeface="Optima"/>
                        </a:rPr>
                        <a:t>m</a:t>
                      </a:r>
                      <a:endParaRPr lang="en-US" sz="1600" b="0" i="1" dirty="0" smtClean="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bg1">
                              <a:lumMod val="65000"/>
                            </a:schemeClr>
                          </a:solidFill>
                          <a:latin typeface="Optima"/>
                          <a:cs typeface="Optima"/>
                        </a:rPr>
                        <a:t>2</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bg1">
                              <a:lumMod val="65000"/>
                            </a:schemeClr>
                          </a:solidFill>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7430826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7680" y="152400"/>
            <a:ext cx="2255520" cy="3200400"/>
          </a:xfrm>
          <a:prstGeom prst="rect">
            <a:avLst/>
          </a:prstGeom>
        </p:spPr>
      </p:pic>
      <p:pic>
        <p:nvPicPr>
          <p:cNvPr id="3" name="Picture 2"/>
          <p:cNvPicPr>
            <a:picLocks noChangeAspect="1"/>
          </p:cNvPicPr>
          <p:nvPr/>
        </p:nvPicPr>
        <p:blipFill>
          <a:blip r:embed="rId4"/>
          <a:stretch>
            <a:fillRect/>
          </a:stretch>
        </p:blipFill>
        <p:spPr>
          <a:xfrm>
            <a:off x="3519945" y="152400"/>
            <a:ext cx="2249424" cy="3200400"/>
          </a:xfrm>
          <a:prstGeom prst="rect">
            <a:avLst/>
          </a:prstGeom>
        </p:spPr>
      </p:pic>
      <p:pic>
        <p:nvPicPr>
          <p:cNvPr id="4" name="Picture 3"/>
          <p:cNvPicPr>
            <a:picLocks noChangeAspect="1"/>
          </p:cNvPicPr>
          <p:nvPr/>
        </p:nvPicPr>
        <p:blipFill>
          <a:blip r:embed="rId5"/>
          <a:stretch>
            <a:fillRect/>
          </a:stretch>
        </p:blipFill>
        <p:spPr>
          <a:xfrm>
            <a:off x="6517745" y="152400"/>
            <a:ext cx="2160522" cy="3200400"/>
          </a:xfrm>
          <a:prstGeom prst="rect">
            <a:avLst/>
          </a:prstGeom>
        </p:spPr>
      </p:pic>
      <p:pic>
        <p:nvPicPr>
          <p:cNvPr id="5" name="Picture 4"/>
          <p:cNvPicPr>
            <a:picLocks noChangeAspect="1"/>
          </p:cNvPicPr>
          <p:nvPr/>
        </p:nvPicPr>
        <p:blipFill>
          <a:blip r:embed="rId6"/>
          <a:stretch>
            <a:fillRect/>
          </a:stretch>
        </p:blipFill>
        <p:spPr>
          <a:xfrm>
            <a:off x="535179" y="3531264"/>
            <a:ext cx="2160522" cy="3200400"/>
          </a:xfrm>
          <a:prstGeom prst="rect">
            <a:avLst/>
          </a:prstGeom>
        </p:spPr>
      </p:pic>
      <p:pic>
        <p:nvPicPr>
          <p:cNvPr id="6" name="Picture 5"/>
          <p:cNvPicPr>
            <a:picLocks noChangeAspect="1"/>
          </p:cNvPicPr>
          <p:nvPr/>
        </p:nvPicPr>
        <p:blipFill>
          <a:blip r:embed="rId7"/>
          <a:stretch>
            <a:fillRect/>
          </a:stretch>
        </p:blipFill>
        <p:spPr>
          <a:xfrm>
            <a:off x="3579381" y="3533551"/>
            <a:ext cx="2130552" cy="3195828"/>
          </a:xfrm>
          <a:prstGeom prst="rect">
            <a:avLst/>
          </a:prstGeom>
        </p:spPr>
      </p:pic>
      <p:pic>
        <p:nvPicPr>
          <p:cNvPr id="7" name="Picture 6"/>
          <p:cNvPicPr>
            <a:picLocks noChangeAspect="1"/>
          </p:cNvPicPr>
          <p:nvPr/>
        </p:nvPicPr>
        <p:blipFill>
          <a:blip r:embed="rId8"/>
          <a:stretch>
            <a:fillRect/>
          </a:stretch>
        </p:blipFill>
        <p:spPr>
          <a:xfrm>
            <a:off x="6482438" y="3531264"/>
            <a:ext cx="2231136" cy="3200400"/>
          </a:xfrm>
          <a:prstGeom prst="rect">
            <a:avLst/>
          </a:prstGeom>
        </p:spPr>
      </p:pic>
    </p:spTree>
    <p:extLst>
      <p:ext uri="{BB962C8B-B14F-4D97-AF65-F5344CB8AC3E}">
        <p14:creationId xmlns:p14="http://schemas.microsoft.com/office/powerpoint/2010/main" val="270053698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p:nvPr/>
        </p:nvCxnSpPr>
        <p:spPr>
          <a:xfrm flipV="1">
            <a:off x="2667000" y="49530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36" name="TextBox 35"/>
          <p:cNvSpPr txBox="1"/>
          <p:nvPr/>
        </p:nvSpPr>
        <p:spPr>
          <a:xfrm>
            <a:off x="3740214" y="5279960"/>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5</a:t>
            </a:r>
            <a:endParaRPr lang="en-US" sz="2000" dirty="0">
              <a:solidFill>
                <a:schemeClr val="tx1">
                  <a:lumMod val="85000"/>
                  <a:lumOff val="15000"/>
                </a:schemeClr>
              </a:solidFill>
              <a:latin typeface="Optima"/>
              <a:cs typeface="Optima"/>
            </a:endParaRPr>
          </a:p>
        </p:txBody>
      </p:sp>
      <p:cxnSp>
        <p:nvCxnSpPr>
          <p:cNvPr id="24" name="Straight Arrow Connector 23"/>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TextBox 26"/>
          <p:cNvSpPr txBox="1"/>
          <p:nvPr/>
        </p:nvSpPr>
        <p:spPr>
          <a:xfrm>
            <a:off x="3733802" y="4191000"/>
            <a:ext cx="340093"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4</a:t>
            </a:r>
            <a:endParaRPr lang="en-US" sz="2000" dirty="0">
              <a:solidFill>
                <a:schemeClr val="tx1">
                  <a:lumMod val="85000"/>
                  <a:lumOff val="1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graphicFrame>
        <p:nvGraphicFramePr>
          <p:cNvPr id="21" name="Table 20"/>
          <p:cNvGraphicFramePr>
            <a:graphicFrameLocks noGrp="1"/>
          </p:cNvGraphicFramePr>
          <p:nvPr>
            <p:extLst>
              <p:ext uri="{D42A27DB-BD31-4B8C-83A1-F6EECF244321}">
                <p14:modId xmlns:p14="http://schemas.microsoft.com/office/powerpoint/2010/main" val="1996012637"/>
              </p:ext>
            </p:extLst>
          </p:nvPr>
        </p:nvGraphicFramePr>
        <p:xfrm>
          <a:off x="1739088" y="1524000"/>
          <a:ext cx="4449178" cy="1524000"/>
        </p:xfrm>
        <a:graphic>
          <a:graphicData uri="http://schemas.openxmlformats.org/drawingml/2006/table">
            <a:tbl>
              <a:tblPr firstRow="1" bandRow="1">
                <a:tableStyleId>{5C22544A-7EE6-4342-B048-85BDC9FD1C3A}</a:tableStyleId>
              </a:tblPr>
              <a:tblGrid>
                <a:gridCol w="1220409"/>
                <a:gridCol w="1013913"/>
                <a:gridCol w="1151725"/>
                <a:gridCol w="1063131"/>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m</a:t>
                      </a:r>
                      <a:endParaRPr lang="en-US" sz="1600" b="0"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4</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latin typeface="Optima"/>
                          <a:cs typeface="Optima"/>
                        </a:rPr>
                        <a:t>m</a:t>
                      </a:r>
                      <a:endParaRPr lang="en-US" sz="1600" b="0" i="1" dirty="0" smtClean="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4</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60576646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graphicFrame>
        <p:nvGraphicFramePr>
          <p:cNvPr id="21" name="Table 20"/>
          <p:cNvGraphicFramePr>
            <a:graphicFrameLocks noGrp="1"/>
          </p:cNvGraphicFramePr>
          <p:nvPr>
            <p:extLst>
              <p:ext uri="{D42A27DB-BD31-4B8C-83A1-F6EECF244321}">
                <p14:modId xmlns:p14="http://schemas.microsoft.com/office/powerpoint/2010/main" val="3733733895"/>
              </p:ext>
            </p:extLst>
          </p:nvPr>
        </p:nvGraphicFramePr>
        <p:xfrm>
          <a:off x="1739088" y="1524001"/>
          <a:ext cx="4449178" cy="1524000"/>
        </p:xfrm>
        <a:graphic>
          <a:graphicData uri="http://schemas.openxmlformats.org/drawingml/2006/table">
            <a:tbl>
              <a:tblPr firstRow="1" bandRow="1">
                <a:tableStyleId>{5C22544A-7EE6-4342-B048-85BDC9FD1C3A}</a:tableStyleId>
              </a:tblPr>
              <a:tblGrid>
                <a:gridCol w="1220409"/>
                <a:gridCol w="1013913"/>
                <a:gridCol w="1151725"/>
                <a:gridCol w="1063131"/>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m</a:t>
                      </a:r>
                      <a:endParaRPr lang="en-US" sz="1600" b="0"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chemeClr val="tx2"/>
                          </a:solidFill>
                          <a:latin typeface="Optima"/>
                          <a:cs typeface="Optima"/>
                        </a:rPr>
                        <a:t>3</a:t>
                      </a:r>
                      <a:endParaRPr lang="en-US" sz="1900" b="1" dirty="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4</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rgbClr val="ED1C24"/>
                          </a:solidFill>
                          <a:latin typeface="Optima"/>
                          <a:cs typeface="Optima"/>
                        </a:rPr>
                        <a:t>3</a:t>
                      </a:r>
                      <a:endParaRPr lang="en-US" sz="19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latin typeface="Optima"/>
                          <a:cs typeface="Optima"/>
                        </a:rPr>
                        <a:t>m</a:t>
                      </a:r>
                      <a:endParaRPr lang="en-US" sz="1600" b="0" i="1" dirty="0" smtClean="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4</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0" name="TextBox 39"/>
          <p:cNvSpPr txBox="1"/>
          <p:nvPr/>
        </p:nvSpPr>
        <p:spPr>
          <a:xfrm>
            <a:off x="3283578" y="5229049"/>
            <a:ext cx="284435"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a:t>
            </a:r>
            <a:endParaRPr lang="en-US" sz="2000" dirty="0">
              <a:solidFill>
                <a:schemeClr val="tx1">
                  <a:lumMod val="85000"/>
                  <a:lumOff val="15000"/>
                </a:schemeClr>
              </a:solidFill>
              <a:latin typeface="Optima"/>
              <a:cs typeface="Optima"/>
            </a:endParaRPr>
          </a:p>
        </p:txBody>
      </p:sp>
      <p:sp>
        <p:nvSpPr>
          <p:cNvPr id="41" name="TextBox 40"/>
          <p:cNvSpPr txBox="1"/>
          <p:nvPr/>
        </p:nvSpPr>
        <p:spPr>
          <a:xfrm>
            <a:off x="3294821" y="4199649"/>
            <a:ext cx="284435"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a:t>
            </a:r>
            <a:endParaRPr lang="en-US" sz="2000" dirty="0">
              <a:solidFill>
                <a:schemeClr val="tx1">
                  <a:lumMod val="85000"/>
                  <a:lumOff val="15000"/>
                </a:schemeClr>
              </a:solidFill>
              <a:latin typeface="Optima"/>
              <a:cs typeface="Optima"/>
            </a:endParaRP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3" name="TextBox 42"/>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endParaRPr lang="en-US" sz="2000" i="1"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315597408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graphicFrame>
        <p:nvGraphicFramePr>
          <p:cNvPr id="21" name="Table 20"/>
          <p:cNvGraphicFramePr>
            <a:graphicFrameLocks noGrp="1"/>
          </p:cNvGraphicFramePr>
          <p:nvPr>
            <p:extLst>
              <p:ext uri="{D42A27DB-BD31-4B8C-83A1-F6EECF244321}">
                <p14:modId xmlns:p14="http://schemas.microsoft.com/office/powerpoint/2010/main" val="726059608"/>
              </p:ext>
            </p:extLst>
          </p:nvPr>
        </p:nvGraphicFramePr>
        <p:xfrm>
          <a:off x="1739088" y="1524001"/>
          <a:ext cx="4449178" cy="1524000"/>
        </p:xfrm>
        <a:graphic>
          <a:graphicData uri="http://schemas.openxmlformats.org/drawingml/2006/table">
            <a:tbl>
              <a:tblPr firstRow="1" bandRow="1">
                <a:tableStyleId>{5C22544A-7EE6-4342-B048-85BDC9FD1C3A}</a:tableStyleId>
              </a:tblPr>
              <a:tblGrid>
                <a:gridCol w="1220409"/>
                <a:gridCol w="1013913"/>
                <a:gridCol w="1151725"/>
                <a:gridCol w="1063131"/>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m</a:t>
                      </a:r>
                      <a:endParaRPr lang="en-US" sz="1600" b="0"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0</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3</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4</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3</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0</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latin typeface="Optima"/>
                          <a:cs typeface="Optima"/>
                        </a:rPr>
                        <a:t>m</a:t>
                      </a:r>
                      <a:endParaRPr lang="en-US" sz="1600" b="0" i="1" dirty="0" smtClean="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4</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0" name="TextBox 39"/>
          <p:cNvSpPr txBox="1"/>
          <p:nvPr/>
        </p:nvSpPr>
        <p:spPr>
          <a:xfrm>
            <a:off x="3283578" y="5229049"/>
            <a:ext cx="284435"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a:t>
            </a:r>
            <a:endParaRPr lang="en-US" sz="2000" dirty="0">
              <a:solidFill>
                <a:schemeClr val="tx1">
                  <a:lumMod val="85000"/>
                  <a:lumOff val="15000"/>
                </a:schemeClr>
              </a:solidFill>
              <a:latin typeface="Optima"/>
              <a:cs typeface="Optima"/>
            </a:endParaRPr>
          </a:p>
        </p:txBody>
      </p:sp>
      <p:sp>
        <p:nvSpPr>
          <p:cNvPr id="41" name="TextBox 40"/>
          <p:cNvSpPr txBox="1"/>
          <p:nvPr/>
        </p:nvSpPr>
        <p:spPr>
          <a:xfrm>
            <a:off x="3294821" y="4199649"/>
            <a:ext cx="284435"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a:t>
            </a:r>
            <a:endParaRPr lang="en-US" sz="2000" dirty="0">
              <a:solidFill>
                <a:schemeClr val="tx1">
                  <a:lumMod val="85000"/>
                  <a:lumOff val="15000"/>
                </a:schemeClr>
              </a:solidFill>
              <a:latin typeface="Optima"/>
              <a:cs typeface="Optima"/>
            </a:endParaRP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smtClean="0">
                <a:solidFill>
                  <a:schemeClr val="accent4"/>
                </a:solidFill>
                <a:latin typeface="Optima"/>
                <a:cs typeface="Optima"/>
              </a:rPr>
              <a:t>d</a:t>
            </a:r>
            <a:r>
              <a:rPr lang="en-US" sz="2800" baseline="-25000" dirty="0" err="1" smtClean="0">
                <a:solidFill>
                  <a:schemeClr val="accent4"/>
                </a:solidFill>
                <a:latin typeface="Optima"/>
                <a:cs typeface="Optima"/>
              </a:rPr>
              <a:t>Chimp,</a:t>
            </a:r>
            <a:r>
              <a:rPr lang="en-US" sz="2800" i="1" baseline="-25000" dirty="0" err="1" smtClean="0">
                <a:solidFill>
                  <a:schemeClr val="accent4"/>
                </a:solidFill>
                <a:latin typeface="Optima"/>
                <a:cs typeface="Optima"/>
              </a:rPr>
              <a:t>a</a:t>
            </a:r>
            <a:r>
              <a:rPr lang="en-US" sz="2800" dirty="0" smtClean="0">
                <a:latin typeface="Optima"/>
                <a:cs typeface="Optima"/>
              </a:rPr>
              <a:t> = </a:t>
            </a:r>
            <a:r>
              <a:rPr lang="en-US" sz="2800" dirty="0">
                <a:latin typeface="Optima"/>
                <a:cs typeface="Optima"/>
              </a:rPr>
              <a:t>(</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m</a:t>
            </a:r>
            <a:r>
              <a:rPr lang="en-US" sz="2800" dirty="0" smtClean="0">
                <a:latin typeface="Optima"/>
                <a:cs typeface="Optima"/>
              </a:rPr>
              <a:t> +  </a:t>
            </a:r>
            <a:r>
              <a:rPr lang="en-US" sz="2800" i="1" dirty="0" err="1" smtClean="0">
                <a:latin typeface="Optima"/>
                <a:cs typeface="Optima"/>
              </a:rPr>
              <a:t>D</a:t>
            </a:r>
            <a:r>
              <a:rPr lang="en-US" sz="2800" baseline="-25000" dirty="0" err="1" smtClean="0">
                <a:latin typeface="Optima"/>
                <a:cs typeface="Optima"/>
              </a:rPr>
              <a:t>Chimp,Human</a:t>
            </a:r>
            <a:r>
              <a:rPr lang="en-US" sz="2800" dirty="0" smtClean="0">
                <a:latin typeface="Optima"/>
                <a:cs typeface="Optima"/>
              </a:rPr>
              <a:t> – </a:t>
            </a:r>
            <a:r>
              <a:rPr lang="en-US" sz="2800" i="1" dirty="0" err="1" smtClean="0">
                <a:latin typeface="Optima"/>
                <a:cs typeface="Optima"/>
              </a:rPr>
              <a:t>D</a:t>
            </a:r>
            <a:r>
              <a:rPr lang="en-US" sz="2800" baseline="-25000" dirty="0" err="1" smtClean="0">
                <a:latin typeface="Optima"/>
                <a:cs typeface="Optima"/>
              </a:rPr>
              <a:t>Human,</a:t>
            </a:r>
            <a:r>
              <a:rPr lang="en-US" sz="2800" i="1" baseline="-25000" dirty="0" err="1" smtClean="0">
                <a:latin typeface="Optima"/>
                <a:cs typeface="Optima"/>
              </a:rPr>
              <a:t>m</a:t>
            </a:r>
            <a:r>
              <a:rPr lang="en-US" sz="2800" dirty="0" smtClean="0">
                <a:latin typeface="Optima"/>
                <a:cs typeface="Optima"/>
              </a:rPr>
              <a:t>) / 2</a:t>
            </a:r>
            <a:endParaRPr lang="en-US" sz="2800" i="1" dirty="0">
              <a:latin typeface="Optima"/>
              <a:cs typeface="Optima"/>
            </a:endParaRPr>
          </a:p>
        </p:txBody>
      </p:sp>
      <p:sp>
        <p:nvSpPr>
          <p:cNvPr id="27" name="TextBox 26"/>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endParaRPr lang="en-US" sz="2000" i="1"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164602074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graphicFrame>
        <p:nvGraphicFramePr>
          <p:cNvPr id="21" name="Table 20"/>
          <p:cNvGraphicFramePr>
            <a:graphicFrameLocks noGrp="1"/>
          </p:cNvGraphicFramePr>
          <p:nvPr>
            <p:extLst>
              <p:ext uri="{D42A27DB-BD31-4B8C-83A1-F6EECF244321}">
                <p14:modId xmlns:p14="http://schemas.microsoft.com/office/powerpoint/2010/main" val="3281611495"/>
              </p:ext>
            </p:extLst>
          </p:nvPr>
        </p:nvGraphicFramePr>
        <p:xfrm>
          <a:off x="1739088" y="1524001"/>
          <a:ext cx="4449178" cy="1524000"/>
        </p:xfrm>
        <a:graphic>
          <a:graphicData uri="http://schemas.openxmlformats.org/drawingml/2006/table">
            <a:tbl>
              <a:tblPr firstRow="1" bandRow="1">
                <a:tableStyleId>{5C22544A-7EE6-4342-B048-85BDC9FD1C3A}</a:tableStyleId>
              </a:tblPr>
              <a:tblGrid>
                <a:gridCol w="1220409"/>
                <a:gridCol w="1013913"/>
                <a:gridCol w="1151725"/>
                <a:gridCol w="1063131"/>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m</a:t>
                      </a:r>
                      <a:endParaRPr lang="en-US" sz="1600" b="0"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0</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3</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4</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3</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0</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latin typeface="Optima"/>
                          <a:cs typeface="Optima"/>
                        </a:rPr>
                        <a:t>m</a:t>
                      </a:r>
                      <a:endParaRPr lang="en-US" sz="1600" b="0" i="1" dirty="0" smtClean="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4</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0" name="TextBox 39"/>
          <p:cNvSpPr txBox="1"/>
          <p:nvPr/>
        </p:nvSpPr>
        <p:spPr>
          <a:xfrm>
            <a:off x="3283578" y="5229049"/>
            <a:ext cx="284435"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a:t>
            </a:r>
            <a:endParaRPr lang="en-US" sz="2000" dirty="0">
              <a:solidFill>
                <a:schemeClr val="tx1">
                  <a:lumMod val="85000"/>
                  <a:lumOff val="15000"/>
                </a:schemeClr>
              </a:solidFill>
              <a:latin typeface="Optima"/>
              <a:cs typeface="Optima"/>
            </a:endParaRPr>
          </a:p>
        </p:txBody>
      </p:sp>
      <p:sp>
        <p:nvSpPr>
          <p:cNvPr id="41" name="TextBox 40"/>
          <p:cNvSpPr txBox="1"/>
          <p:nvPr/>
        </p:nvSpPr>
        <p:spPr>
          <a:xfrm>
            <a:off x="3273404" y="419964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i,k</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,j</a:t>
            </a:r>
            <a:r>
              <a:rPr lang="en-US" sz="2800" dirty="0" smtClean="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a:t>
            </a:r>
            <a:r>
              <a:rPr lang="en-US" sz="2800" dirty="0" smtClean="0">
                <a:solidFill>
                  <a:schemeClr val="tx2">
                    <a:alpha val="0"/>
                  </a:schemeClr>
                </a:solidFill>
                <a:latin typeface="Optima"/>
                <a:cs typeface="Optima"/>
              </a:rPr>
              <a:t>= </a:t>
            </a:r>
            <a:r>
              <a:rPr lang="en-US" sz="2800" dirty="0" smtClean="0">
                <a:solidFill>
                  <a:schemeClr val="tx2">
                    <a:alpha val="0"/>
                  </a:schemeClr>
                </a:solidFill>
                <a:latin typeface="Optima"/>
                <a:cs typeface="Optima"/>
              </a:rPr>
              <a:t>(</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a:t>
            </a:r>
            <a:r>
              <a:rPr lang="en-US" sz="2800" i="1" baseline="-25000" dirty="0" err="1" smtClean="0">
                <a:solidFill>
                  <a:schemeClr val="tx2">
                    <a:alpha val="0"/>
                  </a:schemeClr>
                </a:solidFill>
                <a:latin typeface="Optima"/>
                <a:cs typeface="Optima"/>
              </a:rPr>
              <a:t>,</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a:t>
            </a:r>
            <a:r>
              <a:rPr lang="en-US" sz="2800" i="1" baseline="-25000" dirty="0" err="1">
                <a:solidFill>
                  <a:schemeClr val="tx2">
                    <a:alpha val="0"/>
                  </a:schemeClr>
                </a:solidFill>
                <a:latin typeface="Optima"/>
                <a:cs typeface="Optima"/>
              </a:rPr>
              <a:t>,j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smtClean="0">
                <a:solidFill>
                  <a:schemeClr val="tx2">
                    <a:alpha val="0"/>
                  </a:schemeClr>
                </a:solidFill>
                <a:latin typeface="Optima"/>
                <a:cs typeface="Optima"/>
              </a:rPr>
              <a:t>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i,m</a:t>
            </a:r>
            <a:r>
              <a:rPr lang="en-US" sz="2800" dirty="0" smtClean="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a:t>
            </a:r>
            <a:r>
              <a:rPr lang="en-US" sz="2800" i="1" baseline="-25000" dirty="0" err="1" smtClean="0">
                <a:solidFill>
                  <a:schemeClr val="tx2">
                    <a:alpha val="0"/>
                  </a:schemeClr>
                </a:solidFill>
                <a:latin typeface="Optima"/>
                <a:cs typeface="Optima"/>
              </a:rPr>
              <a:t>,k</a:t>
            </a:r>
            <a:r>
              <a:rPr lang="en-US" sz="2800" dirty="0" smtClean="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smtClean="0">
                <a:solidFill>
                  <a:schemeClr val="tx2">
                    <a:alpha val="0"/>
                  </a:schemeClr>
                </a:solidFill>
                <a:latin typeface="Optima"/>
                <a:cs typeface="Optima"/>
              </a:rPr>
              <a:t>D</a:t>
            </a:r>
            <a:r>
              <a:rPr lang="en-US" sz="2800" i="1" baseline="-25000" dirty="0" err="1" smtClean="0">
                <a:solidFill>
                  <a:schemeClr val="tx2">
                    <a:alpha val="0"/>
                  </a:schemeClr>
                </a:solidFill>
                <a:latin typeface="Optima"/>
                <a:cs typeface="Optima"/>
              </a:rPr>
              <a:t>j,</a:t>
            </a:r>
            <a:r>
              <a:rPr lang="en-US" sz="2800" i="1" baseline="-25000" dirty="0" err="1">
                <a:solidFill>
                  <a:schemeClr val="tx2">
                    <a:alpha val="0"/>
                  </a:schemeClr>
                </a:solidFill>
                <a:latin typeface="Optima"/>
                <a:cs typeface="Optima"/>
              </a:rPr>
              <a:t>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a:t>
            </a:r>
            <a:r>
              <a:rPr lang="en-US" sz="2800" dirty="0" smtClean="0">
                <a:solidFill>
                  <a:schemeClr val="tx2">
                    <a:alpha val="0"/>
                  </a:schemeClr>
                </a:solidFill>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smtClean="0">
                <a:solidFill>
                  <a:schemeClr val="accent4"/>
                </a:solidFill>
                <a:latin typeface="Optima"/>
                <a:cs typeface="Optima"/>
              </a:rPr>
              <a:t>d</a:t>
            </a:r>
            <a:r>
              <a:rPr lang="en-US" sz="2800" baseline="-25000" dirty="0" err="1" smtClean="0">
                <a:solidFill>
                  <a:schemeClr val="accent4"/>
                </a:solidFill>
                <a:latin typeface="Optima"/>
                <a:cs typeface="Optima"/>
              </a:rPr>
              <a:t>Chimp,</a:t>
            </a:r>
            <a:r>
              <a:rPr lang="en-US" sz="2800" i="1" baseline="-25000" dirty="0" err="1" smtClean="0">
                <a:solidFill>
                  <a:schemeClr val="accent4"/>
                </a:solidFill>
                <a:latin typeface="Optima"/>
                <a:cs typeface="Optima"/>
              </a:rPr>
              <a:t>a</a:t>
            </a:r>
            <a:r>
              <a:rPr lang="en-US" sz="2800" dirty="0" smtClean="0">
                <a:latin typeface="Optima"/>
                <a:cs typeface="Optima"/>
              </a:rPr>
              <a:t> = 1</a:t>
            </a:r>
            <a:endParaRPr lang="en-US" sz="2800" i="1" dirty="0">
              <a:latin typeface="Optima"/>
              <a:cs typeface="Optima"/>
            </a:endParaRPr>
          </a:p>
        </p:txBody>
      </p:sp>
      <p:sp>
        <p:nvSpPr>
          <p:cNvPr id="27" name="TextBox 26"/>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endParaRPr lang="en-US" sz="2000" i="1"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130329932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graphicFrame>
        <p:nvGraphicFramePr>
          <p:cNvPr id="21" name="Table 20"/>
          <p:cNvGraphicFramePr>
            <a:graphicFrameLocks noGrp="1"/>
          </p:cNvGraphicFramePr>
          <p:nvPr>
            <p:extLst>
              <p:ext uri="{D42A27DB-BD31-4B8C-83A1-F6EECF244321}">
                <p14:modId xmlns:p14="http://schemas.microsoft.com/office/powerpoint/2010/main" val="467738796"/>
              </p:ext>
            </p:extLst>
          </p:nvPr>
        </p:nvGraphicFramePr>
        <p:xfrm>
          <a:off x="1739088" y="1524001"/>
          <a:ext cx="4449178" cy="1524000"/>
        </p:xfrm>
        <a:graphic>
          <a:graphicData uri="http://schemas.openxmlformats.org/drawingml/2006/table">
            <a:tbl>
              <a:tblPr firstRow="1" bandRow="1">
                <a:tableStyleId>{5C22544A-7EE6-4342-B048-85BDC9FD1C3A}</a:tableStyleId>
              </a:tblPr>
              <a:tblGrid>
                <a:gridCol w="1220409"/>
                <a:gridCol w="1013913"/>
                <a:gridCol w="1151725"/>
                <a:gridCol w="1063131"/>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m</a:t>
                      </a:r>
                      <a:endParaRPr lang="en-US" sz="1600" b="0"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0</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3</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4</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3</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0</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latin typeface="Optima"/>
                          <a:cs typeface="Optima"/>
                        </a:rPr>
                        <a:t>m</a:t>
                      </a:r>
                      <a:endParaRPr lang="en-US" sz="1600" b="0" i="1" dirty="0" smtClean="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4</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0" name="TextBox 39"/>
          <p:cNvSpPr txBox="1"/>
          <p:nvPr/>
        </p:nvSpPr>
        <p:spPr>
          <a:xfrm>
            <a:off x="3262161" y="522904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41" name="TextBox 40"/>
          <p:cNvSpPr txBox="1"/>
          <p:nvPr/>
        </p:nvSpPr>
        <p:spPr>
          <a:xfrm>
            <a:off x="3273404" y="419964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TextBox 26"/>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endParaRPr lang="en-US" sz="2000" i="1"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140465856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a:off x="3998064" y="4953000"/>
            <a:ext cx="1219200" cy="58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graphicFrame>
        <p:nvGraphicFramePr>
          <p:cNvPr id="21" name="Table 20"/>
          <p:cNvGraphicFramePr>
            <a:graphicFrameLocks noGrp="1"/>
          </p:cNvGraphicFramePr>
          <p:nvPr>
            <p:extLst>
              <p:ext uri="{D42A27DB-BD31-4B8C-83A1-F6EECF244321}">
                <p14:modId xmlns:p14="http://schemas.microsoft.com/office/powerpoint/2010/main" val="4051894983"/>
              </p:ext>
            </p:extLst>
          </p:nvPr>
        </p:nvGraphicFramePr>
        <p:xfrm>
          <a:off x="1739088" y="1524001"/>
          <a:ext cx="4449178" cy="1524000"/>
        </p:xfrm>
        <a:graphic>
          <a:graphicData uri="http://schemas.openxmlformats.org/drawingml/2006/table">
            <a:tbl>
              <a:tblPr firstRow="1" bandRow="1">
                <a:tableStyleId>{5C22544A-7EE6-4342-B048-85BDC9FD1C3A}</a:tableStyleId>
              </a:tblPr>
              <a:tblGrid>
                <a:gridCol w="1220409"/>
                <a:gridCol w="1013913"/>
                <a:gridCol w="1151725"/>
                <a:gridCol w="1063131"/>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smtClean="0">
                          <a:solidFill>
                            <a:schemeClr val="tx1">
                              <a:lumMod val="85000"/>
                              <a:lumOff val="15000"/>
                            </a:schemeClr>
                          </a:solidFill>
                          <a:latin typeface="Optima"/>
                          <a:cs typeface="Optima"/>
                        </a:rPr>
                        <a:t>m</a:t>
                      </a:r>
                      <a:endParaRPr lang="en-US" sz="1600" b="0" i="1" dirty="0" smtClean="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0</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3</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4</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3</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0</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smtClean="0">
                          <a:latin typeface="Optima"/>
                          <a:cs typeface="Optima"/>
                        </a:rPr>
                        <a:t>m</a:t>
                      </a:r>
                      <a:endParaRPr lang="en-US" sz="1600" b="0" i="1" dirty="0" smtClean="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4</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smtClean="0">
                          <a:solidFill>
                            <a:schemeClr val="dk1"/>
                          </a:solidFill>
                          <a:latin typeface="Optima"/>
                          <a:cs typeface="Optima"/>
                        </a:rPr>
                        <a:t>5</a:t>
                      </a:r>
                      <a:endParaRPr lang="en-US" sz="1900" b="0" dirty="0" smtClean="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0" name="TextBox 39"/>
          <p:cNvSpPr txBox="1"/>
          <p:nvPr/>
        </p:nvSpPr>
        <p:spPr>
          <a:xfrm>
            <a:off x="3262161" y="522904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41" name="TextBox 40"/>
          <p:cNvSpPr txBox="1"/>
          <p:nvPr/>
        </p:nvSpPr>
        <p:spPr>
          <a:xfrm>
            <a:off x="3273404" y="419964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TextBox 26"/>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endParaRPr lang="en-US" sz="2000" i="1" dirty="0">
              <a:solidFill>
                <a:schemeClr val="tx1">
                  <a:lumMod val="85000"/>
                  <a:lumOff val="15000"/>
                </a:schemeClr>
              </a:solidFill>
              <a:latin typeface="Optima"/>
              <a:cs typeface="Optima"/>
            </a:endParaRPr>
          </a:p>
        </p:txBody>
      </p:sp>
      <p:sp>
        <p:nvSpPr>
          <p:cNvPr id="30" name="TextBox 29"/>
          <p:cNvSpPr txBox="1"/>
          <p:nvPr/>
        </p:nvSpPr>
        <p:spPr>
          <a:xfrm>
            <a:off x="4460138" y="453632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spTree>
    <p:extLst>
      <p:ext uri="{BB962C8B-B14F-4D97-AF65-F5344CB8AC3E}">
        <p14:creationId xmlns:p14="http://schemas.microsoft.com/office/powerpoint/2010/main" val="13307236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a:off x="3998064" y="4953000"/>
            <a:ext cx="1219200" cy="58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smtClean="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smtClean="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smtClean="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smtClean="0">
                <a:solidFill>
                  <a:schemeClr val="tx1">
                    <a:lumMod val="85000"/>
                    <a:lumOff val="15000"/>
                  </a:schemeClr>
                </a:solidFill>
                <a:latin typeface="Optima"/>
                <a:cs typeface="Optima"/>
              </a:rPr>
              <a:t>m</a:t>
            </a:r>
            <a:endParaRPr lang="en-US" sz="2000" i="1" dirty="0">
              <a:solidFill>
                <a:schemeClr val="tx1">
                  <a:lumMod val="85000"/>
                  <a:lumOff val="15000"/>
                </a:schemeClr>
              </a:solidFill>
              <a:latin typeface="Optima"/>
              <a:cs typeface="Optima"/>
            </a:endParaRPr>
          </a:p>
        </p:txBody>
      </p:sp>
      <p:sp>
        <p:nvSpPr>
          <p:cNvPr id="40" name="TextBox 39"/>
          <p:cNvSpPr txBox="1"/>
          <p:nvPr/>
        </p:nvSpPr>
        <p:spPr>
          <a:xfrm>
            <a:off x="3262161" y="522904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2</a:t>
            </a:r>
            <a:endParaRPr lang="en-US" sz="2000" dirty="0">
              <a:solidFill>
                <a:schemeClr val="tx1">
                  <a:lumMod val="85000"/>
                  <a:lumOff val="15000"/>
                </a:schemeClr>
              </a:solidFill>
              <a:latin typeface="Optima"/>
              <a:cs typeface="Optima"/>
            </a:endParaRPr>
          </a:p>
        </p:txBody>
      </p:sp>
      <p:sp>
        <p:nvSpPr>
          <p:cNvPr id="41" name="TextBox 40"/>
          <p:cNvSpPr txBox="1"/>
          <p:nvPr/>
        </p:nvSpPr>
        <p:spPr>
          <a:xfrm>
            <a:off x="3273404" y="419964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1</a:t>
            </a:r>
            <a:endParaRPr lang="en-US" sz="2000" dirty="0">
              <a:solidFill>
                <a:schemeClr val="tx1">
                  <a:lumMod val="85000"/>
                  <a:lumOff val="15000"/>
                </a:schemeClr>
              </a:solidFill>
              <a:latin typeface="Optima"/>
              <a:cs typeface="Optima"/>
            </a:endParaRP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TextBox 26"/>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endParaRPr lang="en-US" sz="2000" i="1" dirty="0">
              <a:solidFill>
                <a:schemeClr val="tx1">
                  <a:lumMod val="85000"/>
                  <a:lumOff val="15000"/>
                </a:schemeClr>
              </a:solidFill>
              <a:latin typeface="Optima"/>
              <a:cs typeface="Optima"/>
            </a:endParaRPr>
          </a:p>
        </p:txBody>
      </p:sp>
      <p:sp>
        <p:nvSpPr>
          <p:cNvPr id="30" name="TextBox 29"/>
          <p:cNvSpPr txBox="1"/>
          <p:nvPr/>
        </p:nvSpPr>
        <p:spPr>
          <a:xfrm>
            <a:off x="4460138" y="4536329"/>
            <a:ext cx="327269" cy="400110"/>
          </a:xfrm>
          <a:prstGeom prst="rect">
            <a:avLst/>
          </a:prstGeom>
          <a:noFill/>
        </p:spPr>
        <p:txBody>
          <a:bodyPr wrap="none" rtlCol="0">
            <a:spAutoFit/>
          </a:bodyPr>
          <a:lstStyle/>
          <a:p>
            <a:pPr algn="ctr"/>
            <a:r>
              <a:rPr lang="en-US" sz="2000" dirty="0" smtClean="0">
                <a:solidFill>
                  <a:schemeClr val="tx1">
                    <a:lumMod val="85000"/>
                    <a:lumOff val="15000"/>
                  </a:schemeClr>
                </a:solidFill>
                <a:latin typeface="Optima"/>
                <a:cs typeface="Optima"/>
              </a:rPr>
              <a:t>3</a:t>
            </a:r>
            <a:endParaRPr lang="en-US" sz="2000" dirty="0">
              <a:solidFill>
                <a:schemeClr val="tx1">
                  <a:lumMod val="85000"/>
                  <a:lumOff val="15000"/>
                </a:schemeClr>
              </a:solidFill>
              <a:latin typeface="Optima"/>
              <a:cs typeface="Optima"/>
            </a:endParaRPr>
          </a:p>
        </p:txBody>
      </p:sp>
      <p:graphicFrame>
        <p:nvGraphicFramePr>
          <p:cNvPr id="36" name="Table 35"/>
          <p:cNvGraphicFramePr>
            <a:graphicFrameLocks noGrp="1"/>
          </p:cNvGraphicFramePr>
          <p:nvPr>
            <p:extLst>
              <p:ext uri="{D42A27DB-BD31-4B8C-83A1-F6EECF244321}">
                <p14:modId xmlns:p14="http://schemas.microsoft.com/office/powerpoint/2010/main" val="2227252947"/>
              </p:ext>
            </p:extLst>
          </p:nvPr>
        </p:nvGraphicFramePr>
        <p:xfrm>
          <a:off x="1752600" y="1524001"/>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rgbClr val="262626"/>
                          </a:solidFill>
                          <a:latin typeface="Optima"/>
                          <a:cs typeface="Optima"/>
                        </a:rPr>
                        <a:t>Whale</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Chimp</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4</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Human</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3</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5</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solidFill>
                            <a:srgbClr val="262626"/>
                          </a:solidFill>
                          <a:latin typeface="Optima"/>
                          <a:cs typeface="Optima"/>
                        </a:rPr>
                        <a:t>Seal</a:t>
                      </a:r>
                      <a:endParaRPr lang="en-US" sz="1600" b="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6</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7</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solidFill>
                            <a:srgbClr val="262626"/>
                          </a:solidFill>
                          <a:latin typeface="Optima"/>
                          <a:cs typeface="Optima"/>
                        </a:rPr>
                        <a:t>0</a:t>
                      </a:r>
                      <a:endParaRPr lang="en-US" sz="19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chemeClr val="tx1">
                              <a:lumMod val="85000"/>
                              <a:lumOff val="15000"/>
                            </a:schemeClr>
                          </a:solidFill>
                          <a:latin typeface="Optima"/>
                          <a:cs typeface="Optima"/>
                        </a:rPr>
                        <a:t>2</a:t>
                      </a: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47526882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310" y="1524002"/>
            <a:ext cx="8229600" cy="954107"/>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accent4"/>
                </a:solidFill>
                <a:latin typeface="Optima"/>
                <a:cs typeface="Optima"/>
              </a:rPr>
              <a:t>Exercise Break: </a:t>
            </a:r>
            <a:r>
              <a:rPr lang="en-US" sz="2800" dirty="0" smtClean="0">
                <a:latin typeface="Optima"/>
                <a:cs typeface="Optima"/>
              </a:rPr>
              <a:t>Apply this recursive approach to the distance matrix below.</a:t>
            </a:r>
            <a:endParaRPr lang="en-US" sz="2800" dirty="0">
              <a:latin typeface="Optima"/>
              <a:cs typeface="Optima"/>
            </a:endParaRPr>
          </a:p>
        </p:txBody>
      </p:sp>
      <p:graphicFrame>
        <p:nvGraphicFramePr>
          <p:cNvPr id="3" name="Table 2"/>
          <p:cNvGraphicFramePr>
            <a:graphicFrameLocks noGrp="1"/>
          </p:cNvGraphicFramePr>
          <p:nvPr>
            <p:extLst>
              <p:ext uri="{D42A27DB-BD31-4B8C-83A1-F6EECF244321}">
                <p14:modId xmlns:p14="http://schemas.microsoft.com/office/powerpoint/2010/main" val="525455862"/>
              </p:ext>
            </p:extLst>
          </p:nvPr>
        </p:nvGraphicFramePr>
        <p:xfrm>
          <a:off x="3352802" y="3276600"/>
          <a:ext cx="2541535" cy="1981200"/>
        </p:xfrm>
        <a:graphic>
          <a:graphicData uri="http://schemas.openxmlformats.org/drawingml/2006/table">
            <a:tbl>
              <a:tblPr firstRow="1" bandRow="1">
                <a:tableStyleId>{5C22544A-7EE6-4342-B048-85BDC9FD1C3A}</a:tableStyleId>
              </a:tblPr>
              <a:tblGrid>
                <a:gridCol w="517873"/>
                <a:gridCol w="517873"/>
                <a:gridCol w="517873"/>
                <a:gridCol w="517873"/>
                <a:gridCol w="470043"/>
              </a:tblGrid>
              <a:tr h="396240">
                <a:tc>
                  <a:txBody>
                    <a:bodyPr/>
                    <a:lstStyle/>
                    <a:p>
                      <a:pPr algn="ct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err="1" smtClean="0">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j</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k</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l</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err="1"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smtClean="0">
                          <a:solidFill>
                            <a:srgbClr val="262626"/>
                          </a:solidFill>
                          <a:latin typeface="Optima"/>
                          <a:cs typeface="Optima"/>
                        </a:rPr>
                        <a:t>j</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b="1" i="1" dirty="0" smtClean="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An Idea for Distance-Based Phylogeny</a:t>
            </a:r>
            <a:endParaRPr lang="en-US" b="1" dirty="0">
              <a:latin typeface="Optima"/>
              <a:cs typeface="Optima"/>
            </a:endParaRPr>
          </a:p>
        </p:txBody>
      </p:sp>
    </p:spTree>
    <p:extLst>
      <p:ext uri="{BB962C8B-B14F-4D97-AF65-F5344CB8AC3E}">
        <p14:creationId xmlns:p14="http://schemas.microsoft.com/office/powerpoint/2010/main" val="53335567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Optima"/>
                <a:cs typeface="Optima"/>
              </a:rPr>
              <a:t>Outline</a:t>
            </a:r>
            <a:endParaRPr lang="en-US" b="1" dirty="0">
              <a:solidFill>
                <a:srgbClr val="000000"/>
              </a:solidFill>
              <a:latin typeface="Optima"/>
              <a:cs typeface="Optima"/>
            </a:endParaRP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smtClean="0">
                <a:solidFill>
                  <a:schemeClr val="bg1">
                    <a:lumMod val="50000"/>
                  </a:schemeClr>
                </a:solidFill>
                <a:latin typeface="Optima"/>
                <a:cs typeface="Optima"/>
              </a:rPr>
              <a:t>The Fastest Outbreak</a:t>
            </a:r>
          </a:p>
          <a:p>
            <a:pPr>
              <a:lnSpc>
                <a:spcPct val="120000"/>
              </a:lnSpc>
            </a:pPr>
            <a:r>
              <a:rPr lang="en-US" sz="2200" dirty="0" smtClean="0">
                <a:solidFill>
                  <a:schemeClr val="bg1">
                    <a:lumMod val="50000"/>
                  </a:schemeClr>
                </a:solidFill>
                <a:latin typeface="Optima"/>
                <a:cs typeface="Optima"/>
              </a:rPr>
              <a:t>Transforming Distance Matrices into Evolutionary Trees</a:t>
            </a:r>
          </a:p>
          <a:p>
            <a:pPr>
              <a:lnSpc>
                <a:spcPct val="120000"/>
              </a:lnSpc>
            </a:pPr>
            <a:r>
              <a:rPr lang="en-US" sz="2200" dirty="0" smtClean="0">
                <a:solidFill>
                  <a:schemeClr val="bg1">
                    <a:lumMod val="50000"/>
                  </a:schemeClr>
                </a:solidFill>
                <a:latin typeface="Optima"/>
                <a:cs typeface="Optima"/>
              </a:rPr>
              <a:t>Toward an Algorithm for Distance-Based Phylogeny Construction</a:t>
            </a:r>
          </a:p>
          <a:p>
            <a:pPr>
              <a:lnSpc>
                <a:spcPct val="120000"/>
              </a:lnSpc>
            </a:pPr>
            <a:r>
              <a:rPr lang="en-US" sz="2200" b="1" dirty="0" smtClean="0">
                <a:solidFill>
                  <a:srgbClr val="000000"/>
                </a:solidFill>
                <a:latin typeface="Optima"/>
                <a:cs typeface="Optima"/>
              </a:rPr>
              <a:t>Additive Phylogeny</a:t>
            </a:r>
          </a:p>
          <a:p>
            <a:pPr>
              <a:lnSpc>
                <a:spcPct val="120000"/>
              </a:lnSpc>
            </a:pPr>
            <a:r>
              <a:rPr lang="en-US" sz="2200" dirty="0" smtClean="0">
                <a:solidFill>
                  <a:schemeClr val="bg1">
                    <a:lumMod val="50000"/>
                  </a:schemeClr>
                </a:solidFill>
                <a:latin typeface="Optima"/>
                <a:cs typeface="Optima"/>
              </a:rPr>
              <a:t>Using Least-Squares to Construct Distance-Based Phylogenies</a:t>
            </a:r>
            <a:endParaRPr lang="en-US" sz="2200" dirty="0">
              <a:solidFill>
                <a:schemeClr val="bg1">
                  <a:lumMod val="50000"/>
                </a:schemeClr>
              </a:solidFill>
              <a:latin typeface="Optima"/>
              <a:cs typeface="Optima"/>
            </a:endParaRPr>
          </a:p>
          <a:p>
            <a:pPr>
              <a:lnSpc>
                <a:spcPct val="120000"/>
              </a:lnSpc>
            </a:pPr>
            <a:r>
              <a:rPr lang="en-US" sz="2200" dirty="0" err="1" smtClean="0">
                <a:solidFill>
                  <a:schemeClr val="bg1">
                    <a:lumMod val="50000"/>
                  </a:schemeClr>
                </a:solidFill>
                <a:latin typeface="Optima"/>
                <a:cs typeface="Optima"/>
              </a:rPr>
              <a:t>Ultrametric</a:t>
            </a:r>
            <a:r>
              <a:rPr lang="en-US" sz="2200" dirty="0" smtClean="0">
                <a:solidFill>
                  <a:schemeClr val="bg1">
                    <a:lumMod val="50000"/>
                  </a:schemeClr>
                </a:solidFill>
                <a:latin typeface="Optima"/>
                <a:cs typeface="Optima"/>
              </a:rPr>
              <a:t> Evolutionary Trees</a:t>
            </a:r>
          </a:p>
          <a:p>
            <a:pPr>
              <a:lnSpc>
                <a:spcPct val="120000"/>
              </a:lnSpc>
            </a:pPr>
            <a:r>
              <a:rPr lang="en-US" sz="2200" dirty="0" smtClean="0">
                <a:solidFill>
                  <a:schemeClr val="bg1">
                    <a:lumMod val="50000"/>
                  </a:schemeClr>
                </a:solidFill>
                <a:latin typeface="Optima"/>
                <a:cs typeface="Optima"/>
              </a:rPr>
              <a:t>The Neighbor-Joining Algorithm</a:t>
            </a:r>
          </a:p>
          <a:p>
            <a:pPr>
              <a:lnSpc>
                <a:spcPct val="120000"/>
              </a:lnSpc>
            </a:pPr>
            <a:r>
              <a:rPr lang="en-US" sz="2200" dirty="0" smtClean="0">
                <a:solidFill>
                  <a:schemeClr val="bg1">
                    <a:lumMod val="50000"/>
                  </a:schemeClr>
                </a:solidFill>
                <a:latin typeface="Optima"/>
                <a:cs typeface="Optima"/>
              </a:rPr>
              <a:t>Character-Based Tree Reconstruction</a:t>
            </a:r>
          </a:p>
          <a:p>
            <a:pPr>
              <a:lnSpc>
                <a:spcPct val="120000"/>
              </a:lnSpc>
            </a:pPr>
            <a:r>
              <a:rPr lang="en-US" sz="2200" dirty="0" smtClean="0">
                <a:solidFill>
                  <a:schemeClr val="bg1">
                    <a:lumMod val="50000"/>
                  </a:schemeClr>
                </a:solidFill>
                <a:latin typeface="Optima"/>
                <a:cs typeface="Optima"/>
              </a:rPr>
              <a:t>The Small Parsimony Problem</a:t>
            </a:r>
          </a:p>
          <a:p>
            <a:pPr>
              <a:lnSpc>
                <a:spcPct val="120000"/>
              </a:lnSpc>
            </a:pPr>
            <a:r>
              <a:rPr lang="en-US" sz="2200" dirty="0" smtClean="0">
                <a:solidFill>
                  <a:schemeClr val="bg1">
                    <a:lumMod val="50000"/>
                  </a:schemeClr>
                </a:solidFill>
                <a:latin typeface="Optima"/>
                <a:cs typeface="Optima"/>
              </a:rPr>
              <a:t>The Large Parsimony Problem</a:t>
            </a:r>
          </a:p>
          <a:p>
            <a:pPr>
              <a:lnSpc>
                <a:spcPct val="120000"/>
              </a:lnSpc>
            </a:pPr>
            <a:r>
              <a:rPr lang="en-US" sz="2200" dirty="0" smtClean="0">
                <a:solidFill>
                  <a:schemeClr val="bg1">
                    <a:lumMod val="50000"/>
                  </a:schemeClr>
                </a:solidFill>
                <a:latin typeface="Optima"/>
                <a:cs typeface="Optima"/>
              </a:rPr>
              <a:t>Evolutionary Tree Reconstruction in the Modern Era</a:t>
            </a:r>
            <a:endParaRPr lang="en-US" sz="2200" dirty="0">
              <a:solidFill>
                <a:schemeClr val="bg1">
                  <a:lumMod val="50000"/>
                </a:schemeClr>
              </a:solidFill>
              <a:latin typeface="Optima"/>
              <a:cs typeface="Optima"/>
            </a:endParaRPr>
          </a:p>
        </p:txBody>
      </p:sp>
    </p:spTree>
    <p:extLst>
      <p:ext uri="{BB962C8B-B14F-4D97-AF65-F5344CB8AC3E}">
        <p14:creationId xmlns:p14="http://schemas.microsoft.com/office/powerpoint/2010/main" val="370807057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21728121"/>
              </p:ext>
            </p:extLst>
          </p:nvPr>
        </p:nvGraphicFramePr>
        <p:xfrm>
          <a:off x="2563726" y="1752600"/>
          <a:ext cx="2541535" cy="1981200"/>
        </p:xfrm>
        <a:graphic>
          <a:graphicData uri="http://schemas.openxmlformats.org/drawingml/2006/table">
            <a:tbl>
              <a:tblPr firstRow="1" bandRow="1">
                <a:tableStyleId>{5C22544A-7EE6-4342-B048-85BDC9FD1C3A}</a:tableStyleId>
              </a:tblPr>
              <a:tblGrid>
                <a:gridCol w="517873"/>
                <a:gridCol w="517873"/>
                <a:gridCol w="517873"/>
                <a:gridCol w="517873"/>
                <a:gridCol w="470043"/>
              </a:tblGrid>
              <a:tr h="396240">
                <a:tc>
                  <a:txBody>
                    <a:bodyPr/>
                    <a:lstStyle/>
                    <a:p>
                      <a:pPr algn="ct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err="1" smtClean="0">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j</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k</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l</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err="1" smtClean="0">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smtClean="0">
                          <a:solidFill>
                            <a:schemeClr val="tx1">
                              <a:lumMod val="85000"/>
                              <a:lumOff val="15000"/>
                            </a:schemeClr>
                          </a:solidFill>
                          <a:latin typeface="Optima"/>
                          <a:cs typeface="Optima"/>
                        </a:rPr>
                        <a:t>j</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12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b="1" i="1" dirty="0" smtClean="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itle 1"/>
          <p:cNvSpPr txBox="1">
            <a:spLocks/>
          </p:cNvSpPr>
          <p:nvPr/>
        </p:nvSpPr>
        <p:spPr>
          <a:xfrm>
            <a:off x="218096"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What Was Wrong With Our Algorithm?</a:t>
            </a:r>
            <a:endParaRPr lang="en-US" b="1" dirty="0">
              <a:latin typeface="Optima"/>
              <a:cs typeface="Optima"/>
            </a:endParaRPr>
          </a:p>
        </p:txBody>
      </p:sp>
    </p:spTree>
    <p:extLst>
      <p:ext uri="{BB962C8B-B14F-4D97-AF65-F5344CB8AC3E}">
        <p14:creationId xmlns:p14="http://schemas.microsoft.com/office/powerpoint/2010/main" val="39879356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 y="-47566"/>
            <a:ext cx="9753600" cy="6938991"/>
          </a:xfrm>
          <a:prstGeom prst="rect">
            <a:avLst/>
          </a:prstGeom>
        </p:spPr>
      </p:pic>
    </p:spTree>
    <p:extLst>
      <p:ext uri="{BB962C8B-B14F-4D97-AF65-F5344CB8AC3E}">
        <p14:creationId xmlns:p14="http://schemas.microsoft.com/office/powerpoint/2010/main" val="164727662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31134085"/>
              </p:ext>
            </p:extLst>
          </p:nvPr>
        </p:nvGraphicFramePr>
        <p:xfrm>
          <a:off x="2563726" y="1752600"/>
          <a:ext cx="2541535" cy="1981200"/>
        </p:xfrm>
        <a:graphic>
          <a:graphicData uri="http://schemas.openxmlformats.org/drawingml/2006/table">
            <a:tbl>
              <a:tblPr firstRow="1" bandRow="1">
                <a:tableStyleId>{5C22544A-7EE6-4342-B048-85BDC9FD1C3A}</a:tableStyleId>
              </a:tblPr>
              <a:tblGrid>
                <a:gridCol w="517873"/>
                <a:gridCol w="517873"/>
                <a:gridCol w="517873"/>
                <a:gridCol w="517873"/>
                <a:gridCol w="470043"/>
              </a:tblGrid>
              <a:tr h="396240">
                <a:tc>
                  <a:txBody>
                    <a:bodyPr/>
                    <a:lstStyle/>
                    <a:p>
                      <a:pPr algn="ct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err="1" smtClean="0">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j</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k</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l</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err="1" smtClean="0">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21</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smtClean="0">
                          <a:solidFill>
                            <a:schemeClr val="tx1">
                              <a:lumMod val="85000"/>
                              <a:lumOff val="15000"/>
                            </a:schemeClr>
                          </a:solidFill>
                          <a:latin typeface="Optima"/>
                          <a:cs typeface="Optima"/>
                        </a:rPr>
                        <a:t>j</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13</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lumMod val="85000"/>
                              <a:lumOff val="15000"/>
                            </a:schemeClr>
                          </a:solidFill>
                          <a:latin typeface="Optima"/>
                          <a:cs typeface="Optima"/>
                        </a:rPr>
                        <a:t>0</a:t>
                      </a:r>
                      <a:endParaRPr lang="en-US" sz="20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lumMod val="85000"/>
                              <a:lumOff val="15000"/>
                            </a:schemeClr>
                          </a:solidFill>
                          <a:latin typeface="Optima"/>
                          <a:cs typeface="Optima"/>
                        </a:rPr>
                        <a:t>12</a:t>
                      </a: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b="1" i="1" dirty="0" smtClean="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itle 1"/>
          <p:cNvSpPr txBox="1">
            <a:spLocks/>
          </p:cNvSpPr>
          <p:nvPr/>
        </p:nvSpPr>
        <p:spPr>
          <a:xfrm>
            <a:off x="218096"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What Was Wrong With Our Algorithm?</a:t>
            </a:r>
            <a:endParaRPr lang="en-US" b="1" dirty="0">
              <a:latin typeface="Optima"/>
              <a:cs typeface="Optima"/>
            </a:endParaRPr>
          </a:p>
        </p:txBody>
      </p:sp>
      <p:cxnSp>
        <p:nvCxnSpPr>
          <p:cNvPr id="24" name="Straight Arrow Connector 23"/>
          <p:cNvCxnSpPr/>
          <p:nvPr/>
        </p:nvCxnSpPr>
        <p:spPr>
          <a:xfrm>
            <a:off x="3205720" y="5404839"/>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437669" y="539676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4446041" y="47132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855769" y="54048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1864141" y="472129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3086247"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0" name="Oval 29"/>
          <p:cNvSpPr>
            <a:spLocks noChangeAspect="1"/>
          </p:cNvSpPr>
          <p:nvPr/>
        </p:nvSpPr>
        <p:spPr>
          <a:xfrm>
            <a:off x="5595609" y="4517741"/>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Oval 30"/>
          <p:cNvSpPr>
            <a:spLocks noChangeAspect="1"/>
          </p:cNvSpPr>
          <p:nvPr/>
        </p:nvSpPr>
        <p:spPr>
          <a:xfrm>
            <a:off x="5595609" y="5870772"/>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Oval 31"/>
          <p:cNvSpPr>
            <a:spLocks noChangeAspect="1"/>
          </p:cNvSpPr>
          <p:nvPr/>
        </p:nvSpPr>
        <p:spPr>
          <a:xfrm>
            <a:off x="4181908"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3" name="Oval 32"/>
          <p:cNvSpPr>
            <a:spLocks noChangeAspect="1"/>
          </p:cNvSpPr>
          <p:nvPr/>
        </p:nvSpPr>
        <p:spPr>
          <a:xfrm>
            <a:off x="1677937" y="5870772"/>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34" name="Oval 33"/>
          <p:cNvSpPr>
            <a:spLocks noChangeAspect="1"/>
          </p:cNvSpPr>
          <p:nvPr/>
        </p:nvSpPr>
        <p:spPr>
          <a:xfrm>
            <a:off x="1677937" y="451774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5" name="TextBox 34"/>
          <p:cNvSpPr txBox="1"/>
          <p:nvPr/>
        </p:nvSpPr>
        <p:spPr>
          <a:xfrm>
            <a:off x="1708951" y="5801024"/>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36" name="TextBox 35"/>
          <p:cNvSpPr txBox="1"/>
          <p:nvPr/>
        </p:nvSpPr>
        <p:spPr>
          <a:xfrm>
            <a:off x="1729077" y="4478213"/>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37" name="TextBox 36"/>
          <p:cNvSpPr txBox="1"/>
          <p:nvPr/>
        </p:nvSpPr>
        <p:spPr>
          <a:xfrm>
            <a:off x="5612584" y="4483912"/>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38" name="TextBox 37"/>
          <p:cNvSpPr txBox="1"/>
          <p:nvPr/>
        </p:nvSpPr>
        <p:spPr>
          <a:xfrm>
            <a:off x="5644478" y="5848289"/>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39" name="TextBox 38"/>
          <p:cNvSpPr txBox="1"/>
          <p:nvPr/>
        </p:nvSpPr>
        <p:spPr>
          <a:xfrm>
            <a:off x="2425709" y="4660283"/>
            <a:ext cx="469872" cy="400110"/>
          </a:xfrm>
          <a:prstGeom prst="rect">
            <a:avLst/>
          </a:prstGeom>
          <a:noFill/>
        </p:spPr>
        <p:txBody>
          <a:bodyPr wrap="none" rtlCol="0">
            <a:spAutoFit/>
          </a:bodyPr>
          <a:lstStyle/>
          <a:p>
            <a:pPr algn="ctr"/>
            <a:r>
              <a:rPr lang="en-US" sz="2000" dirty="0" smtClean="0">
                <a:latin typeface="Optima"/>
                <a:cs typeface="Optima"/>
              </a:rPr>
              <a:t>11</a:t>
            </a:r>
            <a:endParaRPr lang="en-US" sz="2000" dirty="0">
              <a:latin typeface="Optima"/>
              <a:cs typeface="Optima"/>
            </a:endParaRPr>
          </a:p>
        </p:txBody>
      </p:sp>
      <p:sp>
        <p:nvSpPr>
          <p:cNvPr id="40" name="TextBox 39"/>
          <p:cNvSpPr txBox="1"/>
          <p:nvPr/>
        </p:nvSpPr>
        <p:spPr>
          <a:xfrm>
            <a:off x="2508882" y="5660103"/>
            <a:ext cx="327269" cy="400110"/>
          </a:xfrm>
          <a:prstGeom prst="rect">
            <a:avLst/>
          </a:prstGeom>
          <a:noFill/>
        </p:spPr>
        <p:txBody>
          <a:bodyPr wrap="none" rtlCol="0">
            <a:spAutoFit/>
          </a:bodyPr>
          <a:lstStyle/>
          <a:p>
            <a:pPr algn="ctr"/>
            <a:r>
              <a:rPr lang="en-US" sz="2000" dirty="0" smtClean="0">
                <a:latin typeface="Optima"/>
                <a:cs typeface="Optima"/>
              </a:rPr>
              <a:t>2</a:t>
            </a:r>
            <a:endParaRPr lang="en-US" sz="2000" dirty="0">
              <a:latin typeface="Optima"/>
              <a:cs typeface="Optima"/>
            </a:endParaRPr>
          </a:p>
        </p:txBody>
      </p:sp>
      <p:sp>
        <p:nvSpPr>
          <p:cNvPr id="41" name="TextBox 40"/>
          <p:cNvSpPr txBox="1"/>
          <p:nvPr/>
        </p:nvSpPr>
        <p:spPr>
          <a:xfrm>
            <a:off x="3640041" y="5029004"/>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42" name="TextBox 41"/>
          <p:cNvSpPr txBox="1"/>
          <p:nvPr/>
        </p:nvSpPr>
        <p:spPr>
          <a:xfrm>
            <a:off x="4866158" y="4678268"/>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43" name="TextBox 42"/>
          <p:cNvSpPr txBox="1"/>
          <p:nvPr/>
        </p:nvSpPr>
        <p:spPr>
          <a:xfrm>
            <a:off x="4866158" y="5660103"/>
            <a:ext cx="327269" cy="400110"/>
          </a:xfrm>
          <a:prstGeom prst="rect">
            <a:avLst/>
          </a:prstGeom>
          <a:noFill/>
        </p:spPr>
        <p:txBody>
          <a:bodyPr wrap="none" rtlCol="0">
            <a:spAutoFit/>
          </a:bodyPr>
          <a:lstStyle/>
          <a:p>
            <a:pPr algn="ctr"/>
            <a:r>
              <a:rPr lang="en-US" sz="2000" dirty="0">
                <a:latin typeface="Optima"/>
                <a:cs typeface="Optima"/>
              </a:rPr>
              <a:t>7</a:t>
            </a:r>
          </a:p>
        </p:txBody>
      </p:sp>
    </p:spTree>
    <p:extLst>
      <p:ext uri="{BB962C8B-B14F-4D97-AF65-F5344CB8AC3E}">
        <p14:creationId xmlns:p14="http://schemas.microsoft.com/office/powerpoint/2010/main" val="346766083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80371397"/>
              </p:ext>
            </p:extLst>
          </p:nvPr>
        </p:nvGraphicFramePr>
        <p:xfrm>
          <a:off x="2563726" y="1752600"/>
          <a:ext cx="2541535" cy="1981200"/>
        </p:xfrm>
        <a:graphic>
          <a:graphicData uri="http://schemas.openxmlformats.org/drawingml/2006/table">
            <a:tbl>
              <a:tblPr firstRow="1" bandRow="1">
                <a:tableStyleId>{5C22544A-7EE6-4342-B048-85BDC9FD1C3A}</a:tableStyleId>
              </a:tblPr>
              <a:tblGrid>
                <a:gridCol w="517873"/>
                <a:gridCol w="517873"/>
                <a:gridCol w="517873"/>
                <a:gridCol w="517873"/>
                <a:gridCol w="470043"/>
              </a:tblGrid>
              <a:tr h="396240">
                <a:tc>
                  <a:txBody>
                    <a:bodyPr/>
                    <a:lstStyle/>
                    <a:p>
                      <a:pPr algn="ct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err="1" smtClean="0">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j</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ED1C24"/>
                          </a:solidFill>
                          <a:latin typeface="Optima"/>
                          <a:cs typeface="Optima"/>
                        </a:rPr>
                        <a:t>k</a:t>
                      </a:r>
                      <a:endParaRPr lang="en-US" sz="2000" b="1" i="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l</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err="1"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smtClean="0">
                          <a:solidFill>
                            <a:srgbClr val="ED1C24"/>
                          </a:solidFill>
                          <a:latin typeface="Optima"/>
                          <a:cs typeface="Optima"/>
                        </a:rPr>
                        <a:t>j</a:t>
                      </a:r>
                      <a:endParaRPr lang="en-US" sz="2000" b="1" i="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ED1C24"/>
                          </a:solidFill>
                          <a:latin typeface="Optima"/>
                          <a:cs typeface="Optima"/>
                        </a:rPr>
                        <a:t>12</a:t>
                      </a:r>
                      <a:endParaRPr lang="en-US" sz="20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b="1" i="1" dirty="0" smtClean="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 name="Straight Arrow Connector 2"/>
          <p:cNvCxnSpPr/>
          <p:nvPr/>
        </p:nvCxnSpPr>
        <p:spPr>
          <a:xfrm>
            <a:off x="3205720" y="5404839"/>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a:off x="4437669" y="539676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4446041" y="47132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1855769" y="54048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1864141" y="472129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 name="Oval 7"/>
          <p:cNvSpPr>
            <a:spLocks noChangeAspect="1"/>
          </p:cNvSpPr>
          <p:nvPr/>
        </p:nvSpPr>
        <p:spPr>
          <a:xfrm>
            <a:off x="3086247"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9" name="Oval 8"/>
          <p:cNvSpPr>
            <a:spLocks noChangeAspect="1"/>
          </p:cNvSpPr>
          <p:nvPr/>
        </p:nvSpPr>
        <p:spPr>
          <a:xfrm>
            <a:off x="5595609" y="4517741"/>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0" name="Oval 9"/>
          <p:cNvSpPr>
            <a:spLocks noChangeAspect="1"/>
          </p:cNvSpPr>
          <p:nvPr/>
        </p:nvSpPr>
        <p:spPr>
          <a:xfrm>
            <a:off x="5595609" y="5870772"/>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1" name="Oval 10"/>
          <p:cNvSpPr>
            <a:spLocks noChangeAspect="1"/>
          </p:cNvSpPr>
          <p:nvPr/>
        </p:nvSpPr>
        <p:spPr>
          <a:xfrm>
            <a:off x="4181908"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1677937" y="5870772"/>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3" name="Oval 12"/>
          <p:cNvSpPr>
            <a:spLocks noChangeAspect="1"/>
          </p:cNvSpPr>
          <p:nvPr/>
        </p:nvSpPr>
        <p:spPr>
          <a:xfrm>
            <a:off x="1677937" y="451774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TextBox 13"/>
          <p:cNvSpPr txBox="1"/>
          <p:nvPr/>
        </p:nvSpPr>
        <p:spPr>
          <a:xfrm>
            <a:off x="1708951" y="5801024"/>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5" name="TextBox 14"/>
          <p:cNvSpPr txBox="1"/>
          <p:nvPr/>
        </p:nvSpPr>
        <p:spPr>
          <a:xfrm>
            <a:off x="1729077" y="4478213"/>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6" name="TextBox 15"/>
          <p:cNvSpPr txBox="1"/>
          <p:nvPr/>
        </p:nvSpPr>
        <p:spPr>
          <a:xfrm>
            <a:off x="5612584" y="4483912"/>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17" name="TextBox 16"/>
          <p:cNvSpPr txBox="1"/>
          <p:nvPr/>
        </p:nvSpPr>
        <p:spPr>
          <a:xfrm>
            <a:off x="5644478" y="5848289"/>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18" name="TextBox 17"/>
          <p:cNvSpPr txBox="1"/>
          <p:nvPr/>
        </p:nvSpPr>
        <p:spPr>
          <a:xfrm>
            <a:off x="2425709" y="4660283"/>
            <a:ext cx="469872" cy="400110"/>
          </a:xfrm>
          <a:prstGeom prst="rect">
            <a:avLst/>
          </a:prstGeom>
          <a:noFill/>
        </p:spPr>
        <p:txBody>
          <a:bodyPr wrap="none" rtlCol="0">
            <a:spAutoFit/>
          </a:bodyPr>
          <a:lstStyle/>
          <a:p>
            <a:pPr algn="ctr"/>
            <a:r>
              <a:rPr lang="en-US" sz="2000" dirty="0" smtClean="0">
                <a:latin typeface="Optima"/>
                <a:cs typeface="Optima"/>
              </a:rPr>
              <a:t>11</a:t>
            </a:r>
            <a:endParaRPr lang="en-US" sz="2000" dirty="0">
              <a:latin typeface="Optima"/>
              <a:cs typeface="Optima"/>
            </a:endParaRPr>
          </a:p>
        </p:txBody>
      </p:sp>
      <p:sp>
        <p:nvSpPr>
          <p:cNvPr id="19" name="TextBox 18"/>
          <p:cNvSpPr txBox="1"/>
          <p:nvPr/>
        </p:nvSpPr>
        <p:spPr>
          <a:xfrm>
            <a:off x="2508882" y="5660103"/>
            <a:ext cx="327269" cy="400110"/>
          </a:xfrm>
          <a:prstGeom prst="rect">
            <a:avLst/>
          </a:prstGeom>
          <a:noFill/>
        </p:spPr>
        <p:txBody>
          <a:bodyPr wrap="none" rtlCol="0">
            <a:spAutoFit/>
          </a:bodyPr>
          <a:lstStyle/>
          <a:p>
            <a:pPr algn="ctr"/>
            <a:r>
              <a:rPr lang="en-US" sz="2000" dirty="0" smtClean="0">
                <a:latin typeface="Optima"/>
                <a:cs typeface="Optima"/>
              </a:rPr>
              <a:t>2</a:t>
            </a:r>
            <a:endParaRPr lang="en-US" sz="2000" dirty="0">
              <a:latin typeface="Optima"/>
              <a:cs typeface="Optima"/>
            </a:endParaRPr>
          </a:p>
        </p:txBody>
      </p:sp>
      <p:sp>
        <p:nvSpPr>
          <p:cNvPr id="20" name="TextBox 19"/>
          <p:cNvSpPr txBox="1"/>
          <p:nvPr/>
        </p:nvSpPr>
        <p:spPr>
          <a:xfrm>
            <a:off x="3640041" y="5029004"/>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21" name="TextBox 20"/>
          <p:cNvSpPr txBox="1"/>
          <p:nvPr/>
        </p:nvSpPr>
        <p:spPr>
          <a:xfrm>
            <a:off x="4866158" y="4678268"/>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22" name="TextBox 21"/>
          <p:cNvSpPr txBox="1"/>
          <p:nvPr/>
        </p:nvSpPr>
        <p:spPr>
          <a:xfrm>
            <a:off x="4866158" y="5660103"/>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25" name="Title 1"/>
          <p:cNvSpPr txBox="1">
            <a:spLocks/>
          </p:cNvSpPr>
          <p:nvPr/>
        </p:nvSpPr>
        <p:spPr>
          <a:xfrm>
            <a:off x="218096"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What Was Wrong With Our Algorithm?</a:t>
            </a:r>
            <a:endParaRPr lang="en-US" b="1" dirty="0">
              <a:latin typeface="Optima"/>
              <a:cs typeface="Optima"/>
            </a:endParaRPr>
          </a:p>
        </p:txBody>
      </p:sp>
      <p:sp>
        <p:nvSpPr>
          <p:cNvPr id="26" name="Rectangle 25"/>
          <p:cNvSpPr/>
          <p:nvPr/>
        </p:nvSpPr>
        <p:spPr>
          <a:xfrm>
            <a:off x="6729712" y="2438401"/>
            <a:ext cx="2109488" cy="830997"/>
          </a:xfrm>
          <a:prstGeom prst="rect">
            <a:avLst/>
          </a:prstGeom>
          <a:solidFill>
            <a:schemeClr val="bg1">
              <a:lumMod val="85000"/>
            </a:schemeClr>
          </a:solidFill>
          <a:ln>
            <a:solidFill>
              <a:schemeClr val="tx1">
                <a:lumMod val="85000"/>
                <a:lumOff val="15000"/>
              </a:schemeClr>
            </a:solidFill>
          </a:ln>
          <a:effectLst>
            <a:outerShdw blurRad="50800" dist="38100" dir="5400000" algn="t" rotWithShape="0">
              <a:prstClr val="black">
                <a:alpha val="40000"/>
              </a:prstClr>
            </a:outerShdw>
          </a:effectLst>
        </p:spPr>
        <p:txBody>
          <a:bodyPr wrap="square">
            <a:spAutoFit/>
          </a:bodyPr>
          <a:lstStyle/>
          <a:p>
            <a:r>
              <a:rPr lang="en-US" sz="2400" dirty="0" smtClean="0">
                <a:solidFill>
                  <a:schemeClr val="tx1">
                    <a:lumMod val="85000"/>
                    <a:lumOff val="15000"/>
                  </a:schemeClr>
                </a:solidFill>
                <a:latin typeface="Optima"/>
                <a:cs typeface="Optima"/>
              </a:rPr>
              <a:t>minimum</a:t>
            </a:r>
            <a:r>
              <a:rPr lang="en-US" sz="2400" dirty="0" smtClean="0">
                <a:solidFill>
                  <a:schemeClr val="tx1">
                    <a:lumMod val="85000"/>
                    <a:lumOff val="15000"/>
                  </a:schemeClr>
                </a:solidFill>
                <a:latin typeface="Optima"/>
                <a:cs typeface="Optima"/>
              </a:rPr>
              <a:t/>
            </a:r>
            <a:br>
              <a:rPr lang="en-US" sz="2400" dirty="0" smtClean="0">
                <a:solidFill>
                  <a:schemeClr val="tx1">
                    <a:lumMod val="85000"/>
                    <a:lumOff val="15000"/>
                  </a:schemeClr>
                </a:solidFill>
                <a:latin typeface="Optima"/>
                <a:cs typeface="Optima"/>
              </a:rPr>
            </a:br>
            <a:r>
              <a:rPr lang="en-US" sz="2400" dirty="0" smtClean="0">
                <a:solidFill>
                  <a:schemeClr val="tx1">
                    <a:lumMod val="85000"/>
                    <a:lumOff val="15000"/>
                  </a:schemeClr>
                </a:solidFill>
                <a:latin typeface="Optima"/>
                <a:cs typeface="Optima"/>
              </a:rPr>
              <a:t>element </a:t>
            </a:r>
            <a:r>
              <a:rPr lang="en-US" sz="2400" dirty="0" smtClean="0">
                <a:solidFill>
                  <a:schemeClr val="tx1">
                    <a:lumMod val="85000"/>
                    <a:lumOff val="15000"/>
                  </a:schemeClr>
                </a:solidFill>
                <a:latin typeface="Optima"/>
                <a:cs typeface="Optima"/>
              </a:rPr>
              <a:t>is </a:t>
            </a:r>
            <a:r>
              <a:rPr lang="en-US" sz="2400" b="1" i="1" dirty="0" err="1" smtClean="0">
                <a:solidFill>
                  <a:schemeClr val="tx2"/>
                </a:solidFill>
                <a:latin typeface="Optima"/>
                <a:cs typeface="Optima"/>
              </a:rPr>
              <a:t>D</a:t>
            </a:r>
            <a:r>
              <a:rPr lang="en-US" sz="2400" b="1" i="1" baseline="-25000" dirty="0" err="1" smtClean="0">
                <a:solidFill>
                  <a:schemeClr val="tx2"/>
                </a:solidFill>
                <a:latin typeface="Optima"/>
                <a:cs typeface="Optima"/>
              </a:rPr>
              <a:t>j,k</a:t>
            </a:r>
            <a:endParaRPr lang="en-US" sz="2400" b="1" dirty="0">
              <a:solidFill>
                <a:schemeClr val="tx2"/>
              </a:solidFill>
            </a:endParaRPr>
          </a:p>
        </p:txBody>
      </p:sp>
    </p:spTree>
    <p:extLst>
      <p:ext uri="{BB962C8B-B14F-4D97-AF65-F5344CB8AC3E}">
        <p14:creationId xmlns:p14="http://schemas.microsoft.com/office/powerpoint/2010/main" val="409272823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19626090"/>
              </p:ext>
            </p:extLst>
          </p:nvPr>
        </p:nvGraphicFramePr>
        <p:xfrm>
          <a:off x="2563726" y="1752600"/>
          <a:ext cx="2541535" cy="1981200"/>
        </p:xfrm>
        <a:graphic>
          <a:graphicData uri="http://schemas.openxmlformats.org/drawingml/2006/table">
            <a:tbl>
              <a:tblPr firstRow="1" bandRow="1">
                <a:tableStyleId>{5C22544A-7EE6-4342-B048-85BDC9FD1C3A}</a:tableStyleId>
              </a:tblPr>
              <a:tblGrid>
                <a:gridCol w="517873"/>
                <a:gridCol w="517873"/>
                <a:gridCol w="517873"/>
                <a:gridCol w="517873"/>
                <a:gridCol w="470043"/>
              </a:tblGrid>
              <a:tr h="396240">
                <a:tc>
                  <a:txBody>
                    <a:bodyPr/>
                    <a:lstStyle/>
                    <a:p>
                      <a:pPr algn="ct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err="1" smtClean="0">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j</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rgbClr val="ED1C24"/>
                          </a:solidFill>
                          <a:latin typeface="Optima"/>
                          <a:cs typeface="Optima"/>
                        </a:rPr>
                        <a:t>k</a:t>
                      </a:r>
                      <a:endParaRPr lang="en-US" sz="2000" b="1" i="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smtClean="0">
                          <a:solidFill>
                            <a:schemeClr val="tx1">
                              <a:lumMod val="85000"/>
                              <a:lumOff val="15000"/>
                            </a:schemeClr>
                          </a:solidFill>
                          <a:latin typeface="Optima"/>
                          <a:cs typeface="Optima"/>
                        </a:rPr>
                        <a:t>l</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err="1" smtClean="0">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smtClean="0">
                          <a:solidFill>
                            <a:srgbClr val="ED1C24"/>
                          </a:solidFill>
                          <a:latin typeface="Optima"/>
                          <a:cs typeface="Optima"/>
                        </a:rPr>
                        <a:t>j</a:t>
                      </a:r>
                      <a:endParaRPr lang="en-US" sz="2000" b="1" i="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rgbClr val="ED1C24"/>
                          </a:solidFill>
                          <a:latin typeface="Optima"/>
                          <a:cs typeface="Optima"/>
                        </a:rPr>
                        <a:t>12</a:t>
                      </a:r>
                      <a:endParaRPr lang="en-US" sz="20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algn="r"/>
                      <a:r>
                        <a:rPr lang="en-US" sz="2000" b="1" i="1" dirty="0" smtClean="0">
                          <a:solidFill>
                            <a:srgbClr val="262626"/>
                          </a:solidFill>
                          <a:latin typeface="Optima"/>
                          <a:cs typeface="Optima"/>
                        </a:rPr>
                        <a:t>k</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21</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62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b="1" i="1" dirty="0" smtClean="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22</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13</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rgbClr val="262626"/>
                          </a:solidFill>
                          <a:latin typeface="Optima"/>
                          <a:cs typeface="Optima"/>
                        </a:rPr>
                        <a:t>0</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4" name="Rectangle 23"/>
          <p:cNvSpPr/>
          <p:nvPr/>
        </p:nvSpPr>
        <p:spPr>
          <a:xfrm>
            <a:off x="6729712" y="2438401"/>
            <a:ext cx="2109488" cy="830997"/>
          </a:xfrm>
          <a:prstGeom prst="rect">
            <a:avLst/>
          </a:prstGeom>
          <a:solidFill>
            <a:schemeClr val="bg1">
              <a:lumMod val="85000"/>
            </a:schemeClr>
          </a:solidFill>
          <a:ln>
            <a:solidFill>
              <a:schemeClr val="tx1">
                <a:lumMod val="85000"/>
                <a:lumOff val="15000"/>
              </a:schemeClr>
            </a:solidFill>
          </a:ln>
          <a:effectLst>
            <a:outerShdw blurRad="50800" dist="38100" dir="5400000" algn="t" rotWithShape="0">
              <a:prstClr val="black">
                <a:alpha val="40000"/>
              </a:prstClr>
            </a:outerShdw>
          </a:effectLst>
        </p:spPr>
        <p:txBody>
          <a:bodyPr wrap="square">
            <a:spAutoFit/>
          </a:bodyPr>
          <a:lstStyle/>
          <a:p>
            <a:r>
              <a:rPr lang="en-US" sz="2400" dirty="0" smtClean="0">
                <a:solidFill>
                  <a:schemeClr val="tx1">
                    <a:lumMod val="85000"/>
                    <a:lumOff val="15000"/>
                  </a:schemeClr>
                </a:solidFill>
                <a:latin typeface="Optima"/>
                <a:cs typeface="Optima"/>
              </a:rPr>
              <a:t>minimum</a:t>
            </a:r>
            <a:r>
              <a:rPr lang="en-US" sz="2400" dirty="0" smtClean="0">
                <a:solidFill>
                  <a:schemeClr val="tx1">
                    <a:lumMod val="85000"/>
                    <a:lumOff val="15000"/>
                  </a:schemeClr>
                </a:solidFill>
                <a:latin typeface="Optima"/>
                <a:cs typeface="Optima"/>
              </a:rPr>
              <a:t/>
            </a:r>
            <a:br>
              <a:rPr lang="en-US" sz="2400" dirty="0" smtClean="0">
                <a:solidFill>
                  <a:schemeClr val="tx1">
                    <a:lumMod val="85000"/>
                    <a:lumOff val="15000"/>
                  </a:schemeClr>
                </a:solidFill>
                <a:latin typeface="Optima"/>
                <a:cs typeface="Optima"/>
              </a:rPr>
            </a:br>
            <a:r>
              <a:rPr lang="en-US" sz="2400" dirty="0" smtClean="0">
                <a:solidFill>
                  <a:schemeClr val="tx1">
                    <a:lumMod val="85000"/>
                    <a:lumOff val="15000"/>
                  </a:schemeClr>
                </a:solidFill>
                <a:latin typeface="Optima"/>
                <a:cs typeface="Optima"/>
              </a:rPr>
              <a:t>element </a:t>
            </a:r>
            <a:r>
              <a:rPr lang="en-US" sz="2400" dirty="0" smtClean="0">
                <a:solidFill>
                  <a:schemeClr val="tx1">
                    <a:lumMod val="85000"/>
                    <a:lumOff val="15000"/>
                  </a:schemeClr>
                </a:solidFill>
                <a:latin typeface="Optima"/>
                <a:cs typeface="Optima"/>
              </a:rPr>
              <a:t>is </a:t>
            </a:r>
            <a:r>
              <a:rPr lang="en-US" sz="2400" b="1" i="1" dirty="0" err="1" smtClean="0">
                <a:solidFill>
                  <a:schemeClr val="tx2"/>
                </a:solidFill>
                <a:latin typeface="Optima"/>
                <a:cs typeface="Optima"/>
              </a:rPr>
              <a:t>D</a:t>
            </a:r>
            <a:r>
              <a:rPr lang="en-US" sz="2400" b="1" i="1" baseline="-25000" dirty="0" err="1" smtClean="0">
                <a:solidFill>
                  <a:schemeClr val="tx2"/>
                </a:solidFill>
                <a:latin typeface="Optima"/>
                <a:cs typeface="Optima"/>
              </a:rPr>
              <a:t>j,k</a:t>
            </a:r>
            <a:endParaRPr lang="en-US" sz="2400" b="1" dirty="0">
              <a:solidFill>
                <a:schemeClr val="tx2"/>
              </a:solidFill>
            </a:endParaRPr>
          </a:p>
        </p:txBody>
      </p:sp>
      <p:sp>
        <p:nvSpPr>
          <p:cNvPr id="25" name="Rectangle 24"/>
          <p:cNvSpPr/>
          <p:nvPr/>
        </p:nvSpPr>
        <p:spPr>
          <a:xfrm>
            <a:off x="6728173" y="4959409"/>
            <a:ext cx="2212446" cy="830997"/>
          </a:xfrm>
          <a:prstGeom prst="rect">
            <a:avLst/>
          </a:prstGeom>
          <a:solidFill>
            <a:srgbClr val="D9D9D9"/>
          </a:solidFill>
          <a:ln>
            <a:solidFill>
              <a:srgbClr val="262626"/>
            </a:solidFill>
          </a:ln>
          <a:effectLst>
            <a:outerShdw blurRad="50800" dist="38100" dir="5400000" algn="t" rotWithShape="0">
              <a:prstClr val="black">
                <a:alpha val="40000"/>
              </a:prstClr>
            </a:outerShdw>
          </a:effectLst>
        </p:spPr>
        <p:txBody>
          <a:bodyPr wrap="none">
            <a:spAutoFit/>
          </a:bodyPr>
          <a:lstStyle/>
          <a:p>
            <a:r>
              <a:rPr lang="en-US" sz="2400" b="1" i="1" dirty="0" smtClean="0">
                <a:solidFill>
                  <a:srgbClr val="ED1C24"/>
                </a:solidFill>
                <a:latin typeface="Optima"/>
                <a:cs typeface="Optima"/>
              </a:rPr>
              <a:t>j</a:t>
            </a:r>
            <a:r>
              <a:rPr lang="en-US" sz="2400" b="1" dirty="0" smtClean="0">
                <a:solidFill>
                  <a:schemeClr val="tx1">
                    <a:lumMod val="85000"/>
                    <a:lumOff val="15000"/>
                  </a:schemeClr>
                </a:solidFill>
                <a:latin typeface="Optima"/>
                <a:cs typeface="Optima"/>
              </a:rPr>
              <a:t> </a:t>
            </a:r>
            <a:r>
              <a:rPr lang="en-US" sz="2400" dirty="0" smtClean="0">
                <a:solidFill>
                  <a:schemeClr val="tx1">
                    <a:lumMod val="85000"/>
                    <a:lumOff val="15000"/>
                  </a:schemeClr>
                </a:solidFill>
                <a:latin typeface="Optima"/>
                <a:cs typeface="Optima"/>
              </a:rPr>
              <a:t>and </a:t>
            </a:r>
            <a:r>
              <a:rPr lang="en-US" sz="2400" b="1" i="1" dirty="0" smtClean="0">
                <a:solidFill>
                  <a:srgbClr val="ED1C24"/>
                </a:solidFill>
                <a:latin typeface="Optima"/>
                <a:cs typeface="Optima"/>
              </a:rPr>
              <a:t>k</a:t>
            </a:r>
            <a:r>
              <a:rPr lang="en-US" sz="2400" dirty="0" smtClean="0">
                <a:solidFill>
                  <a:schemeClr val="tx1">
                    <a:lumMod val="85000"/>
                    <a:lumOff val="15000"/>
                  </a:schemeClr>
                </a:solidFill>
                <a:latin typeface="Optima"/>
                <a:cs typeface="Optima"/>
              </a:rPr>
              <a:t> are</a:t>
            </a:r>
            <a:br>
              <a:rPr lang="en-US" sz="2400" dirty="0" smtClean="0">
                <a:solidFill>
                  <a:schemeClr val="tx1">
                    <a:lumMod val="85000"/>
                    <a:lumOff val="15000"/>
                  </a:schemeClr>
                </a:solidFill>
                <a:latin typeface="Optima"/>
                <a:cs typeface="Optima"/>
              </a:rPr>
            </a:br>
            <a:r>
              <a:rPr lang="en-US" sz="2400" b="1" dirty="0" smtClean="0">
                <a:solidFill>
                  <a:schemeClr val="tx1">
                    <a:lumMod val="85000"/>
                    <a:lumOff val="15000"/>
                  </a:schemeClr>
                </a:solidFill>
                <a:latin typeface="Optima"/>
                <a:cs typeface="Optima"/>
              </a:rPr>
              <a:t>not</a:t>
            </a:r>
            <a:r>
              <a:rPr lang="en-US" sz="2400" dirty="0" smtClean="0">
                <a:solidFill>
                  <a:schemeClr val="tx1">
                    <a:lumMod val="85000"/>
                    <a:lumOff val="15000"/>
                  </a:schemeClr>
                </a:solidFill>
                <a:latin typeface="Optima"/>
                <a:cs typeface="Optima"/>
              </a:rPr>
              <a:t> neighbors!</a:t>
            </a:r>
            <a:endParaRPr lang="en-US" sz="2400" i="1" dirty="0">
              <a:solidFill>
                <a:schemeClr val="tx1">
                  <a:lumMod val="85000"/>
                  <a:lumOff val="15000"/>
                </a:schemeClr>
              </a:solidFill>
            </a:endParaRPr>
          </a:p>
        </p:txBody>
      </p:sp>
      <p:cxnSp>
        <p:nvCxnSpPr>
          <p:cNvPr id="26" name="Straight Arrow Connector 25"/>
          <p:cNvCxnSpPr/>
          <p:nvPr/>
        </p:nvCxnSpPr>
        <p:spPr>
          <a:xfrm>
            <a:off x="3205720" y="5404839"/>
            <a:ext cx="1240321" cy="0"/>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437669" y="539676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446041" y="4713221"/>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855769" y="5404839"/>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1864141" y="472129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3086247"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Oval 31"/>
          <p:cNvSpPr>
            <a:spLocks noChangeAspect="1"/>
          </p:cNvSpPr>
          <p:nvPr/>
        </p:nvSpPr>
        <p:spPr>
          <a:xfrm>
            <a:off x="5595609" y="4517741"/>
            <a:ext cx="365762" cy="365760"/>
          </a:xfrm>
          <a:prstGeom prst="ellipse">
            <a:avLst/>
          </a:prstGeom>
          <a:solidFill>
            <a:schemeClr val="tx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Oval 32"/>
          <p:cNvSpPr>
            <a:spLocks noChangeAspect="1"/>
          </p:cNvSpPr>
          <p:nvPr/>
        </p:nvSpPr>
        <p:spPr>
          <a:xfrm>
            <a:off x="5595609" y="5870772"/>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4181908"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1677937" y="5870772"/>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36" name="Oval 35"/>
          <p:cNvSpPr>
            <a:spLocks noChangeAspect="1"/>
          </p:cNvSpPr>
          <p:nvPr/>
        </p:nvSpPr>
        <p:spPr>
          <a:xfrm>
            <a:off x="1677937" y="451774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7" name="TextBox 36"/>
          <p:cNvSpPr txBox="1"/>
          <p:nvPr/>
        </p:nvSpPr>
        <p:spPr>
          <a:xfrm>
            <a:off x="1708951" y="5801024"/>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38" name="TextBox 37"/>
          <p:cNvSpPr txBox="1"/>
          <p:nvPr/>
        </p:nvSpPr>
        <p:spPr>
          <a:xfrm>
            <a:off x="1729077" y="4478213"/>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39" name="TextBox 38"/>
          <p:cNvSpPr txBox="1"/>
          <p:nvPr/>
        </p:nvSpPr>
        <p:spPr>
          <a:xfrm>
            <a:off x="5612584" y="4483912"/>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40" name="TextBox 39"/>
          <p:cNvSpPr txBox="1"/>
          <p:nvPr/>
        </p:nvSpPr>
        <p:spPr>
          <a:xfrm>
            <a:off x="5644478" y="5848289"/>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41" name="TextBox 40"/>
          <p:cNvSpPr txBox="1"/>
          <p:nvPr/>
        </p:nvSpPr>
        <p:spPr>
          <a:xfrm>
            <a:off x="2425709" y="4660283"/>
            <a:ext cx="469872" cy="400110"/>
          </a:xfrm>
          <a:prstGeom prst="rect">
            <a:avLst/>
          </a:prstGeom>
          <a:noFill/>
        </p:spPr>
        <p:txBody>
          <a:bodyPr wrap="none" rtlCol="0">
            <a:spAutoFit/>
          </a:bodyPr>
          <a:lstStyle/>
          <a:p>
            <a:pPr algn="ctr"/>
            <a:r>
              <a:rPr lang="en-US" sz="2000" dirty="0" smtClean="0">
                <a:latin typeface="Optima"/>
                <a:cs typeface="Optima"/>
              </a:rPr>
              <a:t>11</a:t>
            </a:r>
            <a:endParaRPr lang="en-US" sz="2000" dirty="0">
              <a:latin typeface="Optima"/>
              <a:cs typeface="Optima"/>
            </a:endParaRPr>
          </a:p>
        </p:txBody>
      </p:sp>
      <p:sp>
        <p:nvSpPr>
          <p:cNvPr id="42" name="TextBox 41"/>
          <p:cNvSpPr txBox="1"/>
          <p:nvPr/>
        </p:nvSpPr>
        <p:spPr>
          <a:xfrm>
            <a:off x="2508882" y="5660103"/>
            <a:ext cx="327269" cy="400110"/>
          </a:xfrm>
          <a:prstGeom prst="rect">
            <a:avLst/>
          </a:prstGeom>
          <a:noFill/>
        </p:spPr>
        <p:txBody>
          <a:bodyPr wrap="none" rtlCol="0">
            <a:spAutoFit/>
          </a:bodyPr>
          <a:lstStyle/>
          <a:p>
            <a:pPr algn="ctr"/>
            <a:r>
              <a:rPr lang="en-US" sz="2000" dirty="0" smtClean="0">
                <a:latin typeface="Optima"/>
                <a:cs typeface="Optima"/>
              </a:rPr>
              <a:t>2</a:t>
            </a:r>
            <a:endParaRPr lang="en-US" sz="2000" dirty="0">
              <a:latin typeface="Optima"/>
              <a:cs typeface="Optima"/>
            </a:endParaRPr>
          </a:p>
        </p:txBody>
      </p:sp>
      <p:sp>
        <p:nvSpPr>
          <p:cNvPr id="43" name="TextBox 42"/>
          <p:cNvSpPr txBox="1"/>
          <p:nvPr/>
        </p:nvSpPr>
        <p:spPr>
          <a:xfrm>
            <a:off x="3640041" y="5029004"/>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44" name="TextBox 43"/>
          <p:cNvSpPr txBox="1"/>
          <p:nvPr/>
        </p:nvSpPr>
        <p:spPr>
          <a:xfrm>
            <a:off x="4866158" y="4678268"/>
            <a:ext cx="327269" cy="400110"/>
          </a:xfrm>
          <a:prstGeom prst="rect">
            <a:avLst/>
          </a:prstGeom>
          <a:noFill/>
        </p:spPr>
        <p:txBody>
          <a:bodyPr wrap="none" rtlCol="0">
            <a:spAutoFit/>
          </a:bodyPr>
          <a:lstStyle/>
          <a:p>
            <a:pPr algn="ctr"/>
            <a:r>
              <a:rPr lang="en-US" sz="2000" dirty="0" smtClean="0">
                <a:latin typeface="Optima"/>
                <a:cs typeface="Optima"/>
              </a:rPr>
              <a:t>6</a:t>
            </a:r>
            <a:endParaRPr lang="en-US" sz="2000" dirty="0">
              <a:latin typeface="Optima"/>
              <a:cs typeface="Optima"/>
            </a:endParaRPr>
          </a:p>
        </p:txBody>
      </p:sp>
      <p:sp>
        <p:nvSpPr>
          <p:cNvPr id="45" name="TextBox 44"/>
          <p:cNvSpPr txBox="1"/>
          <p:nvPr/>
        </p:nvSpPr>
        <p:spPr>
          <a:xfrm>
            <a:off x="4866158" y="5660103"/>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46" name="Title 1"/>
          <p:cNvSpPr txBox="1">
            <a:spLocks/>
          </p:cNvSpPr>
          <p:nvPr/>
        </p:nvSpPr>
        <p:spPr>
          <a:xfrm>
            <a:off x="218096"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What Was Wrong With Our Algorithm?</a:t>
            </a:r>
            <a:endParaRPr lang="en-US" b="1" dirty="0">
              <a:latin typeface="Optima"/>
              <a:cs typeface="Optima"/>
            </a:endParaRPr>
          </a:p>
        </p:txBody>
      </p:sp>
    </p:spTree>
    <p:extLst>
      <p:ext uri="{BB962C8B-B14F-4D97-AF65-F5344CB8AC3E}">
        <p14:creationId xmlns:p14="http://schemas.microsoft.com/office/powerpoint/2010/main" val="338575335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533400" y="1905002"/>
            <a:ext cx="8153400" cy="1447799"/>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Optima"/>
                <a:cs typeface="Optima"/>
              </a:rPr>
              <a:t>Rather than trying to find </a:t>
            </a:r>
            <a:r>
              <a:rPr lang="en-US" sz="2800" b="1" dirty="0" smtClean="0">
                <a:solidFill>
                  <a:srgbClr val="ED1C24"/>
                </a:solidFill>
                <a:latin typeface="Optima"/>
                <a:cs typeface="Optima"/>
              </a:rPr>
              <a:t>neighbors</a:t>
            </a:r>
            <a:r>
              <a:rPr lang="en-US" sz="2800" dirty="0" smtClean="0">
                <a:latin typeface="Optima"/>
                <a:cs typeface="Optima"/>
              </a:rPr>
              <a:t>, let’s instead try to compute the length of </a:t>
            </a:r>
            <a:r>
              <a:rPr lang="en-US" sz="2800" b="1" dirty="0" smtClean="0">
                <a:solidFill>
                  <a:schemeClr val="accent1"/>
                </a:solidFill>
                <a:latin typeface="Optima"/>
                <a:cs typeface="Optima"/>
              </a:rPr>
              <a:t>limbs</a:t>
            </a:r>
            <a:r>
              <a:rPr lang="en-US" sz="2800" dirty="0" smtClean="0">
                <a:latin typeface="Optima"/>
                <a:cs typeface="Optima"/>
              </a:rPr>
              <a:t>, the edges attached to leaves. </a:t>
            </a:r>
          </a:p>
        </p:txBody>
      </p:sp>
      <p:sp>
        <p:nvSpPr>
          <p:cNvPr id="3"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From Neighbors to Limbs</a:t>
            </a:r>
            <a:endParaRPr lang="en-US" b="1" dirty="0">
              <a:latin typeface="Optima"/>
              <a:cs typeface="Optima"/>
            </a:endParaRPr>
          </a:p>
        </p:txBody>
      </p:sp>
      <p:sp>
        <p:nvSpPr>
          <p:cNvPr id="4" name="TextBox 3"/>
          <p:cNvSpPr txBox="1"/>
          <p:nvPr/>
        </p:nvSpPr>
        <p:spPr>
          <a:xfrm>
            <a:off x="8655436" y="2120587"/>
            <a:ext cx="184666" cy="369332"/>
          </a:xfrm>
          <a:prstGeom prst="rect">
            <a:avLst/>
          </a:prstGeom>
          <a:noFill/>
        </p:spPr>
        <p:txBody>
          <a:bodyPr wrap="none" rtlCol="0">
            <a:spAutoFit/>
          </a:bodyPr>
          <a:lstStyle/>
          <a:p>
            <a:endParaRPr lang="en-US" dirty="0"/>
          </a:p>
        </p:txBody>
      </p:sp>
      <p:cxnSp>
        <p:nvCxnSpPr>
          <p:cNvPr id="5" name="Straight Arrow Connector 4"/>
          <p:cNvCxnSpPr/>
          <p:nvPr/>
        </p:nvCxnSpPr>
        <p:spPr>
          <a:xfrm>
            <a:off x="3205720" y="5404839"/>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4437669" y="5396767"/>
            <a:ext cx="1350955" cy="679984"/>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4446041" y="4713221"/>
            <a:ext cx="1350955" cy="679984"/>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855769" y="5404839"/>
            <a:ext cx="1350955" cy="679984"/>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1864141" y="4721293"/>
            <a:ext cx="1350955" cy="679984"/>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086247"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5595609" y="4517741"/>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 name="Oval 11"/>
          <p:cNvSpPr>
            <a:spLocks noChangeAspect="1"/>
          </p:cNvSpPr>
          <p:nvPr/>
        </p:nvSpPr>
        <p:spPr>
          <a:xfrm>
            <a:off x="5595609" y="5870772"/>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4181908"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1677937" y="5870772"/>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5" name="Oval 14"/>
          <p:cNvSpPr>
            <a:spLocks noChangeAspect="1"/>
          </p:cNvSpPr>
          <p:nvPr/>
        </p:nvSpPr>
        <p:spPr>
          <a:xfrm>
            <a:off x="1677937" y="451774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6" name="TextBox 15"/>
          <p:cNvSpPr txBox="1"/>
          <p:nvPr/>
        </p:nvSpPr>
        <p:spPr>
          <a:xfrm>
            <a:off x="1708951" y="5801024"/>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7" name="TextBox 16"/>
          <p:cNvSpPr txBox="1"/>
          <p:nvPr/>
        </p:nvSpPr>
        <p:spPr>
          <a:xfrm>
            <a:off x="1729077" y="4478213"/>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8" name="TextBox 17"/>
          <p:cNvSpPr txBox="1"/>
          <p:nvPr/>
        </p:nvSpPr>
        <p:spPr>
          <a:xfrm>
            <a:off x="5612584" y="4483912"/>
            <a:ext cx="378462" cy="400110"/>
          </a:xfrm>
          <a:prstGeom prst="rect">
            <a:avLst/>
          </a:prstGeom>
          <a:noFill/>
        </p:spPr>
        <p:txBody>
          <a:bodyPr wrap="none" rtlCol="0">
            <a:spAutoFit/>
          </a:bodyPr>
          <a:lstStyle/>
          <a:p>
            <a:pPr algn="ctr"/>
            <a:r>
              <a:rPr lang="en-US" sz="2000" i="1" dirty="0" smtClean="0">
                <a:solidFill>
                  <a:srgbClr val="FFFFFF"/>
                </a:solidFill>
                <a:latin typeface="Optima"/>
                <a:cs typeface="Optima"/>
              </a:rPr>
              <a:t>k</a:t>
            </a:r>
            <a:endParaRPr lang="en-US" sz="2000" i="1" dirty="0">
              <a:solidFill>
                <a:srgbClr val="FFFFFF"/>
              </a:solidFill>
              <a:latin typeface="Optima"/>
              <a:cs typeface="Optima"/>
            </a:endParaRPr>
          </a:p>
        </p:txBody>
      </p:sp>
      <p:sp>
        <p:nvSpPr>
          <p:cNvPr id="19" name="TextBox 18"/>
          <p:cNvSpPr txBox="1"/>
          <p:nvPr/>
        </p:nvSpPr>
        <p:spPr>
          <a:xfrm>
            <a:off x="5644478" y="5848289"/>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20" name="TextBox 19"/>
          <p:cNvSpPr txBox="1"/>
          <p:nvPr/>
        </p:nvSpPr>
        <p:spPr>
          <a:xfrm>
            <a:off x="2518429" y="4660283"/>
            <a:ext cx="284435" cy="400110"/>
          </a:xfrm>
          <a:prstGeom prst="rect">
            <a:avLst/>
          </a:prstGeom>
          <a:noFill/>
        </p:spPr>
        <p:txBody>
          <a:bodyPr wrap="none" rtlCol="0">
            <a:spAutoFit/>
          </a:bodyPr>
          <a:lstStyle/>
          <a:p>
            <a:pPr algn="ctr"/>
            <a:r>
              <a:rPr lang="en-US" sz="2000" dirty="0" smtClean="0">
                <a:latin typeface="Optima"/>
                <a:cs typeface="Optima"/>
              </a:rPr>
              <a:t>?</a:t>
            </a:r>
            <a:endParaRPr lang="en-US" sz="2000" dirty="0">
              <a:latin typeface="Optima"/>
              <a:cs typeface="Optima"/>
            </a:endParaRPr>
          </a:p>
        </p:txBody>
      </p:sp>
      <p:sp>
        <p:nvSpPr>
          <p:cNvPr id="21" name="TextBox 20"/>
          <p:cNvSpPr txBox="1"/>
          <p:nvPr/>
        </p:nvSpPr>
        <p:spPr>
          <a:xfrm>
            <a:off x="2530299" y="5660103"/>
            <a:ext cx="284435" cy="400110"/>
          </a:xfrm>
          <a:prstGeom prst="rect">
            <a:avLst/>
          </a:prstGeom>
          <a:noFill/>
        </p:spPr>
        <p:txBody>
          <a:bodyPr wrap="none" rtlCol="0">
            <a:spAutoFit/>
          </a:bodyPr>
          <a:lstStyle/>
          <a:p>
            <a:pPr algn="ctr"/>
            <a:r>
              <a:rPr lang="en-US" sz="2000" dirty="0" smtClean="0">
                <a:latin typeface="Optima"/>
                <a:cs typeface="Optima"/>
              </a:rPr>
              <a:t>?</a:t>
            </a:r>
            <a:endParaRPr lang="en-US" sz="2000" dirty="0">
              <a:latin typeface="Optima"/>
              <a:cs typeface="Optima"/>
            </a:endParaRPr>
          </a:p>
        </p:txBody>
      </p:sp>
      <p:sp>
        <p:nvSpPr>
          <p:cNvPr id="22" name="TextBox 21"/>
          <p:cNvSpPr txBox="1"/>
          <p:nvPr/>
        </p:nvSpPr>
        <p:spPr>
          <a:xfrm>
            <a:off x="3640041" y="5029004"/>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23" name="TextBox 22"/>
          <p:cNvSpPr txBox="1"/>
          <p:nvPr/>
        </p:nvSpPr>
        <p:spPr>
          <a:xfrm>
            <a:off x="4887575" y="4678268"/>
            <a:ext cx="284435" cy="400110"/>
          </a:xfrm>
          <a:prstGeom prst="rect">
            <a:avLst/>
          </a:prstGeom>
          <a:noFill/>
        </p:spPr>
        <p:txBody>
          <a:bodyPr wrap="none" rtlCol="0">
            <a:spAutoFit/>
          </a:bodyPr>
          <a:lstStyle/>
          <a:p>
            <a:pPr algn="ctr"/>
            <a:r>
              <a:rPr lang="en-US" sz="2000" dirty="0" smtClean="0">
                <a:latin typeface="Optima"/>
                <a:cs typeface="Optima"/>
              </a:rPr>
              <a:t>?</a:t>
            </a:r>
            <a:endParaRPr lang="en-US" sz="2000" dirty="0">
              <a:latin typeface="Optima"/>
              <a:cs typeface="Optima"/>
            </a:endParaRPr>
          </a:p>
        </p:txBody>
      </p:sp>
      <p:sp>
        <p:nvSpPr>
          <p:cNvPr id="24" name="TextBox 23"/>
          <p:cNvSpPr txBox="1"/>
          <p:nvPr/>
        </p:nvSpPr>
        <p:spPr>
          <a:xfrm>
            <a:off x="4887575" y="5660103"/>
            <a:ext cx="284435" cy="400110"/>
          </a:xfrm>
          <a:prstGeom prst="rect">
            <a:avLst/>
          </a:prstGeom>
          <a:noFill/>
        </p:spPr>
        <p:txBody>
          <a:bodyPr wrap="none" rtlCol="0">
            <a:spAutoFit/>
          </a:bodyPr>
          <a:lstStyle/>
          <a:p>
            <a:pPr algn="ctr"/>
            <a:r>
              <a:rPr lang="en-US" sz="2000" dirty="0" smtClean="0">
                <a:latin typeface="Optima"/>
                <a:cs typeface="Optima"/>
              </a:rPr>
              <a:t>?</a:t>
            </a:r>
            <a:endParaRPr lang="en-US" sz="2000" dirty="0">
              <a:latin typeface="Optima"/>
              <a:cs typeface="Optima"/>
            </a:endParaRPr>
          </a:p>
        </p:txBody>
      </p:sp>
    </p:spTree>
    <p:extLst>
      <p:ext uri="{BB962C8B-B14F-4D97-AF65-F5344CB8AC3E}">
        <p14:creationId xmlns:p14="http://schemas.microsoft.com/office/powerpoint/2010/main" val="245972141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smtClean="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smtClean="0">
                <a:solidFill>
                  <a:schemeClr val="accent4"/>
                </a:solidFill>
                <a:latin typeface="Optima"/>
                <a:cs typeface="Optima"/>
              </a:rPr>
              <a:t>,</a:t>
            </a:r>
            <a:r>
              <a:rPr lang="en-US" sz="1000" i="1" baseline="-25000" dirty="0" smtClean="0">
                <a:solidFill>
                  <a:schemeClr val="accent4"/>
                </a:solidFill>
                <a:latin typeface="Optima"/>
                <a:cs typeface="Optima"/>
              </a:rPr>
              <a:t> </a:t>
            </a:r>
            <a:r>
              <a:rPr lang="en-US" sz="2000" i="1" baseline="-25000" dirty="0">
                <a:solidFill>
                  <a:schemeClr val="accent4"/>
                </a:solidFill>
                <a:latin typeface="Optima"/>
                <a:cs typeface="Optima"/>
              </a:rPr>
              <a:t>m</a:t>
            </a:r>
            <a:r>
              <a:rPr lang="en-US" sz="2000" dirty="0" smtClean="0">
                <a:solidFill>
                  <a:schemeClr val="accent4"/>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smtClean="0">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accent1"/>
                </a:solidFill>
                <a:latin typeface="Optima"/>
                <a:cs typeface="Optima"/>
              </a:rPr>
              <a:t>d</a:t>
            </a:r>
            <a:r>
              <a:rPr lang="en-US" sz="2000" i="1" baseline="-25000" dirty="0" err="1" smtClean="0">
                <a:solidFill>
                  <a:schemeClr val="accent1"/>
                </a:solidFill>
                <a:latin typeface="Optima"/>
                <a:cs typeface="Optima"/>
              </a:rPr>
              <a:t>j</a:t>
            </a:r>
            <a:r>
              <a:rPr lang="en-US" sz="2000" baseline="-25000" dirty="0" smtClean="0">
                <a:solidFill>
                  <a:schemeClr val="accent1"/>
                </a:solidFill>
                <a:latin typeface="Optima"/>
                <a:cs typeface="Optima"/>
              </a:rPr>
              <a:t>,</a:t>
            </a:r>
            <a:r>
              <a:rPr lang="en-US" sz="1000" i="1" baseline="-25000" dirty="0" smtClean="0">
                <a:solidFill>
                  <a:schemeClr val="accent1"/>
                </a:solidFill>
                <a:latin typeface="Optima"/>
                <a:cs typeface="Optima"/>
              </a:rPr>
              <a:t> </a:t>
            </a:r>
            <a:r>
              <a:rPr lang="en-US" sz="2000" i="1" baseline="-25000" dirty="0">
                <a:solidFill>
                  <a:schemeClr val="accent1"/>
                </a:solidFill>
                <a:latin typeface="Optima"/>
                <a:cs typeface="Optima"/>
              </a:rPr>
              <a:t>m</a:t>
            </a:r>
            <a:r>
              <a:rPr lang="en-US" sz="2000" dirty="0" smtClean="0">
                <a:solidFill>
                  <a:schemeClr val="accent1"/>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smtClean="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smtClean="0">
                <a:solidFill>
                  <a:srgbClr val="95319E"/>
                </a:solidFill>
                <a:latin typeface="Optima"/>
                <a:cs typeface="Optima"/>
              </a:rPr>
              <a:t>,</a:t>
            </a:r>
            <a:r>
              <a:rPr lang="en-US" sz="1000" i="1" baseline="-25000" dirty="0" smtClean="0">
                <a:solidFill>
                  <a:srgbClr val="95319E"/>
                </a:solidFill>
                <a:latin typeface="Optima"/>
                <a:cs typeface="Optima"/>
              </a:rPr>
              <a:t> </a:t>
            </a:r>
            <a:r>
              <a:rPr lang="en-US" sz="2000" i="1" baseline="-25000" dirty="0">
                <a:solidFill>
                  <a:srgbClr val="95319E"/>
                </a:solidFill>
                <a:latin typeface="Optima"/>
                <a:cs typeface="Optima"/>
              </a:rPr>
              <a:t>m</a:t>
            </a:r>
            <a:r>
              <a:rPr lang="en-US" sz="2000" dirty="0" smtClean="0">
                <a:solidFill>
                  <a:srgbClr val="95319E"/>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smtClean="0">
                <a:solidFill>
                  <a:srgbClr val="176FC1"/>
                </a:solidFill>
                <a:latin typeface="Optima"/>
                <a:cs typeface="Optima"/>
              </a:rPr>
              <a:t>,</a:t>
            </a:r>
            <a:r>
              <a:rPr lang="en-US" sz="1000" baseline="-25000" dirty="0" smtClean="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7"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i,k</a:t>
            </a:r>
            <a:r>
              <a:rPr lang="en-US" sz="2800" dirty="0" smtClean="0">
                <a:latin typeface="Optima"/>
                <a:cs typeface="Optima"/>
              </a:rPr>
              <a:t> + </a:t>
            </a:r>
            <a:r>
              <a:rPr lang="en-US" sz="2800" i="1" dirty="0" err="1" smtClean="0">
                <a:latin typeface="Optima"/>
                <a:cs typeface="Optima"/>
              </a:rPr>
              <a:t>d</a:t>
            </a:r>
            <a:r>
              <a:rPr lang="en-US" sz="2800" i="1" baseline="-25000" dirty="0" err="1">
                <a:latin typeface="Optima"/>
                <a:cs typeface="Optima"/>
              </a:rPr>
              <a:t>j</a:t>
            </a:r>
            <a:r>
              <a:rPr lang="en-US" sz="2800" i="1" baseline="-25000" dirty="0" err="1" smtClean="0">
                <a:latin typeface="Optima"/>
                <a:cs typeface="Optima"/>
              </a:rPr>
              <a:t>,</a:t>
            </a:r>
            <a:r>
              <a:rPr lang="en-US" sz="2800" i="1" baseline="-25000" dirty="0" err="1" smtClean="0">
                <a:latin typeface="Optima"/>
                <a:cs typeface="Optima"/>
              </a:rPr>
              <a:t>k</a:t>
            </a:r>
            <a:r>
              <a:rPr lang="en-US" sz="2800" dirty="0" smtClean="0">
                <a:latin typeface="Optima"/>
                <a:cs typeface="Optima"/>
              </a:rPr>
              <a:t> –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smtClean="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a:latin typeface="Optima"/>
                <a:cs typeface="Optima"/>
              </a:rPr>
              <a:t>j</a:t>
            </a:r>
            <a:r>
              <a:rPr lang="en-US" sz="2800" i="1" baseline="-25000" dirty="0" err="1" smtClean="0">
                <a:latin typeface="Optima"/>
                <a:cs typeface="Optima"/>
              </a:rPr>
              <a:t>,</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,j</a:t>
            </a:r>
            <a:r>
              <a:rPr lang="en-US" sz="2800" dirty="0">
                <a:latin typeface="Optima"/>
                <a:cs typeface="Optima"/>
              </a:rPr>
              <a:t>) / 2</a:t>
            </a:r>
            <a:endParaRPr lang="en-US" sz="2800" i="1" dirty="0">
              <a:latin typeface="Optima"/>
              <a:cs typeface="Optima"/>
            </a:endParaRPr>
          </a:p>
          <a:p>
            <a:pPr marL="0" indent="0">
              <a:buNone/>
            </a:pPr>
            <a:r>
              <a:rPr lang="en-US" sz="2800" i="1" baseline="-25000" dirty="0" smtClean="0">
                <a:solidFill>
                  <a:schemeClr val="accent1"/>
                </a:solidFill>
                <a:latin typeface="Optima"/>
                <a:cs typeface="Optima"/>
              </a:rPr>
              <a:t> </a:t>
            </a:r>
            <a:r>
              <a:rPr lang="en-US" sz="2800" i="1" dirty="0" err="1" smtClean="0">
                <a:solidFill>
                  <a:schemeClr val="accent4"/>
                </a:solidFill>
                <a:latin typeface="Optima"/>
                <a:cs typeface="Optima"/>
              </a:rPr>
              <a:t>d</a:t>
            </a:r>
            <a:r>
              <a:rPr lang="en-US" sz="2800" i="1" baseline="-25000" dirty="0" err="1" smtClean="0">
                <a:solidFill>
                  <a:schemeClr val="accent4"/>
                </a:solidFill>
                <a:latin typeface="Optima"/>
                <a:cs typeface="Optima"/>
              </a:rPr>
              <a:t>i,m</a:t>
            </a:r>
            <a:r>
              <a:rPr lang="en-US" sz="2800" dirty="0" smtClean="0">
                <a:solidFill>
                  <a:schemeClr val="accent4"/>
                </a:solidFill>
                <a:latin typeface="Optima"/>
                <a:cs typeface="Optima"/>
              </a:rPr>
              <a:t> </a:t>
            </a:r>
            <a:r>
              <a:rPr lang="en-US" sz="2800" dirty="0" smtClean="0">
                <a:latin typeface="Optima"/>
                <a:cs typeface="Optima"/>
              </a:rPr>
              <a:t>= </a:t>
            </a:r>
            <a:r>
              <a:rPr lang="en-US" sz="2800" i="1" dirty="0" err="1" smtClean="0">
                <a:latin typeface="Optima"/>
                <a:cs typeface="Optima"/>
              </a:rPr>
              <a:t>D</a:t>
            </a:r>
            <a:r>
              <a:rPr lang="en-US" sz="2800" i="1" baseline="-25000" dirty="0" err="1">
                <a:latin typeface="Optima"/>
                <a:cs typeface="Optima"/>
              </a:rPr>
              <a:t>i</a:t>
            </a:r>
            <a:r>
              <a:rPr lang="en-US" sz="2800" i="1" baseline="-25000" dirty="0" err="1" smtClean="0">
                <a:latin typeface="Optima"/>
                <a:cs typeface="Optima"/>
              </a:rPr>
              <a:t>,k</a:t>
            </a:r>
            <a:r>
              <a:rPr lang="en-US" sz="2800" dirty="0" smtClean="0">
                <a:latin typeface="Optima"/>
                <a:cs typeface="Optima"/>
              </a:rPr>
              <a:t> –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j,</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dirty="0" smtClean="0">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smtClean="0">
                <a:latin typeface="Optima"/>
                <a:cs typeface="Optima"/>
              </a:rPr>
              <a:t>= </a:t>
            </a:r>
            <a:r>
              <a:rPr lang="en-US" sz="2800" dirty="0">
                <a:latin typeface="Optima"/>
                <a:cs typeface="Optima"/>
              </a:rPr>
              <a:t>(</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a:t>
            </a:r>
            <a:r>
              <a:rPr lang="en-US" sz="2800" dirty="0" smtClean="0">
                <a:latin typeface="Optima"/>
                <a:cs typeface="Optima"/>
              </a:rPr>
              <a:t>+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a:latin typeface="Optima"/>
                <a:cs typeface="Optima"/>
              </a:rPr>
              <a:t> </a:t>
            </a:r>
            <a:r>
              <a:rPr lang="en-US" sz="2800" dirty="0" smtClean="0">
                <a:latin typeface="Optima"/>
                <a:cs typeface="Optima"/>
              </a:rPr>
              <a:t>– </a:t>
            </a:r>
            <a:r>
              <a:rPr lang="en-US" sz="2800" i="1" dirty="0" err="1">
                <a:latin typeface="Optima"/>
                <a:cs typeface="Optima"/>
              </a:rPr>
              <a:t>D</a:t>
            </a:r>
            <a:r>
              <a:rPr lang="en-US" sz="2800" i="1" baseline="-25000" dirty="0" err="1">
                <a:latin typeface="Optima"/>
                <a:cs typeface="Optima"/>
              </a:rPr>
              <a:t>j,</a:t>
            </a:r>
            <a:r>
              <a:rPr lang="en-US" sz="2800" i="1" baseline="-25000" dirty="0" err="1" smtClean="0">
                <a:latin typeface="Optima"/>
                <a:cs typeface="Optima"/>
              </a:rPr>
              <a:t>k</a:t>
            </a:r>
            <a:r>
              <a:rPr lang="en-US" sz="2800" dirty="0" smtClean="0">
                <a:latin typeface="Optima"/>
                <a:cs typeface="Optima"/>
              </a:rPr>
              <a:t>) / 2</a:t>
            </a:r>
            <a:endParaRPr lang="en-US" sz="2800" i="1" dirty="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
        <p:nvSpPr>
          <p:cNvPr id="3" name="Rectangle 2"/>
          <p:cNvSpPr/>
          <p:nvPr/>
        </p:nvSpPr>
        <p:spPr>
          <a:xfrm>
            <a:off x="304802" y="5638800"/>
            <a:ext cx="543739" cy="523220"/>
          </a:xfrm>
          <a:prstGeom prst="rect">
            <a:avLst/>
          </a:prstGeom>
        </p:spPr>
        <p:txBody>
          <a:bodyPr wrap="none">
            <a:spAutoFit/>
          </a:bodyPr>
          <a:lstStyle/>
          <a:p>
            <a:r>
              <a:rPr lang="en-US" sz="2800" dirty="0">
                <a:latin typeface="Optima"/>
                <a:cs typeface="Optima"/>
              </a:rPr>
              <a:t>∴</a:t>
            </a:r>
          </a:p>
        </p:txBody>
      </p:sp>
      <p:sp>
        <p:nvSpPr>
          <p:cNvPr id="30"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From Neighbors to Limbs</a:t>
            </a:r>
            <a:endParaRPr lang="en-US" b="1" dirty="0">
              <a:latin typeface="Optima"/>
              <a:cs typeface="Optima"/>
            </a:endParaRPr>
          </a:p>
        </p:txBody>
      </p:sp>
    </p:spTree>
    <p:extLst>
      <p:ext uri="{BB962C8B-B14F-4D97-AF65-F5344CB8AC3E}">
        <p14:creationId xmlns:p14="http://schemas.microsoft.com/office/powerpoint/2010/main" val="2750781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smtClean="0">
                <a:solidFill>
                  <a:srgbClr val="FFFFFF"/>
                </a:solidFill>
                <a:latin typeface="Optima"/>
                <a:cs typeface="Optima"/>
              </a:rPr>
              <a:t>j</a:t>
            </a:r>
            <a:endParaRPr lang="en-US" sz="2000" i="1" dirty="0">
              <a:solidFill>
                <a:srgbClr val="FFFFFF"/>
              </a:solidFill>
              <a:latin typeface="Optima"/>
              <a:cs typeface="Optima"/>
            </a:endParaRP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smtClean="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smtClean="0">
                <a:solidFill>
                  <a:schemeClr val="accent4"/>
                </a:solidFill>
                <a:latin typeface="Optima"/>
                <a:cs typeface="Optima"/>
              </a:rPr>
              <a:t>,</a:t>
            </a:r>
            <a:r>
              <a:rPr lang="en-US" sz="1000" i="1" baseline="-25000" dirty="0" smtClean="0">
                <a:solidFill>
                  <a:schemeClr val="accent4"/>
                </a:solidFill>
                <a:latin typeface="Optima"/>
                <a:cs typeface="Optima"/>
              </a:rPr>
              <a:t> </a:t>
            </a:r>
            <a:r>
              <a:rPr lang="en-US" sz="2000" i="1" baseline="-25000" dirty="0">
                <a:solidFill>
                  <a:schemeClr val="accent4"/>
                </a:solidFill>
                <a:latin typeface="Optima"/>
                <a:cs typeface="Optima"/>
              </a:rPr>
              <a:t>m</a:t>
            </a:r>
            <a:r>
              <a:rPr lang="en-US" sz="2000" dirty="0" smtClean="0">
                <a:solidFill>
                  <a:schemeClr val="accent4"/>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smtClean="0">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accent1"/>
                </a:solidFill>
                <a:latin typeface="Optima"/>
                <a:cs typeface="Optima"/>
              </a:rPr>
              <a:t>d</a:t>
            </a:r>
            <a:r>
              <a:rPr lang="en-US" sz="2000" i="1" baseline="-25000" dirty="0" err="1" smtClean="0">
                <a:solidFill>
                  <a:schemeClr val="accent1"/>
                </a:solidFill>
                <a:latin typeface="Optima"/>
                <a:cs typeface="Optima"/>
              </a:rPr>
              <a:t>j</a:t>
            </a:r>
            <a:r>
              <a:rPr lang="en-US" sz="2000" baseline="-25000" dirty="0" smtClean="0">
                <a:solidFill>
                  <a:schemeClr val="accent1"/>
                </a:solidFill>
                <a:latin typeface="Optima"/>
                <a:cs typeface="Optima"/>
              </a:rPr>
              <a:t>,</a:t>
            </a:r>
            <a:r>
              <a:rPr lang="en-US" sz="1000" i="1" baseline="-25000" dirty="0" smtClean="0">
                <a:solidFill>
                  <a:schemeClr val="accent1"/>
                </a:solidFill>
                <a:latin typeface="Optima"/>
                <a:cs typeface="Optima"/>
              </a:rPr>
              <a:t> </a:t>
            </a:r>
            <a:r>
              <a:rPr lang="en-US" sz="2000" i="1" baseline="-25000" dirty="0">
                <a:solidFill>
                  <a:schemeClr val="accent1"/>
                </a:solidFill>
                <a:latin typeface="Optima"/>
                <a:cs typeface="Optima"/>
              </a:rPr>
              <a:t>m</a:t>
            </a:r>
            <a:r>
              <a:rPr lang="en-US" sz="2000" dirty="0" smtClean="0">
                <a:solidFill>
                  <a:schemeClr val="accent1"/>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chemeClr val="tx2"/>
                </a:solidFill>
                <a:latin typeface="Optima"/>
                <a:cs typeface="Optima"/>
              </a:rPr>
              <a:t>d</a:t>
            </a:r>
            <a:r>
              <a:rPr lang="en-US" sz="2000" i="1" baseline="-25000" dirty="0" err="1" smtClean="0">
                <a:solidFill>
                  <a:schemeClr val="tx2"/>
                </a:solidFill>
                <a:latin typeface="Optima"/>
                <a:cs typeface="Optima"/>
              </a:rPr>
              <a:t>k</a:t>
            </a:r>
            <a:r>
              <a:rPr lang="en-US" sz="2000" baseline="-25000" dirty="0" smtClean="0">
                <a:solidFill>
                  <a:schemeClr val="tx2"/>
                </a:solidFill>
                <a:latin typeface="Optima"/>
                <a:cs typeface="Optima"/>
              </a:rPr>
              <a:t>,</a:t>
            </a:r>
            <a:r>
              <a:rPr lang="en-US" sz="1000" i="1" baseline="-25000" dirty="0" smtClean="0">
                <a:solidFill>
                  <a:schemeClr val="tx2"/>
                </a:solidFill>
                <a:latin typeface="Optima"/>
                <a:cs typeface="Optima"/>
              </a:rPr>
              <a:t> </a:t>
            </a:r>
            <a:r>
              <a:rPr lang="en-US" sz="2000" i="1" baseline="-25000" dirty="0" smtClean="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smtClean="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smtClean="0">
                <a:solidFill>
                  <a:schemeClr val="tx1">
                    <a:lumMod val="85000"/>
                    <a:lumOff val="15000"/>
                  </a:schemeClr>
                </a:solidFill>
                <a:latin typeface="Optima"/>
                <a:cs typeface="Optima"/>
              </a:rPr>
              <a:t>,</a:t>
            </a:r>
            <a:r>
              <a:rPr lang="en-US" sz="1000" i="1" baseline="-25000" dirty="0" smtClean="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smtClean="0">
                <a:solidFill>
                  <a:schemeClr val="tx1">
                    <a:lumMod val="85000"/>
                    <a:lumOff val="15000"/>
                  </a:schemeClr>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smtClean="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smtClean="0">
                <a:solidFill>
                  <a:srgbClr val="95319E"/>
                </a:solidFill>
                <a:latin typeface="Optima"/>
                <a:cs typeface="Optima"/>
              </a:rPr>
              <a:t>,</a:t>
            </a:r>
            <a:r>
              <a:rPr lang="en-US" sz="1000" i="1" baseline="-25000" dirty="0" smtClean="0">
                <a:solidFill>
                  <a:srgbClr val="95319E"/>
                </a:solidFill>
                <a:latin typeface="Optima"/>
                <a:cs typeface="Optima"/>
              </a:rPr>
              <a:t> </a:t>
            </a:r>
            <a:r>
              <a:rPr lang="en-US" sz="2000" i="1" baseline="-25000" dirty="0">
                <a:solidFill>
                  <a:srgbClr val="95319E"/>
                </a:solidFill>
                <a:latin typeface="Optima"/>
                <a:cs typeface="Optima"/>
              </a:rPr>
              <a:t>m</a:t>
            </a:r>
            <a:r>
              <a:rPr lang="en-US" sz="2000" dirty="0" smtClean="0">
                <a:solidFill>
                  <a:srgbClr val="95319E"/>
                </a:solidFill>
                <a:latin typeface="Optima"/>
                <a:cs typeface="Optima"/>
              </a:rPr>
              <a:t> </a:t>
            </a:r>
            <a:r>
              <a:rPr lang="en-US" sz="2000" dirty="0" smtClean="0">
                <a:solidFill>
                  <a:schemeClr val="tx1">
                    <a:lumMod val="85000"/>
                    <a:lumOff val="15000"/>
                  </a:schemeClr>
                </a:solidFill>
                <a:latin typeface="Optima"/>
                <a:cs typeface="Optima"/>
              </a:rPr>
              <a:t>+ </a:t>
            </a:r>
            <a:r>
              <a:rPr lang="en-US" sz="2000" i="1" dirty="0" err="1" smtClean="0">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smtClean="0">
                <a:solidFill>
                  <a:srgbClr val="176FC1"/>
                </a:solidFill>
                <a:latin typeface="Optima"/>
                <a:cs typeface="Optima"/>
              </a:rPr>
              <a:t>,</a:t>
            </a:r>
            <a:r>
              <a:rPr lang="en-US" sz="1000" baseline="-25000" dirty="0" smtClean="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7"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i,k</a:t>
            </a:r>
            <a:r>
              <a:rPr lang="en-US" sz="2800" dirty="0" smtClean="0">
                <a:latin typeface="Optima"/>
                <a:cs typeface="Optima"/>
              </a:rPr>
              <a:t> + </a:t>
            </a:r>
            <a:r>
              <a:rPr lang="en-US" sz="2800" i="1" dirty="0" err="1" smtClean="0">
                <a:latin typeface="Optima"/>
                <a:cs typeface="Optima"/>
              </a:rPr>
              <a:t>d</a:t>
            </a:r>
            <a:r>
              <a:rPr lang="en-US" sz="2800" i="1" baseline="-25000" dirty="0" err="1">
                <a:latin typeface="Optima"/>
                <a:cs typeface="Optima"/>
              </a:rPr>
              <a:t>j</a:t>
            </a:r>
            <a:r>
              <a:rPr lang="en-US" sz="2800" i="1" baseline="-25000" dirty="0" err="1" smtClean="0">
                <a:latin typeface="Optima"/>
                <a:cs typeface="Optima"/>
              </a:rPr>
              <a:t>,</a:t>
            </a:r>
            <a:r>
              <a:rPr lang="en-US" sz="2800" i="1" baseline="-25000" dirty="0" err="1" smtClean="0">
                <a:latin typeface="Optima"/>
                <a:cs typeface="Optima"/>
              </a:rPr>
              <a:t>k</a:t>
            </a:r>
            <a:r>
              <a:rPr lang="en-US" sz="2800" dirty="0" smtClean="0">
                <a:latin typeface="Optima"/>
                <a:cs typeface="Optima"/>
              </a:rPr>
              <a:t> –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smtClean="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smtClean="0">
                <a:latin typeface="Optima"/>
                <a:cs typeface="Optima"/>
              </a:rPr>
              <a:t>= </a:t>
            </a:r>
            <a:r>
              <a:rPr lang="en-US" sz="2800" dirty="0" smtClean="0">
                <a:latin typeface="Optima"/>
                <a:cs typeface="Optima"/>
              </a:rPr>
              <a:t>(</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a:latin typeface="Optima"/>
                <a:cs typeface="Optima"/>
              </a:rPr>
              <a:t>j</a:t>
            </a:r>
            <a:r>
              <a:rPr lang="en-US" sz="2800" i="1" baseline="-25000" dirty="0" err="1" smtClean="0">
                <a:latin typeface="Optima"/>
                <a:cs typeface="Optima"/>
              </a:rPr>
              <a:t>,</a:t>
            </a:r>
            <a:r>
              <a:rPr lang="en-US" sz="2800" i="1" baseline="-25000" dirty="0" err="1">
                <a:latin typeface="Optima"/>
                <a:cs typeface="Optima"/>
              </a:rPr>
              <a:t>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i</a:t>
            </a:r>
            <a:r>
              <a:rPr lang="en-US" sz="2800" i="1" baseline="-25000" dirty="0" err="1">
                <a:latin typeface="Optima"/>
                <a:cs typeface="Optima"/>
              </a:rPr>
              <a:t>,j</a:t>
            </a:r>
            <a:r>
              <a:rPr lang="en-US" sz="2800" dirty="0">
                <a:latin typeface="Optima"/>
                <a:cs typeface="Optima"/>
              </a:rPr>
              <a:t>) / 2</a:t>
            </a:r>
            <a:endParaRPr lang="en-US" sz="2800" i="1" dirty="0">
              <a:latin typeface="Optima"/>
              <a:cs typeface="Optima"/>
            </a:endParaRPr>
          </a:p>
          <a:p>
            <a:pPr marL="0" indent="0">
              <a:buNone/>
            </a:pPr>
            <a:r>
              <a:rPr lang="en-US" sz="2800" i="1" baseline="-25000" dirty="0" smtClean="0">
                <a:solidFill>
                  <a:schemeClr val="accent1"/>
                </a:solidFill>
                <a:latin typeface="Optima"/>
                <a:cs typeface="Optima"/>
              </a:rPr>
              <a:t> </a:t>
            </a:r>
            <a:r>
              <a:rPr lang="en-US" sz="2800" i="1" dirty="0" err="1" smtClean="0">
                <a:solidFill>
                  <a:schemeClr val="accent4"/>
                </a:solidFill>
                <a:latin typeface="Optima"/>
                <a:cs typeface="Optima"/>
              </a:rPr>
              <a:t>d</a:t>
            </a:r>
            <a:r>
              <a:rPr lang="en-US" sz="2800" i="1" baseline="-25000" dirty="0" err="1" smtClean="0">
                <a:solidFill>
                  <a:schemeClr val="accent4"/>
                </a:solidFill>
                <a:latin typeface="Optima"/>
                <a:cs typeface="Optima"/>
              </a:rPr>
              <a:t>i,m</a:t>
            </a:r>
            <a:r>
              <a:rPr lang="en-US" sz="2800" dirty="0" smtClean="0">
                <a:solidFill>
                  <a:schemeClr val="accent4"/>
                </a:solidFill>
                <a:latin typeface="Optima"/>
                <a:cs typeface="Optima"/>
              </a:rPr>
              <a:t> </a:t>
            </a:r>
            <a:r>
              <a:rPr lang="en-US" sz="2800" dirty="0" smtClean="0">
                <a:latin typeface="Optima"/>
                <a:cs typeface="Optima"/>
              </a:rPr>
              <a:t>= </a:t>
            </a:r>
            <a:r>
              <a:rPr lang="en-US" sz="2800" i="1" dirty="0" err="1" smtClean="0">
                <a:latin typeface="Optima"/>
                <a:cs typeface="Optima"/>
              </a:rPr>
              <a:t>D</a:t>
            </a:r>
            <a:r>
              <a:rPr lang="en-US" sz="2800" i="1" baseline="-25000" dirty="0" err="1">
                <a:latin typeface="Optima"/>
                <a:cs typeface="Optima"/>
              </a:rPr>
              <a:t>i</a:t>
            </a:r>
            <a:r>
              <a:rPr lang="en-US" sz="2800" i="1" baseline="-25000" dirty="0" err="1" smtClean="0">
                <a:latin typeface="Optima"/>
                <a:cs typeface="Optima"/>
              </a:rPr>
              <a:t>,k</a:t>
            </a:r>
            <a:r>
              <a:rPr lang="en-US" sz="2800" dirty="0" smtClean="0">
                <a:latin typeface="Optima"/>
                <a:cs typeface="Optima"/>
              </a:rPr>
              <a:t> –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smtClean="0">
                <a:latin typeface="Optima"/>
                <a:cs typeface="Optima"/>
              </a:rPr>
              <a:t>D</a:t>
            </a:r>
            <a:r>
              <a:rPr lang="en-US" sz="2800" i="1" baseline="-25000" dirty="0" err="1" smtClean="0">
                <a:latin typeface="Optima"/>
                <a:cs typeface="Optima"/>
              </a:rPr>
              <a:t>j,</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dirty="0" smtClean="0">
                <a:latin typeface="Optima"/>
                <a:cs typeface="Optima"/>
              </a:rPr>
              <a:t>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smtClean="0">
                <a:latin typeface="Optima"/>
                <a:cs typeface="Optima"/>
              </a:rPr>
              <a:t>= </a:t>
            </a:r>
            <a:r>
              <a:rPr lang="en-US" sz="2800" dirty="0">
                <a:latin typeface="Optima"/>
                <a:cs typeface="Optima"/>
              </a:rPr>
              <a:t>(</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a:t>
            </a:r>
            <a:r>
              <a:rPr lang="en-US" sz="2800" dirty="0" smtClean="0">
                <a:latin typeface="Optima"/>
                <a:cs typeface="Optima"/>
              </a:rPr>
              <a:t>+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j</a:t>
            </a:r>
            <a:r>
              <a:rPr lang="en-US" sz="2800" dirty="0">
                <a:latin typeface="Optima"/>
                <a:cs typeface="Optima"/>
              </a:rPr>
              <a:t> </a:t>
            </a:r>
            <a:r>
              <a:rPr lang="en-US" sz="2800" dirty="0" smtClean="0">
                <a:latin typeface="Optima"/>
                <a:cs typeface="Optima"/>
              </a:rPr>
              <a:t>– </a:t>
            </a:r>
            <a:r>
              <a:rPr lang="en-US" sz="2800" i="1" dirty="0" err="1">
                <a:latin typeface="Optima"/>
                <a:cs typeface="Optima"/>
              </a:rPr>
              <a:t>D</a:t>
            </a:r>
            <a:r>
              <a:rPr lang="en-US" sz="2800" i="1" baseline="-25000" dirty="0" err="1">
                <a:latin typeface="Optima"/>
                <a:cs typeface="Optima"/>
              </a:rPr>
              <a:t>j,</a:t>
            </a:r>
            <a:r>
              <a:rPr lang="en-US" sz="2800" i="1" baseline="-25000" dirty="0" err="1" smtClean="0">
                <a:latin typeface="Optima"/>
                <a:cs typeface="Optima"/>
              </a:rPr>
              <a:t>k</a:t>
            </a:r>
            <a:r>
              <a:rPr lang="en-US" sz="2800" dirty="0" smtClean="0">
                <a:latin typeface="Optima"/>
                <a:cs typeface="Optima"/>
              </a:rPr>
              <a:t>) / 2</a:t>
            </a:r>
            <a:endParaRPr lang="en-US" sz="2800" i="1" dirty="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
        <p:nvSpPr>
          <p:cNvPr id="3" name="Rectangle 2"/>
          <p:cNvSpPr/>
          <p:nvPr/>
        </p:nvSpPr>
        <p:spPr>
          <a:xfrm>
            <a:off x="304802" y="5638800"/>
            <a:ext cx="543739" cy="523220"/>
          </a:xfrm>
          <a:prstGeom prst="rect">
            <a:avLst/>
          </a:prstGeom>
        </p:spPr>
        <p:txBody>
          <a:bodyPr wrap="none">
            <a:spAutoFit/>
          </a:bodyPr>
          <a:lstStyle/>
          <a:p>
            <a:r>
              <a:rPr lang="en-US" sz="2800" dirty="0">
                <a:latin typeface="Optima"/>
                <a:cs typeface="Optima"/>
              </a:rPr>
              <a:t>∴</a:t>
            </a:r>
          </a:p>
        </p:txBody>
      </p:sp>
      <p:sp>
        <p:nvSpPr>
          <p:cNvPr id="30"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From Neighbors to Limbs</a:t>
            </a:r>
            <a:endParaRPr lang="en-US" b="1" dirty="0">
              <a:latin typeface="Optima"/>
              <a:cs typeface="Optima"/>
            </a:endParaRPr>
          </a:p>
        </p:txBody>
      </p:sp>
      <p:sp>
        <p:nvSpPr>
          <p:cNvPr id="32" name="Rectangle 31"/>
          <p:cNvSpPr/>
          <p:nvPr/>
        </p:nvSpPr>
        <p:spPr>
          <a:xfrm>
            <a:off x="5880912" y="5701490"/>
            <a:ext cx="30480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smtClean="0">
                <a:solidFill>
                  <a:schemeClr val="tx1">
                    <a:lumMod val="95000"/>
                    <a:lumOff val="5000"/>
                  </a:schemeClr>
                </a:solidFill>
                <a:latin typeface="Optima"/>
                <a:cs typeface="Optima"/>
              </a:rPr>
              <a:t>Assumes that </a:t>
            </a:r>
            <a:r>
              <a:rPr lang="en-US" sz="2800" i="1" dirty="0" err="1" smtClean="0">
                <a:solidFill>
                  <a:schemeClr val="tx1">
                    <a:lumMod val="95000"/>
                    <a:lumOff val="5000"/>
                  </a:schemeClr>
                </a:solidFill>
                <a:latin typeface="Optima"/>
                <a:cs typeface="Optima"/>
              </a:rPr>
              <a:t>i</a:t>
            </a:r>
            <a:r>
              <a:rPr lang="en-US" sz="2800" dirty="0" smtClean="0">
                <a:solidFill>
                  <a:schemeClr val="tx1">
                    <a:lumMod val="95000"/>
                    <a:lumOff val="5000"/>
                  </a:schemeClr>
                </a:solidFill>
                <a:latin typeface="Optima"/>
                <a:cs typeface="Optima"/>
              </a:rPr>
              <a:t> and </a:t>
            </a:r>
            <a:r>
              <a:rPr lang="en-US" sz="2800" i="1" dirty="0" smtClean="0">
                <a:solidFill>
                  <a:schemeClr val="tx1">
                    <a:lumMod val="95000"/>
                    <a:lumOff val="5000"/>
                  </a:schemeClr>
                </a:solidFill>
                <a:latin typeface="Optima"/>
                <a:cs typeface="Optima"/>
              </a:rPr>
              <a:t>j</a:t>
            </a:r>
            <a:r>
              <a:rPr lang="en-US" sz="2800" dirty="0" smtClean="0">
                <a:solidFill>
                  <a:schemeClr val="tx1">
                    <a:lumMod val="95000"/>
                    <a:lumOff val="5000"/>
                  </a:schemeClr>
                </a:solidFill>
                <a:latin typeface="Optima"/>
                <a:cs typeface="Optima"/>
              </a:rPr>
              <a:t> are </a:t>
            </a:r>
            <a:r>
              <a:rPr lang="en-US" sz="2800" i="1" dirty="0" smtClean="0">
                <a:solidFill>
                  <a:schemeClr val="tx1">
                    <a:lumMod val="95000"/>
                    <a:lumOff val="5000"/>
                  </a:schemeClr>
                </a:solidFill>
                <a:latin typeface="Optima"/>
                <a:cs typeface="Optima"/>
              </a:rPr>
              <a:t>neighbors</a:t>
            </a:r>
            <a:r>
              <a:rPr lang="en-US" sz="2800" dirty="0" smtClean="0">
                <a:solidFill>
                  <a:schemeClr val="tx1">
                    <a:lumMod val="95000"/>
                    <a:lumOff val="5000"/>
                  </a:schemeClr>
                </a:solidFill>
                <a:latin typeface="Optima"/>
                <a:cs typeface="Optima"/>
              </a:rPr>
              <a:t>... </a:t>
            </a:r>
            <a:endParaRPr lang="en-US" i="1" dirty="0">
              <a:solidFill>
                <a:schemeClr val="tx1">
                  <a:lumMod val="95000"/>
                  <a:lumOff val="5000"/>
                </a:schemeClr>
              </a:solidFill>
              <a:latin typeface="Optima"/>
              <a:cs typeface="Optima"/>
            </a:endParaRPr>
          </a:p>
        </p:txBody>
      </p:sp>
    </p:spTree>
    <p:extLst>
      <p:ext uri="{BB962C8B-B14F-4D97-AF65-F5344CB8AC3E}">
        <p14:creationId xmlns:p14="http://schemas.microsoft.com/office/powerpoint/2010/main" val="131880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smtClean="0">
                <a:latin typeface="Optima"/>
                <a:cs typeface="Optima"/>
              </a:rPr>
              <a:t>Computing Limb Lengths</a:t>
            </a:r>
            <a:endParaRPr lang="en-US" b="1" dirty="0">
              <a:latin typeface="Optima"/>
              <a:cs typeface="Optima"/>
            </a:endParaRPr>
          </a:p>
        </p:txBody>
      </p:sp>
      <p:sp>
        <p:nvSpPr>
          <p:cNvPr id="11"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Limb Length Theorem: </a:t>
            </a:r>
            <a:r>
              <a:rPr lang="en-US" sz="2800" i="1" dirty="0" err="1" smtClean="0">
                <a:latin typeface="Optima"/>
                <a:cs typeface="Optima"/>
              </a:rPr>
              <a:t>LimbLength</a:t>
            </a:r>
            <a:r>
              <a:rPr lang="en-US" sz="2800" dirty="0" smtClean="0">
                <a:latin typeface="Optima"/>
                <a:cs typeface="Optima"/>
              </a:rPr>
              <a:t>(</a:t>
            </a:r>
            <a:r>
              <a:rPr lang="en-US" sz="2800" i="1" dirty="0">
                <a:latin typeface="Optima"/>
                <a:cs typeface="Optima"/>
              </a:rPr>
              <a:t>i</a:t>
            </a:r>
            <a:r>
              <a:rPr lang="en-US" sz="2800" dirty="0" smtClean="0">
                <a:latin typeface="Optima"/>
                <a:cs typeface="Optima"/>
              </a:rPr>
              <a:t>)</a:t>
            </a:r>
            <a:r>
              <a:rPr lang="en-US" sz="2800" i="1" dirty="0" smtClean="0">
                <a:latin typeface="Optima"/>
                <a:cs typeface="Optima"/>
              </a:rPr>
              <a:t> </a:t>
            </a:r>
            <a:r>
              <a:rPr lang="en-US" sz="2800" dirty="0" smtClean="0">
                <a:latin typeface="Optima"/>
                <a:cs typeface="Optima"/>
              </a:rPr>
              <a:t>is equal to the minimum value of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,k</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i="1" baseline="-25000" dirty="0" err="1">
                <a:latin typeface="Optima"/>
                <a:cs typeface="Optima"/>
              </a:rPr>
              <a:t>i</a:t>
            </a:r>
            <a:r>
              <a:rPr lang="en-US" sz="2800" i="1" baseline="-25000" dirty="0" err="1" smtClean="0">
                <a:latin typeface="Optima"/>
                <a:cs typeface="Optima"/>
              </a:rPr>
              <a:t>,</a:t>
            </a:r>
            <a:r>
              <a:rPr lang="en-US" sz="2800" i="1" baseline="-25000" dirty="0" err="1">
                <a:latin typeface="Optima"/>
                <a:cs typeface="Optima"/>
              </a:rPr>
              <a:t>j</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i="1" baseline="-25000" dirty="0" err="1" smtClean="0">
                <a:latin typeface="Optima"/>
                <a:cs typeface="Optima"/>
              </a:rPr>
              <a:t>j,k</a:t>
            </a:r>
            <a:r>
              <a:rPr lang="en-US" sz="2800" dirty="0" smtClean="0">
                <a:latin typeface="Optima"/>
                <a:cs typeface="Optima"/>
              </a:rPr>
              <a:t>)</a:t>
            </a:r>
            <a:r>
              <a:rPr lang="en-US" sz="2800" dirty="0">
                <a:latin typeface="Optima"/>
                <a:cs typeface="Optima"/>
              </a:rPr>
              <a:t>/</a:t>
            </a:r>
            <a:r>
              <a:rPr lang="en-US" sz="2800" dirty="0" smtClean="0">
                <a:latin typeface="Optima"/>
                <a:cs typeface="Optima"/>
              </a:rPr>
              <a:t>2 over all leaves </a:t>
            </a:r>
            <a:r>
              <a:rPr lang="en-US" sz="2800" i="1" dirty="0">
                <a:latin typeface="Optima"/>
                <a:cs typeface="Optima"/>
              </a:rPr>
              <a:t>j</a:t>
            </a:r>
            <a:r>
              <a:rPr lang="en-US" sz="2800" dirty="0" smtClean="0">
                <a:latin typeface="Optima"/>
                <a:cs typeface="Optima"/>
              </a:rPr>
              <a:t> </a:t>
            </a:r>
            <a:r>
              <a:rPr lang="en-US" sz="2800" dirty="0" smtClean="0">
                <a:latin typeface="Optima"/>
                <a:cs typeface="Optima"/>
              </a:rPr>
              <a:t>and </a:t>
            </a:r>
            <a:r>
              <a:rPr lang="en-US" sz="2800" i="1" dirty="0" smtClean="0">
                <a:latin typeface="Optima"/>
                <a:cs typeface="Optima"/>
              </a:rPr>
              <a:t>k</a:t>
            </a:r>
            <a:r>
              <a:rPr lang="en-US" sz="2800" dirty="0" smtClean="0">
                <a:latin typeface="Optima"/>
                <a:cs typeface="Optima"/>
              </a:rPr>
              <a:t>.</a:t>
            </a:r>
            <a:endParaRPr lang="en-US" sz="2800" b="1" dirty="0" smtClean="0">
              <a:latin typeface="Optima"/>
              <a:cs typeface="Optima"/>
            </a:endParaRPr>
          </a:p>
        </p:txBody>
      </p:sp>
    </p:spTree>
    <p:extLst>
      <p:ext uri="{BB962C8B-B14F-4D97-AF65-F5344CB8AC3E}">
        <p14:creationId xmlns:p14="http://schemas.microsoft.com/office/powerpoint/2010/main" val="217000066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6066967"/>
            <a:ext cx="822960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chemeClr val="bg2"/>
                </a:solidFill>
                <a:latin typeface="Optima"/>
                <a:cs typeface="Optima"/>
              </a:rPr>
              <a:t>Code Challenge: </a:t>
            </a:r>
            <a:r>
              <a:rPr lang="en-US" sz="2800" dirty="0" smtClean="0">
                <a:latin typeface="Optima"/>
                <a:cs typeface="Optima"/>
              </a:rPr>
              <a:t>Solve the Limb Length Problem.</a:t>
            </a:r>
            <a:endParaRPr lang="en-US" i="1" dirty="0">
              <a:latin typeface="Optima"/>
              <a:cs typeface="Optima"/>
            </a:endParaRPr>
          </a:p>
        </p:txBody>
      </p:sp>
      <p:sp>
        <p:nvSpPr>
          <p:cNvPr id="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endParaRPr lang="en-US" b="1" dirty="0">
              <a:latin typeface="Optima"/>
              <a:cs typeface="Optima"/>
            </a:endParaRPr>
          </a:p>
        </p:txBody>
      </p:sp>
      <p:sp>
        <p:nvSpPr>
          <p:cNvPr id="8" name="Rectangle 7"/>
          <p:cNvSpPr/>
          <p:nvPr/>
        </p:nvSpPr>
        <p:spPr>
          <a:xfrm>
            <a:off x="457200" y="3056650"/>
            <a:ext cx="8229600" cy="2677656"/>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latin typeface="Optima"/>
                <a:cs typeface="Optima"/>
              </a:rPr>
              <a:t>Limb Length Problem</a:t>
            </a:r>
            <a:r>
              <a:rPr lang="en-US" sz="2800" dirty="0" smtClean="0">
                <a:latin typeface="Optima"/>
                <a:cs typeface="Optima"/>
              </a:rPr>
              <a:t>:</a:t>
            </a:r>
            <a:r>
              <a:rPr lang="en-US" sz="2800" b="1" dirty="0" smtClean="0">
                <a:latin typeface="Optima"/>
                <a:cs typeface="Optima"/>
              </a:rPr>
              <a:t> </a:t>
            </a:r>
            <a:r>
              <a:rPr lang="en-US" sz="2800" i="1" dirty="0" smtClean="0">
                <a:latin typeface="Optima"/>
                <a:cs typeface="Optima"/>
              </a:rPr>
              <a:t>Compute the length of a limb in the simple tree fitting an additive distance matrix.</a:t>
            </a:r>
            <a:endParaRPr lang="en-US" sz="2800" i="1" dirty="0">
              <a:latin typeface="Optima"/>
              <a:cs typeface="Optima"/>
            </a:endParaRPr>
          </a:p>
          <a:p>
            <a:pPr marL="457200" indent="-457200">
              <a:buFont typeface="Arial"/>
              <a:buChar char="•"/>
            </a:pPr>
            <a:r>
              <a:rPr lang="en-US" sz="2800" b="1" dirty="0" smtClean="0">
                <a:latin typeface="Optima"/>
                <a:cs typeface="Optima"/>
              </a:rPr>
              <a:t>Input: </a:t>
            </a:r>
            <a:r>
              <a:rPr lang="en-US" sz="2800" dirty="0" smtClean="0">
                <a:latin typeface="Optima"/>
                <a:cs typeface="Optima"/>
              </a:rPr>
              <a:t>An additive distance matrix </a:t>
            </a:r>
            <a:r>
              <a:rPr lang="en-US" sz="2800" i="1" dirty="0" smtClean="0">
                <a:latin typeface="Optima"/>
                <a:cs typeface="Optima"/>
              </a:rPr>
              <a:t>D</a:t>
            </a:r>
            <a:r>
              <a:rPr lang="en-US" sz="2800" dirty="0" smtClean="0">
                <a:latin typeface="Optima"/>
                <a:cs typeface="Optima"/>
              </a:rPr>
              <a:t> and an integer </a:t>
            </a:r>
            <a:r>
              <a:rPr lang="en-US" sz="2800" i="1" dirty="0" smtClean="0">
                <a:latin typeface="Optima"/>
                <a:cs typeface="Optima"/>
              </a:rPr>
              <a:t>j.</a:t>
            </a:r>
            <a:endParaRPr lang="en-US" sz="2800" dirty="0" smtClean="0">
              <a:latin typeface="Optima"/>
              <a:cs typeface="Optima"/>
            </a:endParaRPr>
          </a:p>
          <a:p>
            <a:pPr marL="457200" indent="-457200">
              <a:buFont typeface="Arial"/>
              <a:buChar char="•"/>
            </a:pPr>
            <a:r>
              <a:rPr lang="en-US" sz="2800" b="1" dirty="0" smtClean="0">
                <a:latin typeface="Optima"/>
                <a:cs typeface="Optima"/>
              </a:rPr>
              <a:t>Output: </a:t>
            </a:r>
            <a:r>
              <a:rPr lang="en-US" sz="2800" dirty="0" smtClean="0">
                <a:latin typeface="Optima"/>
                <a:cs typeface="Optima"/>
              </a:rPr>
              <a:t>The length of the limb connecting leaf </a:t>
            </a:r>
            <a:r>
              <a:rPr lang="en-US" sz="2800" i="1" dirty="0" smtClean="0">
                <a:latin typeface="Optima"/>
                <a:cs typeface="Optima"/>
              </a:rPr>
              <a:t>j</a:t>
            </a:r>
            <a:r>
              <a:rPr lang="en-US" sz="2800" dirty="0" smtClean="0">
                <a:latin typeface="Optima"/>
                <a:cs typeface="Optima"/>
              </a:rPr>
              <a:t> to its </a:t>
            </a:r>
            <a:r>
              <a:rPr lang="en-US" sz="2800" dirty="0" smtClean="0">
                <a:latin typeface="Optima"/>
                <a:cs typeface="Optima"/>
              </a:rPr>
              <a:t>parent</a:t>
            </a:r>
            <a:r>
              <a:rPr lang="en-US" sz="2800" i="1" dirty="0" smtClean="0">
                <a:latin typeface="Optima"/>
                <a:cs typeface="Optima"/>
              </a:rPr>
              <a:t>, </a:t>
            </a:r>
            <a:r>
              <a:rPr lang="en-US" sz="2800" i="1" dirty="0" err="1" smtClean="0">
                <a:latin typeface="Optima"/>
                <a:cs typeface="Optima"/>
              </a:rPr>
              <a:t>LimbLength</a:t>
            </a:r>
            <a:r>
              <a:rPr lang="en-US" sz="2800" dirty="0" smtClean="0">
                <a:latin typeface="Optima"/>
                <a:cs typeface="Optima"/>
              </a:rPr>
              <a:t>(</a:t>
            </a:r>
            <a:r>
              <a:rPr lang="en-US" sz="2800" i="1" dirty="0" smtClean="0">
                <a:latin typeface="Optima"/>
                <a:cs typeface="Optima"/>
              </a:rPr>
              <a:t>j</a:t>
            </a:r>
            <a:r>
              <a:rPr lang="en-US" sz="2800" dirty="0" smtClean="0">
                <a:latin typeface="Optima"/>
                <a:cs typeface="Optima"/>
              </a:rPr>
              <a:t>).</a:t>
            </a:r>
            <a:endParaRPr lang="en-US" i="1" dirty="0">
              <a:latin typeface="Optima"/>
              <a:cs typeface="Optima"/>
            </a:endParaRPr>
          </a:p>
        </p:txBody>
      </p:sp>
      <p:sp>
        <p:nvSpPr>
          <p:cNvPr id="11"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Limb Length Theorem: </a:t>
            </a:r>
            <a:r>
              <a:rPr lang="en-US" sz="2800" i="1" dirty="0" err="1" smtClean="0">
                <a:latin typeface="Optima"/>
                <a:cs typeface="Optima"/>
              </a:rPr>
              <a:t>LimbLength</a:t>
            </a:r>
            <a:r>
              <a:rPr lang="en-US" sz="2800" dirty="0" smtClean="0">
                <a:latin typeface="Optima"/>
                <a:cs typeface="Optima"/>
              </a:rPr>
              <a:t>(</a:t>
            </a:r>
            <a:r>
              <a:rPr lang="en-US" sz="2800" i="1" dirty="0">
                <a:latin typeface="Optima"/>
                <a:cs typeface="Optima"/>
              </a:rPr>
              <a:t>i</a:t>
            </a:r>
            <a:r>
              <a:rPr lang="en-US" sz="2800" dirty="0" smtClean="0">
                <a:latin typeface="Optima"/>
                <a:cs typeface="Optima"/>
              </a:rPr>
              <a:t>)</a:t>
            </a:r>
            <a:r>
              <a:rPr lang="en-US" sz="2800" i="1" dirty="0" smtClean="0">
                <a:latin typeface="Optima"/>
                <a:cs typeface="Optima"/>
              </a:rPr>
              <a:t> </a:t>
            </a:r>
            <a:r>
              <a:rPr lang="en-US" sz="2800" dirty="0" smtClean="0">
                <a:latin typeface="Optima"/>
                <a:cs typeface="Optima"/>
              </a:rPr>
              <a:t>is equal to the minimum value of (</a:t>
            </a:r>
            <a:r>
              <a:rPr lang="en-US" sz="2800" i="1" dirty="0" err="1">
                <a:latin typeface="Optima"/>
                <a:cs typeface="Optima"/>
              </a:rPr>
              <a:t>D</a:t>
            </a:r>
            <a:r>
              <a:rPr lang="en-US" sz="2800" i="1" baseline="-25000" dirty="0" err="1">
                <a:latin typeface="Optima"/>
                <a:cs typeface="Optima"/>
              </a:rPr>
              <a:t>i</a:t>
            </a:r>
            <a:r>
              <a:rPr lang="en-US" sz="2800" i="1" baseline="-25000" dirty="0" err="1" smtClean="0">
                <a:latin typeface="Optima"/>
                <a:cs typeface="Optima"/>
              </a:rPr>
              <a:t>,k</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i="1" baseline="-25000" dirty="0" err="1">
                <a:latin typeface="Optima"/>
                <a:cs typeface="Optima"/>
              </a:rPr>
              <a:t>i</a:t>
            </a:r>
            <a:r>
              <a:rPr lang="en-US" sz="2800" i="1" baseline="-25000" dirty="0" err="1" smtClean="0">
                <a:latin typeface="Optima"/>
                <a:cs typeface="Optima"/>
              </a:rPr>
              <a:t>,</a:t>
            </a:r>
            <a:r>
              <a:rPr lang="en-US" sz="2800" i="1" baseline="-25000" dirty="0" err="1">
                <a:latin typeface="Optima"/>
                <a:cs typeface="Optima"/>
              </a:rPr>
              <a:t>j</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i="1" baseline="-25000" dirty="0" err="1" smtClean="0">
                <a:latin typeface="Optima"/>
                <a:cs typeface="Optima"/>
              </a:rPr>
              <a:t>j,k</a:t>
            </a:r>
            <a:r>
              <a:rPr lang="en-US" sz="2800" dirty="0" smtClean="0">
                <a:latin typeface="Optima"/>
                <a:cs typeface="Optima"/>
              </a:rPr>
              <a:t>)</a:t>
            </a:r>
            <a:r>
              <a:rPr lang="en-US" sz="2800" dirty="0">
                <a:latin typeface="Optima"/>
                <a:cs typeface="Optima"/>
              </a:rPr>
              <a:t>/</a:t>
            </a:r>
            <a:r>
              <a:rPr lang="en-US" sz="2800" dirty="0" smtClean="0">
                <a:latin typeface="Optima"/>
                <a:cs typeface="Optima"/>
              </a:rPr>
              <a:t>2 over all leaves </a:t>
            </a:r>
            <a:r>
              <a:rPr lang="en-US" sz="2800" i="1" dirty="0">
                <a:latin typeface="Optima"/>
                <a:cs typeface="Optima"/>
              </a:rPr>
              <a:t>j</a:t>
            </a:r>
            <a:r>
              <a:rPr lang="en-US" sz="2800" dirty="0" smtClean="0">
                <a:latin typeface="Optima"/>
                <a:cs typeface="Optima"/>
              </a:rPr>
              <a:t> </a:t>
            </a:r>
            <a:r>
              <a:rPr lang="en-US" sz="2800" dirty="0" smtClean="0">
                <a:latin typeface="Optima"/>
                <a:cs typeface="Optima"/>
              </a:rPr>
              <a:t>and </a:t>
            </a:r>
            <a:r>
              <a:rPr lang="en-US" sz="2800" i="1" dirty="0" smtClean="0">
                <a:latin typeface="Optima"/>
                <a:cs typeface="Optima"/>
              </a:rPr>
              <a:t>k</a:t>
            </a:r>
            <a:r>
              <a:rPr lang="en-US" sz="2800" dirty="0" smtClean="0">
                <a:latin typeface="Optima"/>
                <a:cs typeface="Optima"/>
              </a:rPr>
              <a:t>.</a:t>
            </a:r>
            <a:endParaRPr lang="en-US" sz="2800" b="1" dirty="0" smtClean="0">
              <a:latin typeface="Optima"/>
              <a:cs typeface="Optima"/>
            </a:endParaRPr>
          </a:p>
        </p:txBody>
      </p:sp>
    </p:spTree>
    <p:extLst>
      <p:ext uri="{BB962C8B-B14F-4D97-AF65-F5344CB8AC3E}">
        <p14:creationId xmlns:p14="http://schemas.microsoft.com/office/powerpoint/2010/main" val="19806783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29132947"/>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endParaRPr lang="en-US" b="1" dirty="0">
              <a:latin typeface="Optima"/>
              <a:cs typeface="Optima"/>
            </a:endParaRPr>
          </a:p>
        </p:txBody>
      </p:sp>
      <p:sp>
        <p:nvSpPr>
          <p:cNvPr id="9"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Limb Length Theorem: </a:t>
            </a:r>
            <a:r>
              <a:rPr lang="en-US" sz="2800" i="1" dirty="0" err="1" smtClean="0">
                <a:latin typeface="Optima"/>
                <a:cs typeface="Optima"/>
              </a:rPr>
              <a:t>LimbLength</a:t>
            </a:r>
            <a:r>
              <a:rPr lang="en-US" sz="2800" dirty="0" smtClean="0">
                <a:latin typeface="Optima"/>
                <a:cs typeface="Optima"/>
              </a:rPr>
              <a:t>(chimp)</a:t>
            </a:r>
            <a:r>
              <a:rPr lang="en-US" sz="2800" i="1" dirty="0" smtClean="0">
                <a:latin typeface="Optima"/>
                <a:cs typeface="Optima"/>
              </a:rPr>
              <a:t> </a:t>
            </a:r>
            <a:r>
              <a:rPr lang="en-US" sz="2800" dirty="0" smtClean="0">
                <a:latin typeface="Optima"/>
                <a:cs typeface="Optima"/>
              </a:rPr>
              <a:t>is equal to the minimum value of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a:t>
            </a:r>
            <a:r>
              <a:rPr lang="en-US" sz="2800" i="1" baseline="-25000" dirty="0" err="1">
                <a:latin typeface="Optima"/>
                <a:cs typeface="Optima"/>
              </a:rPr>
              <a:t>j</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a:t>
            </a:r>
            <a:r>
              <a:rPr lang="en-US" sz="2800" dirty="0">
                <a:latin typeface="Optima"/>
                <a:cs typeface="Optima"/>
              </a:rPr>
              <a:t>/</a:t>
            </a:r>
            <a:r>
              <a:rPr lang="en-US" sz="2800" dirty="0" smtClean="0">
                <a:latin typeface="Optima"/>
                <a:cs typeface="Optima"/>
              </a:rPr>
              <a:t>2 over all leaves </a:t>
            </a:r>
            <a:r>
              <a:rPr lang="en-US" sz="2800" i="1" dirty="0">
                <a:latin typeface="Optima"/>
                <a:cs typeface="Optima"/>
              </a:rPr>
              <a:t>j</a:t>
            </a:r>
            <a:r>
              <a:rPr lang="en-US" sz="2800" dirty="0" smtClean="0">
                <a:latin typeface="Optima"/>
                <a:cs typeface="Optima"/>
              </a:rPr>
              <a:t> </a:t>
            </a:r>
            <a:r>
              <a:rPr lang="en-US" sz="2800" dirty="0" smtClean="0">
                <a:latin typeface="Optima"/>
                <a:cs typeface="Optima"/>
              </a:rPr>
              <a:t>and </a:t>
            </a:r>
            <a:r>
              <a:rPr lang="en-US" sz="2800" i="1" dirty="0" smtClean="0">
                <a:latin typeface="Optima"/>
                <a:cs typeface="Optima"/>
              </a:rPr>
              <a:t>k</a:t>
            </a:r>
            <a:r>
              <a:rPr lang="en-US" sz="2800" dirty="0" smtClean="0">
                <a:latin typeface="Optima"/>
                <a:cs typeface="Optima"/>
              </a:rPr>
              <a:t>.</a:t>
            </a:r>
            <a:endParaRPr lang="en-US" sz="2800" b="1" dirty="0" smtClean="0">
              <a:latin typeface="Optima"/>
              <a:cs typeface="Optima"/>
            </a:endParaRPr>
          </a:p>
        </p:txBody>
      </p:sp>
    </p:spTree>
    <p:extLst>
      <p:ext uri="{BB962C8B-B14F-4D97-AF65-F5344CB8AC3E}">
        <p14:creationId xmlns:p14="http://schemas.microsoft.com/office/powerpoint/2010/main" val="35719884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96817023"/>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gridCol w="1006231"/>
                <a:gridCol w="1143000"/>
                <a:gridCol w="957384"/>
                <a:gridCol w="1055076"/>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Chimp</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Human</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Seal</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lumMod val="85000"/>
                              <a:lumOff val="15000"/>
                            </a:schemeClr>
                          </a:solidFill>
                          <a:latin typeface="Optima"/>
                          <a:cs typeface="Optima"/>
                        </a:rPr>
                        <a:t>Whale</a:t>
                      </a:r>
                      <a:endParaRPr lang="en-US" sz="1600" b="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Chimp</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Human</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3</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algn="ctr"/>
                      <a:r>
                        <a:rPr lang="en-US" sz="1600" b="1" dirty="0" smtClean="0">
                          <a:latin typeface="Optima"/>
                          <a:cs typeface="Optima"/>
                        </a:rPr>
                        <a:t>Seal</a:t>
                      </a: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6</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7</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smtClean="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4</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5</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2</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smtClean="0">
                          <a:latin typeface="Optima"/>
                          <a:cs typeface="Optima"/>
                        </a:rPr>
                        <a:t>0</a:t>
                      </a: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endParaRPr lang="en-US" b="1" dirty="0">
              <a:latin typeface="Optima"/>
              <a:cs typeface="Optima"/>
            </a:endParaRPr>
          </a:p>
        </p:txBody>
      </p:sp>
      <p:sp>
        <p:nvSpPr>
          <p:cNvPr id="8" name="Rectangle 7"/>
          <p:cNvSpPr/>
          <p:nvPr/>
        </p:nvSpPr>
        <p:spPr>
          <a:xfrm>
            <a:off x="117630" y="5038939"/>
            <a:ext cx="8915400" cy="553998"/>
          </a:xfrm>
          <a:prstGeom prst="rect">
            <a:avLst/>
          </a:prstGeom>
        </p:spPr>
        <p:txBody>
          <a:bodyPr wrap="square">
            <a:spAutoFit/>
          </a:bodyPr>
          <a:lstStyle/>
          <a:p>
            <a:pPr>
              <a:lnSpc>
                <a:spcPct val="130000"/>
              </a:lnSpc>
            </a:pPr>
            <a:r>
              <a:rPr lang="en-US" sz="2400" dirty="0" smtClean="0">
                <a:latin typeface="Optima"/>
                <a:cs typeface="Optima"/>
              </a:rPr>
              <a:t>(</a:t>
            </a:r>
            <a:r>
              <a:rPr lang="en-US" sz="2400" i="1" dirty="0" err="1" smtClean="0">
                <a:latin typeface="Optima"/>
                <a:cs typeface="Optima"/>
              </a:rPr>
              <a:t>D</a:t>
            </a:r>
            <a:r>
              <a:rPr lang="en-US" sz="2400" baseline="-25000" dirty="0" err="1" smtClean="0">
                <a:latin typeface="Optima"/>
                <a:cs typeface="Optima"/>
              </a:rPr>
              <a:t>chimp</a:t>
            </a:r>
            <a:r>
              <a:rPr lang="en-US" sz="2400" baseline="-25000" dirty="0" smtClean="0">
                <a:latin typeface="Optima"/>
                <a:cs typeface="Optima"/>
              </a:rPr>
              <a:t>, human</a:t>
            </a:r>
            <a:r>
              <a:rPr lang="en-US" sz="2400" dirty="0" smtClean="0">
                <a:latin typeface="Optima"/>
                <a:cs typeface="Optima"/>
              </a:rPr>
              <a:t> </a:t>
            </a:r>
            <a:r>
              <a:rPr lang="en-US" sz="2400" dirty="0" smtClean="0">
                <a:latin typeface="Optima"/>
                <a:cs typeface="Optima"/>
              </a:rPr>
              <a:t>+ </a:t>
            </a:r>
            <a:r>
              <a:rPr lang="en-US" sz="2400" i="1" dirty="0" err="1" smtClean="0">
                <a:latin typeface="Optima"/>
                <a:cs typeface="Optima"/>
              </a:rPr>
              <a:t>D</a:t>
            </a:r>
            <a:r>
              <a:rPr lang="en-US" sz="2400" baseline="-25000" dirty="0" err="1" smtClean="0">
                <a:latin typeface="Optima"/>
                <a:cs typeface="Optima"/>
              </a:rPr>
              <a:t>chimp</a:t>
            </a:r>
            <a:r>
              <a:rPr lang="en-US" sz="2400" baseline="-25000" dirty="0" smtClean="0">
                <a:latin typeface="Optima"/>
                <a:cs typeface="Optima"/>
              </a:rPr>
              <a:t>, seal</a:t>
            </a:r>
            <a:r>
              <a:rPr lang="en-US" sz="2400" i="1" dirty="0" smtClean="0">
                <a:latin typeface="Optima"/>
                <a:cs typeface="Optima"/>
              </a:rPr>
              <a:t> –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a:t>
            </a:r>
            <a:r>
              <a:rPr lang="en-US" sz="2400" baseline="-25000" dirty="0" smtClean="0">
                <a:latin typeface="Optima"/>
                <a:cs typeface="Optima"/>
              </a:rPr>
              <a:t>seal</a:t>
            </a:r>
            <a:r>
              <a:rPr lang="en-US" sz="2400" dirty="0" smtClean="0">
                <a:latin typeface="Optima"/>
                <a:cs typeface="Optima"/>
              </a:rPr>
              <a:t>) / 2          =</a:t>
            </a:r>
            <a:r>
              <a:rPr lang="en-US" sz="2400" i="1" dirty="0" smtClean="0">
                <a:latin typeface="Optima"/>
                <a:cs typeface="Optima"/>
              </a:rPr>
              <a:t> </a:t>
            </a:r>
            <a:r>
              <a:rPr lang="en-US" sz="2400" dirty="0" smtClean="0">
                <a:latin typeface="Optima"/>
                <a:cs typeface="Optima"/>
              </a:rPr>
              <a:t>(3 + 6 – 7) / 2 = </a:t>
            </a:r>
            <a:r>
              <a:rPr lang="en-US" sz="2400" dirty="0" smtClean="0">
                <a:latin typeface="Optima"/>
                <a:cs typeface="Optima"/>
              </a:rPr>
              <a:t>1</a:t>
            </a:r>
            <a:endParaRPr lang="en-US" sz="2400" dirty="0" smtClean="0">
              <a:latin typeface="Optima"/>
              <a:cs typeface="Optima"/>
            </a:endParaRPr>
          </a:p>
        </p:txBody>
      </p:sp>
      <p:sp>
        <p:nvSpPr>
          <p:cNvPr id="9"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Optima"/>
                <a:cs typeface="Optima"/>
              </a:rPr>
              <a:t>Limb Length Theorem: </a:t>
            </a:r>
            <a:r>
              <a:rPr lang="en-US" sz="2800" i="1" dirty="0" err="1" smtClean="0">
                <a:latin typeface="Optima"/>
                <a:cs typeface="Optima"/>
              </a:rPr>
              <a:t>LimbLength</a:t>
            </a:r>
            <a:r>
              <a:rPr lang="en-US" sz="2800" dirty="0" smtClean="0">
                <a:latin typeface="Optima"/>
                <a:cs typeface="Optima"/>
              </a:rPr>
              <a:t>(chimp)</a:t>
            </a:r>
            <a:r>
              <a:rPr lang="en-US" sz="2800" i="1" dirty="0" smtClean="0">
                <a:latin typeface="Optima"/>
                <a:cs typeface="Optima"/>
              </a:rPr>
              <a:t> </a:t>
            </a:r>
            <a:r>
              <a:rPr lang="en-US" sz="2800" dirty="0" smtClean="0">
                <a:latin typeface="Optima"/>
                <a:cs typeface="Optima"/>
              </a:rPr>
              <a:t>is equal to the minimum value of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a:t>
            </a:r>
            <a:r>
              <a:rPr lang="en-US" sz="2800" i="1" baseline="-25000" dirty="0" err="1">
                <a:latin typeface="Optima"/>
                <a:cs typeface="Optima"/>
              </a:rPr>
              <a:t>j</a:t>
            </a:r>
            <a:r>
              <a:rPr lang="en-US" sz="2800" dirty="0" smtClean="0">
                <a:latin typeface="Optima"/>
                <a:cs typeface="Optima"/>
              </a:rPr>
              <a:t> </a:t>
            </a:r>
            <a:r>
              <a:rPr lang="en-US" sz="2800" dirty="0">
                <a:latin typeface="Optima"/>
                <a:cs typeface="Optima"/>
              </a:rPr>
              <a:t>– </a:t>
            </a:r>
            <a:r>
              <a:rPr lang="en-US" sz="2800" i="1" dirty="0" err="1" smtClean="0">
                <a:latin typeface="Optima"/>
                <a:cs typeface="Optima"/>
              </a:rPr>
              <a:t>D</a:t>
            </a:r>
            <a:r>
              <a:rPr lang="en-US" sz="2800" baseline="-25000" dirty="0" err="1" smtClean="0">
                <a:latin typeface="Optima"/>
                <a:cs typeface="Optima"/>
              </a:rPr>
              <a:t>chimp</a:t>
            </a:r>
            <a:r>
              <a:rPr lang="en-US" sz="2800" i="1" baseline="-25000" dirty="0" err="1" smtClean="0">
                <a:latin typeface="Optima"/>
                <a:cs typeface="Optima"/>
              </a:rPr>
              <a:t>,k</a:t>
            </a:r>
            <a:r>
              <a:rPr lang="en-US" sz="2800" dirty="0" smtClean="0">
                <a:latin typeface="Optima"/>
                <a:cs typeface="Optima"/>
              </a:rPr>
              <a:t>)</a:t>
            </a:r>
            <a:r>
              <a:rPr lang="en-US" sz="2800" dirty="0">
                <a:latin typeface="Optima"/>
                <a:cs typeface="Optima"/>
              </a:rPr>
              <a:t>/</a:t>
            </a:r>
            <a:r>
              <a:rPr lang="en-US" sz="2800" dirty="0" smtClean="0">
                <a:latin typeface="Optima"/>
                <a:cs typeface="Optima"/>
              </a:rPr>
              <a:t>2 over all leaves </a:t>
            </a:r>
            <a:r>
              <a:rPr lang="en-US" sz="2800" i="1" dirty="0">
                <a:latin typeface="Optima"/>
                <a:cs typeface="Optima"/>
              </a:rPr>
              <a:t>j</a:t>
            </a:r>
            <a:r>
              <a:rPr lang="en-US" sz="2800" dirty="0" smtClean="0">
                <a:latin typeface="Optima"/>
                <a:cs typeface="Optima"/>
              </a:rPr>
              <a:t> </a:t>
            </a:r>
            <a:r>
              <a:rPr lang="en-US" sz="2800" dirty="0" smtClean="0">
                <a:latin typeface="Optima"/>
                <a:cs typeface="Optima"/>
              </a:rPr>
              <a:t>and </a:t>
            </a:r>
            <a:r>
              <a:rPr lang="en-US" sz="2800" i="1" dirty="0" smtClean="0">
                <a:latin typeface="Optima"/>
                <a:cs typeface="Optima"/>
              </a:rPr>
              <a:t>k</a:t>
            </a:r>
            <a:r>
              <a:rPr lang="en-US" sz="2800" dirty="0" smtClean="0">
                <a:latin typeface="Optima"/>
                <a:cs typeface="Optima"/>
              </a:rPr>
              <a:t>.</a:t>
            </a:r>
            <a:endParaRPr lang="en-US" sz="2800" b="1" dirty="0" smtClean="0">
              <a:latin typeface="Optima"/>
              <a:cs typeface="Optima"/>
            </a:endParaRPr>
          </a:p>
        </p:txBody>
      </p:sp>
    </p:spTree>
    <p:extLst>
      <p:ext uri="{BB962C8B-B14F-4D97-AF65-F5344CB8AC3E}">
        <p14:creationId xmlns:p14="http://schemas.microsoft.com/office/powerpoint/2010/main" val="395260394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LaTeX XColor Dvips 1">
      <a:dk1>
        <a:sysClr val="windowText" lastClr="000000"/>
      </a:dk1>
      <a:lt1>
        <a:sysClr val="window" lastClr="FFFFFF"/>
      </a:lt1>
      <a:dk2>
        <a:srgbClr val="ED1C24"/>
      </a:dk2>
      <a:lt2>
        <a:srgbClr val="149B52"/>
      </a:lt2>
      <a:accent1>
        <a:srgbClr val="176FC1"/>
      </a:accent1>
      <a:accent2>
        <a:srgbClr val="F46E2B"/>
      </a:accent2>
      <a:accent3>
        <a:srgbClr val="741E0B"/>
      </a:accent3>
      <a:accent4>
        <a:srgbClr val="95319E"/>
      </a:accent4>
      <a:accent5>
        <a:srgbClr val="F02EA1"/>
      </a:accent5>
      <a:accent6>
        <a:srgbClr val="14A4E6"/>
      </a:accent6>
      <a:hlink>
        <a:srgbClr val="FF2E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46186</TotalTime>
  <Words>14807</Words>
  <Application>Microsoft Macintosh PowerPoint</Application>
  <PresentationFormat>On-screen Show (4:3)</PresentationFormat>
  <Paragraphs>4890</Paragraphs>
  <Slides>245</Slides>
  <Notes>93</Notes>
  <HiddenSlides>0</HiddenSlides>
  <MMClips>0</MMClips>
  <ScaleCrop>false</ScaleCrop>
  <HeadingPairs>
    <vt:vector size="4" baseType="variant">
      <vt:variant>
        <vt:lpstr>Theme</vt:lpstr>
      </vt:variant>
      <vt:variant>
        <vt:i4>1</vt:i4>
      </vt:variant>
      <vt:variant>
        <vt:lpstr>Slide Titles</vt:lpstr>
      </vt:variant>
      <vt:variant>
        <vt:i4>245</vt:i4>
      </vt:variant>
    </vt:vector>
  </HeadingPairs>
  <TitlesOfParts>
    <vt:vector size="246" baseType="lpstr">
      <vt:lpstr>Office Theme</vt:lpstr>
      <vt:lpstr>Which Animal Gave Us SARS? Evolutionary Tree Reconstruction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in a Genome Does DNA Replication Begin</dc:title>
  <dc:creator>snow</dc:creator>
  <cp:lastModifiedBy>Phillip Compeau</cp:lastModifiedBy>
  <cp:revision>1396</cp:revision>
  <cp:lastPrinted>2015-03-11T23:48:55Z</cp:lastPrinted>
  <dcterms:created xsi:type="dcterms:W3CDTF">2013-05-28T03:36:16Z</dcterms:created>
  <dcterms:modified xsi:type="dcterms:W3CDTF">2015-03-13T13:37:24Z</dcterms:modified>
</cp:coreProperties>
</file>